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302" r:id="rId4"/>
    <p:sldId id="299" r:id="rId5"/>
    <p:sldId id="301" r:id="rId6"/>
    <p:sldId id="270" r:id="rId7"/>
    <p:sldId id="300" r:id="rId8"/>
    <p:sldId id="308" r:id="rId9"/>
    <p:sldId id="307" r:id="rId10"/>
    <p:sldId id="309" r:id="rId11"/>
    <p:sldId id="310" r:id="rId12"/>
    <p:sldId id="304" r:id="rId13"/>
    <p:sldId id="296" r:id="rId14"/>
    <p:sldId id="297" r:id="rId15"/>
    <p:sldId id="298" r:id="rId16"/>
    <p:sldId id="279" r:id="rId17"/>
    <p:sldId id="275" r:id="rId18"/>
    <p:sldId id="276" r:id="rId19"/>
    <p:sldId id="278" r:id="rId20"/>
    <p:sldId id="277" r:id="rId21"/>
    <p:sldId id="280" r:id="rId22"/>
    <p:sldId id="293" r:id="rId23"/>
    <p:sldId id="290" r:id="rId24"/>
    <p:sldId id="282" r:id="rId25"/>
    <p:sldId id="291" r:id="rId26"/>
    <p:sldId id="294" r:id="rId27"/>
    <p:sldId id="281" r:id="rId28"/>
    <p:sldId id="283" r:id="rId29"/>
    <p:sldId id="284" r:id="rId30"/>
    <p:sldId id="285" r:id="rId31"/>
    <p:sldId id="286" r:id="rId32"/>
    <p:sldId id="287" r:id="rId33"/>
    <p:sldId id="289" r:id="rId34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93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23230-00F5-47D9-BE19-730517AB6D92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1F47A-5626-4E2F-B76C-F559865931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3605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2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3850443" y="9431599"/>
            <a:ext cx="2945659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BD05688-0347-4697-BF49-D9F119B16ACB}" type="slidenum">
              <a:rPr lang="ru-RU" sz="1200">
                <a:latin typeface="+mn-lt"/>
              </a:rPr>
              <a:pPr algn="r">
                <a:defRPr/>
              </a:pPr>
              <a:t>14</a:t>
            </a:fld>
            <a:endParaRPr lang="ru-RU" sz="1200">
              <a:latin typeface="+mn-lt"/>
            </a:endParaRPr>
          </a:p>
        </p:txBody>
      </p:sp>
      <p:sp>
        <p:nvSpPr>
          <p:cNvPr id="22533" name="Верхний колонтитул 5"/>
          <p:cNvSpPr txBox="1">
            <a:spLocks noGrp="1"/>
          </p:cNvSpPr>
          <p:nvPr/>
        </p:nvSpPr>
        <p:spPr bwMode="auto">
          <a:xfrm>
            <a:off x="0" y="0"/>
            <a:ext cx="2945659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>
              <a:defRPr/>
            </a:pPr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2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3850443" y="9431599"/>
            <a:ext cx="2945659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BD05688-0347-4697-BF49-D9F119B16ACB}" type="slidenum">
              <a:rPr lang="ru-RU" sz="1200">
                <a:latin typeface="+mn-lt"/>
              </a:rPr>
              <a:pPr algn="r">
                <a:defRPr/>
              </a:pPr>
              <a:t>15</a:t>
            </a:fld>
            <a:endParaRPr lang="ru-RU" sz="1200">
              <a:latin typeface="+mn-lt"/>
            </a:endParaRPr>
          </a:p>
        </p:txBody>
      </p:sp>
      <p:sp>
        <p:nvSpPr>
          <p:cNvPr id="22533" name="Верхний колонтитул 5"/>
          <p:cNvSpPr txBox="1">
            <a:spLocks noGrp="1"/>
          </p:cNvSpPr>
          <p:nvPr/>
        </p:nvSpPr>
        <p:spPr bwMode="auto">
          <a:xfrm>
            <a:off x="0" y="0"/>
            <a:ext cx="2945659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>
              <a:defRPr/>
            </a:pPr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C2CED66-B594-4FF0-B1B2-0CA06926C3E7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A82E94E-A6FE-4011-B5DC-7DF6901B2E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Жизненный цикл проекта</a:t>
            </a:r>
            <a:br>
              <a:rPr lang="ru-RU" dirty="0" smtClean="0"/>
            </a:br>
            <a:r>
              <a:rPr lang="ru-RU" dirty="0" smtClean="0"/>
              <a:t>и продукта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sz="2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2088" y="4029496"/>
            <a:ext cx="7772400" cy="1199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Докладчик: Юлия Сенотрусова,</a:t>
            </a:r>
            <a:br>
              <a:rPr lang="ru-RU" sz="1800" dirty="0" smtClean="0"/>
            </a:br>
            <a:r>
              <a:rPr lang="ru-RU" sz="1800" dirty="0" smtClean="0"/>
              <a:t>руководитель Службы УП</a:t>
            </a:r>
            <a:br>
              <a:rPr lang="ru-RU" sz="1800" dirty="0" smtClean="0"/>
            </a:br>
            <a:r>
              <a:rPr lang="ru-RU" sz="1800" dirty="0" smtClean="0"/>
              <a:t>ООО «СИГНАТЕК»</a:t>
            </a:r>
            <a:endParaRPr lang="ru-RU" sz="1800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03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Проект – </a:t>
            </a:r>
            <a:r>
              <a:rPr lang="ru-RU" dirty="0" smtClean="0"/>
              <a:t>совокупность взаимосвязанных работ, направленных на создание уникального результата в рамках временных и бюджетных ограничений.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такое проект?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220072" y="3356992"/>
            <a:ext cx="3600400" cy="2952328"/>
            <a:chOff x="467544" y="3284984"/>
            <a:chExt cx="3600400" cy="2952328"/>
          </a:xfrm>
        </p:grpSpPr>
        <p:sp>
          <p:nvSpPr>
            <p:cNvPr id="5" name="Равнобедренный треугольник 4"/>
            <p:cNvSpPr/>
            <p:nvPr/>
          </p:nvSpPr>
          <p:spPr>
            <a:xfrm>
              <a:off x="467544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Объем работ</a:t>
              </a:r>
              <a:endParaRPr lang="ru-RU" sz="1600" dirty="0"/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>
              <a:off x="2339752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err="1" smtClean="0"/>
                <a:t>Стои-мость</a:t>
              </a:r>
              <a:endParaRPr lang="ru-RU" sz="1600" dirty="0"/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>
              <a:off x="1403648" y="3284984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Сроки</a:t>
              </a:r>
              <a:endParaRPr lang="ru-RU" sz="1600" dirty="0"/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10800000">
              <a:off x="1403648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63688" y="5003884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 smtClean="0">
                  <a:solidFill>
                    <a:schemeClr val="bg1"/>
                  </a:solidFill>
                </a:rPr>
                <a:t>Качество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971600" y="1556792"/>
            <a:ext cx="7221488" cy="4032448"/>
          </a:xfrm>
        </p:spPr>
        <p:txBody>
          <a:bodyPr>
            <a:noAutofit/>
          </a:bodyPr>
          <a:lstStyle/>
          <a:p>
            <a:pPr marL="447675" indent="-338138">
              <a:lnSpc>
                <a:spcPct val="170000"/>
              </a:lnSpc>
              <a:buClr>
                <a:schemeClr val="tx1"/>
              </a:buClr>
              <a:buSzPct val="100000"/>
              <a:buFont typeface="Wingdings" pitchFamily="2" charset="2"/>
              <a:buChar char="ü"/>
            </a:pPr>
            <a:r>
              <a:rPr lang="ru-RU" sz="2400" dirty="0" smtClean="0"/>
              <a:t>уникальность</a:t>
            </a:r>
          </a:p>
          <a:p>
            <a:pPr marL="447675" indent="-338138">
              <a:lnSpc>
                <a:spcPct val="170000"/>
              </a:lnSpc>
              <a:buClrTx/>
              <a:buSzPct val="100000"/>
              <a:buFont typeface="Wingdings" pitchFamily="2" charset="2"/>
              <a:buChar char="ü"/>
            </a:pPr>
            <a:r>
              <a:rPr lang="ru-RU" sz="2400" dirty="0"/>
              <a:t>четкая</a:t>
            </a:r>
            <a:r>
              <a:rPr lang="ru-RU" sz="2400" dirty="0" smtClean="0"/>
              <a:t> цель и задачи</a:t>
            </a:r>
          </a:p>
          <a:p>
            <a:pPr marL="447675" indent="-338138">
              <a:lnSpc>
                <a:spcPct val="170000"/>
              </a:lnSpc>
              <a:buClrTx/>
              <a:buSzPct val="100000"/>
              <a:buFont typeface="Wingdings" pitchFamily="2" charset="2"/>
              <a:buChar char="ü"/>
            </a:pPr>
            <a:r>
              <a:rPr lang="ru-RU" sz="2400" dirty="0" smtClean="0"/>
              <a:t>временность (начало и окончание)</a:t>
            </a:r>
          </a:p>
          <a:p>
            <a:pPr marL="447675" indent="-338138">
              <a:lnSpc>
                <a:spcPct val="170000"/>
              </a:lnSpc>
              <a:buClrTx/>
              <a:buSzPct val="100000"/>
              <a:buFont typeface="Wingdings" pitchFamily="2" charset="2"/>
              <a:buChar char="ü"/>
            </a:pPr>
            <a:r>
              <a:rPr lang="ru-RU" sz="2400" dirty="0" smtClean="0"/>
              <a:t>ограничение по времени и затратам (ресурсам)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Характеристики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15286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Жизненный </a:t>
            </a:r>
            <a:r>
              <a:rPr lang="ru-RU" b="1" dirty="0"/>
              <a:t>цикл проекта</a:t>
            </a:r>
            <a:r>
              <a:rPr lang="ru-RU" dirty="0"/>
              <a:t> </a:t>
            </a:r>
            <a:r>
              <a:rPr lang="ru-RU" dirty="0" smtClean="0"/>
              <a:t>— </a:t>
            </a:r>
            <a:r>
              <a:rPr lang="ru-RU" dirty="0"/>
              <a:t>последовательность фаз проекта, задаваемая исходя из потребностей управления проектом.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Согласно методологии </a:t>
            </a:r>
            <a:r>
              <a:rPr lang="ru-RU" dirty="0"/>
              <a:t>Института управления проектами </a:t>
            </a:r>
            <a:r>
              <a:rPr lang="ru-RU" dirty="0" smtClean="0"/>
              <a:t>жизненный </a:t>
            </a:r>
            <a:r>
              <a:rPr lang="ru-RU" dirty="0"/>
              <a:t>цикл проекта </a:t>
            </a:r>
            <a:r>
              <a:rPr lang="ru-RU" dirty="0" smtClean="0"/>
              <a:t>имеет</a:t>
            </a:r>
          </a:p>
          <a:p>
            <a:pPr marL="109728" indent="0">
              <a:buNone/>
            </a:pPr>
            <a:r>
              <a:rPr lang="ru-RU" dirty="0" smtClean="0"/>
              <a:t>5 </a:t>
            </a:r>
            <a:r>
              <a:rPr lang="ru-RU" dirty="0"/>
              <a:t>фаз:</a:t>
            </a:r>
          </a:p>
          <a:p>
            <a:pPr marL="1520825" indent="-255588"/>
            <a:r>
              <a:rPr lang="ru-RU" dirty="0" smtClean="0"/>
              <a:t>Инициация</a:t>
            </a:r>
            <a:endParaRPr lang="ru-RU" dirty="0"/>
          </a:p>
          <a:p>
            <a:pPr marL="1520825" indent="-255588"/>
            <a:r>
              <a:rPr lang="ru-RU" dirty="0" smtClean="0"/>
              <a:t>Планирование</a:t>
            </a:r>
            <a:endParaRPr lang="ru-RU" dirty="0"/>
          </a:p>
          <a:p>
            <a:pPr marL="1520825" indent="-255588"/>
            <a:r>
              <a:rPr lang="ru-RU" dirty="0" smtClean="0"/>
              <a:t>Выполнение</a:t>
            </a:r>
            <a:endParaRPr lang="ru-RU" dirty="0"/>
          </a:p>
          <a:p>
            <a:pPr marL="1520825" indent="-255588"/>
            <a:r>
              <a:rPr lang="ru-RU" dirty="0"/>
              <a:t>Контроль и </a:t>
            </a:r>
            <a:r>
              <a:rPr lang="ru-RU" dirty="0" smtClean="0"/>
              <a:t>мониторинг</a:t>
            </a:r>
            <a:endParaRPr lang="ru-RU" dirty="0"/>
          </a:p>
          <a:p>
            <a:pPr marL="1520825" indent="-255588"/>
            <a:r>
              <a:rPr lang="ru-RU" dirty="0" smtClean="0"/>
              <a:t>Завершение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Жизненный цикл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89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Жизненный цикл проекта. Пример</a:t>
            </a:r>
            <a:endParaRPr lang="ru-RU" dirty="0"/>
          </a:p>
        </p:txBody>
      </p:sp>
      <p:pic>
        <p:nvPicPr>
          <p:cNvPr id="1026" name="Picture 2" descr="http://www.intuit.ru/EDI/06_06_13_2/1370467091-16428/tutorial/418/objects/1/files/01_0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8661"/>
            <a:ext cx="6480720" cy="440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190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531848"/>
          </a:xfrm>
        </p:spPr>
        <p:txBody>
          <a:bodyPr>
            <a:normAutofit lnSpcReduction="10000"/>
          </a:bodyPr>
          <a:lstStyle/>
          <a:p>
            <a:r>
              <a:rPr lang="ru-RU" u="sng" dirty="0" smtClean="0"/>
              <a:t>Продукт</a:t>
            </a:r>
            <a:r>
              <a:rPr lang="ru-RU" dirty="0" smtClean="0"/>
              <a:t> – материальный результат (или набор результатов) проекта. Продукт- это то, что хочет получить заказчик. </a:t>
            </a:r>
          </a:p>
          <a:p>
            <a:pPr marL="109728" indent="0">
              <a:buNone/>
            </a:pPr>
            <a:endParaRPr lang="ru-RU" u="sng" dirty="0" smtClean="0"/>
          </a:p>
          <a:p>
            <a:pPr marL="109728" indent="0">
              <a:buNone/>
            </a:pPr>
            <a:endParaRPr lang="ru-RU" u="sng" dirty="0" smtClean="0"/>
          </a:p>
          <a:p>
            <a:r>
              <a:rPr lang="ru-RU" u="sng" dirty="0" smtClean="0"/>
              <a:t>Проект</a:t>
            </a:r>
            <a:r>
              <a:rPr lang="ru-RU" dirty="0" smtClean="0"/>
              <a:t> – это процесс создания продукта. Это то, что делает команда, чтобы выдать заказчику продукт. 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и продукт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171808"/>
          </a:xfrm>
        </p:spPr>
        <p:txBody>
          <a:bodyPr>
            <a:normAutofit lnSpcReduction="10000"/>
          </a:bodyPr>
          <a:lstStyle/>
          <a:p>
            <a:pPr marL="109728" indent="0">
              <a:lnSpc>
                <a:spcPct val="150000"/>
              </a:lnSpc>
              <a:buNone/>
            </a:pPr>
            <a:r>
              <a:rPr lang="ru-RU" dirty="0"/>
              <a:t>Жизненный цикл </a:t>
            </a:r>
            <a:r>
              <a:rPr lang="ru-RU" dirty="0" smtClean="0"/>
              <a:t>продукта </a:t>
            </a:r>
            <a:r>
              <a:rPr lang="ru-RU" dirty="0"/>
              <a:t>— </a:t>
            </a:r>
            <a:r>
              <a:rPr lang="ru-RU" dirty="0" smtClean="0"/>
              <a:t>совокупность процессов от </a:t>
            </a:r>
            <a:r>
              <a:rPr lang="ru-RU" dirty="0"/>
              <a:t>момента выявления потребностей </a:t>
            </a:r>
            <a:r>
              <a:rPr lang="ru-RU" dirty="0" smtClean="0"/>
              <a:t>в продукте и </a:t>
            </a:r>
            <a:r>
              <a:rPr lang="ru-RU" dirty="0"/>
              <a:t>до </a:t>
            </a:r>
            <a:r>
              <a:rPr lang="ru-RU" dirty="0" smtClean="0"/>
              <a:t>момента удовлетворения </a:t>
            </a:r>
            <a:r>
              <a:rPr lang="ru-RU" dirty="0"/>
              <a:t>этих потребностей и утилизации </a:t>
            </a:r>
            <a:r>
              <a:rPr lang="ru-RU" dirty="0" smtClean="0"/>
              <a:t>продукта.</a:t>
            </a:r>
            <a:endParaRPr lang="ru-RU" dirty="0"/>
          </a:p>
          <a:p>
            <a:pPr marL="109728" indent="0">
              <a:lnSpc>
                <a:spcPct val="150000"/>
              </a:lnSpc>
              <a:buNone/>
            </a:pPr>
            <a:endParaRPr lang="ru-RU" dirty="0" smtClean="0"/>
          </a:p>
          <a:p>
            <a:pPr marL="109728" indent="0">
              <a:lnSpc>
                <a:spcPct val="150000"/>
              </a:lnSpc>
              <a:buNone/>
            </a:pPr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Жизненный цикл продукта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76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Жизненный цикл продукта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07512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Разные продукты – по разным стандартам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131"/>
          <a:stretch/>
        </p:blipFill>
        <p:spPr bwMode="auto">
          <a:xfrm>
            <a:off x="1433007" y="2276872"/>
            <a:ext cx="6019313" cy="313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698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ЖЦ продукта по ГОСТ 15.000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2690448"/>
            <a:ext cx="792088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4680458" y="1493804"/>
            <a:ext cx="882568" cy="8028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4999" y="1460210"/>
            <a:ext cx="4933485" cy="430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82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Стадии разработки по ГОСТ 2.103</a:t>
            </a:r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2690448"/>
            <a:ext cx="792088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4680458" y="1493804"/>
            <a:ext cx="882568" cy="8028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58" b="2937"/>
          <a:stretch/>
        </p:blipFill>
        <p:spPr bwMode="auto">
          <a:xfrm>
            <a:off x="691766" y="1484784"/>
            <a:ext cx="7840674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630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Стадии разработки по ГОСТ 19.102</a:t>
            </a:r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2690448"/>
            <a:ext cx="792088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4680458" y="1493804"/>
            <a:ext cx="882568" cy="8028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3655"/>
          <a:stretch/>
        </p:blipFill>
        <p:spPr bwMode="auto">
          <a:xfrm>
            <a:off x="756084" y="1340768"/>
            <a:ext cx="781376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173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 ЖЦ продукта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07504" y="764704"/>
            <a:ext cx="9028430" cy="5125786"/>
            <a:chOff x="107504" y="895501"/>
            <a:chExt cx="9028430" cy="5125786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07504" y="895501"/>
              <a:ext cx="8928992" cy="5053779"/>
              <a:chOff x="315588" y="1300165"/>
              <a:chExt cx="8512824" cy="4621731"/>
            </a:xfrm>
          </p:grpSpPr>
          <p:graphicFrame>
            <p:nvGraphicFramePr>
              <p:cNvPr id="6" name="Объект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713017558"/>
                  </p:ext>
                </p:extLst>
              </p:nvPr>
            </p:nvGraphicFramePr>
            <p:xfrm>
              <a:off x="315588" y="1340768"/>
              <a:ext cx="8512824" cy="4581128"/>
            </p:xfrm>
            <a:graphic>
              <a:graphicData uri="http://schemas.openxmlformats.org/presentationml/2006/ole">
                <p:oleObj spid="_x0000_s4114" name="Visio" r:id="rId3" imgW="10171119" imgH="5474468" progId="">
                  <p:embed/>
                </p:oleObj>
              </a:graphicData>
            </a:graphic>
          </p:graphicFrame>
          <p:sp>
            <p:nvSpPr>
              <p:cNvPr id="2" name="Прямоугольник 1"/>
              <p:cNvSpPr/>
              <p:nvPr/>
            </p:nvSpPr>
            <p:spPr>
              <a:xfrm>
                <a:off x="6156176" y="1300165"/>
                <a:ext cx="2376264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107504" y="2690448"/>
              <a:ext cx="792088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 rot="5400000">
              <a:off x="4680458" y="1565811"/>
              <a:ext cx="882568" cy="8028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17527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/>
        </p:nvSpPr>
        <p:spPr>
          <a:xfrm>
            <a:off x="827584" y="548680"/>
            <a:ext cx="3682752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/>
              <a:t>Цель управления проектом:</a:t>
            </a:r>
          </a:p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i="1" dirty="0" smtClean="0"/>
              <a:t>сделать работу в рамках бюджета и сроков</a:t>
            </a:r>
            <a:endParaRPr lang="ru-RU" sz="2000" i="1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76056" y="548680"/>
            <a:ext cx="3816424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Цель управления продуктом</a:t>
            </a:r>
            <a:r>
              <a:rPr lang="ru-RU" sz="2000" dirty="0" smtClean="0"/>
              <a:t>:</a:t>
            </a:r>
          </a:p>
          <a:p>
            <a:pPr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dirty="0" smtClean="0"/>
          </a:p>
          <a:p>
            <a:pPr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i="1" dirty="0" smtClean="0"/>
              <a:t>сделать продукт, который будет успешен на рынке</a:t>
            </a:r>
            <a:endParaRPr kumimoji="0" lang="ru-RU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827584" y="2708920"/>
            <a:ext cx="3600400" cy="2952328"/>
            <a:chOff x="467544" y="3284984"/>
            <a:chExt cx="3600400" cy="2952328"/>
          </a:xfrm>
        </p:grpSpPr>
        <p:sp>
          <p:nvSpPr>
            <p:cNvPr id="16" name="Равнобедренный треугольник 15"/>
            <p:cNvSpPr/>
            <p:nvPr/>
          </p:nvSpPr>
          <p:spPr>
            <a:xfrm>
              <a:off x="467544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Объем работ</a:t>
              </a:r>
              <a:endParaRPr lang="ru-RU" sz="1600" dirty="0"/>
            </a:p>
          </p:txBody>
        </p:sp>
        <p:sp>
          <p:nvSpPr>
            <p:cNvPr id="17" name="Равнобедренный треугольник 16"/>
            <p:cNvSpPr/>
            <p:nvPr/>
          </p:nvSpPr>
          <p:spPr>
            <a:xfrm>
              <a:off x="2339752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err="1" smtClean="0"/>
                <a:t>Стои-мость</a:t>
              </a:r>
              <a:endParaRPr lang="ru-RU" sz="1600" dirty="0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>
              <a:off x="1403648" y="3284984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Сроки</a:t>
              </a:r>
              <a:endParaRPr lang="ru-RU" sz="1600" dirty="0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10800000">
              <a:off x="1403648" y="4797152"/>
              <a:ext cx="1728192" cy="144016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1763688" y="5003884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 smtClean="0">
                  <a:solidFill>
                    <a:schemeClr val="bg1"/>
                  </a:solidFill>
                </a:rPr>
                <a:t>Качество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220072" y="2708920"/>
            <a:ext cx="3600400" cy="2952328"/>
            <a:chOff x="4860032" y="3284983"/>
            <a:chExt cx="3600400" cy="2952328"/>
          </a:xfrm>
        </p:grpSpPr>
        <p:sp>
          <p:nvSpPr>
            <p:cNvPr id="11" name="Равнобедренный треугольник 10"/>
            <p:cNvSpPr/>
            <p:nvPr/>
          </p:nvSpPr>
          <p:spPr>
            <a:xfrm>
              <a:off x="4860032" y="4797151"/>
              <a:ext cx="1728192" cy="1440160"/>
            </a:xfrm>
            <a:prstGeom prst="triangl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err="1" smtClean="0"/>
                <a:t>Потре-бители</a:t>
              </a:r>
              <a:endParaRPr lang="ru-RU" sz="1600" dirty="0"/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>
              <a:off x="6732240" y="4797151"/>
              <a:ext cx="1728192" cy="1440160"/>
            </a:xfrm>
            <a:prstGeom prst="triangl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Техно- логии</a:t>
              </a:r>
              <a:endParaRPr lang="ru-RU" sz="1600" dirty="0"/>
            </a:p>
          </p:txBody>
        </p:sp>
        <p:sp>
          <p:nvSpPr>
            <p:cNvPr id="13" name="Равнобедренный треугольник 12"/>
            <p:cNvSpPr/>
            <p:nvPr/>
          </p:nvSpPr>
          <p:spPr>
            <a:xfrm>
              <a:off x="5796136" y="3284983"/>
              <a:ext cx="1728192" cy="1440160"/>
            </a:xfrm>
            <a:prstGeom prst="triangl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dirty="0" smtClean="0"/>
                <a:t>Конку- ренты</a:t>
              </a:r>
              <a:endParaRPr lang="ru-RU" sz="1600" dirty="0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10800000">
              <a:off x="5796136" y="4797151"/>
              <a:ext cx="1728192" cy="1440160"/>
            </a:xfrm>
            <a:prstGeom prst="triangl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5" name="TextBox 17"/>
            <p:cNvSpPr txBox="1"/>
            <p:nvPr/>
          </p:nvSpPr>
          <p:spPr>
            <a:xfrm>
              <a:off x="6156176" y="5013176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 smtClean="0">
                  <a:solidFill>
                    <a:schemeClr val="bg1"/>
                  </a:solidFill>
                </a:rPr>
                <a:t>Продукт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0144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Номер слайда 16"/>
          <p:cNvSpPr txBox="1">
            <a:spLocks noGrp="1"/>
          </p:cNvSpPr>
          <p:nvPr/>
        </p:nvSpPr>
        <p:spPr bwMode="auto">
          <a:xfrm>
            <a:off x="6553200" y="0"/>
            <a:ext cx="2133600" cy="36512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745D0773-73CE-4BF8-A9DC-3592C6244A26}" type="slidenum">
              <a:rPr lang="ru-RU" sz="1400" b="1">
                <a:solidFill>
                  <a:srgbClr val="0070C0"/>
                </a:solidFill>
                <a:latin typeface="+mn-lt"/>
              </a:rPr>
              <a:pPr algn="r">
                <a:defRPr/>
              </a:pPr>
              <a:t>14</a:t>
            </a:fld>
            <a:endParaRPr lang="ru-RU" sz="1400" b="1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1117104" y="1556792"/>
            <a:ext cx="7199312" cy="388801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67" name="Rectangle 11"/>
          <p:cNvSpPr>
            <a:spLocks noChangeArrowheads="1"/>
          </p:cNvSpPr>
          <p:nvPr/>
        </p:nvSpPr>
        <p:spPr bwMode="auto">
          <a:xfrm>
            <a:off x="3636466" y="2270702"/>
            <a:ext cx="2305050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0" name="Text Box 14"/>
          <p:cNvSpPr txBox="1">
            <a:spLocks noChangeArrowheads="1"/>
          </p:cNvSpPr>
          <p:nvPr/>
        </p:nvSpPr>
        <p:spPr bwMode="auto">
          <a:xfrm>
            <a:off x="3996829" y="2349442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стоимостью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1" name="Rectangle 15"/>
          <p:cNvSpPr>
            <a:spLocks noChangeArrowheads="1"/>
          </p:cNvSpPr>
          <p:nvPr/>
        </p:nvSpPr>
        <p:spPr bwMode="auto">
          <a:xfrm>
            <a:off x="6012954" y="2270702"/>
            <a:ext cx="2160587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2" name="Text Box 16"/>
          <p:cNvSpPr txBox="1">
            <a:spLocks noChangeArrowheads="1"/>
          </p:cNvSpPr>
          <p:nvPr/>
        </p:nvSpPr>
        <p:spPr bwMode="auto">
          <a:xfrm>
            <a:off x="6156176" y="2349442"/>
            <a:ext cx="19271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содержанием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3" name="Rectangle 17"/>
          <p:cNvSpPr>
            <a:spLocks noChangeArrowheads="1"/>
          </p:cNvSpPr>
          <p:nvPr/>
        </p:nvSpPr>
        <p:spPr bwMode="auto">
          <a:xfrm>
            <a:off x="1261566" y="2270702"/>
            <a:ext cx="2303463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1548904" y="2349442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временем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6" name="Text Box 20"/>
          <p:cNvSpPr txBox="1">
            <a:spLocks noChangeArrowheads="1"/>
          </p:cNvSpPr>
          <p:nvPr/>
        </p:nvSpPr>
        <p:spPr bwMode="auto">
          <a:xfrm>
            <a:off x="1621929" y="3381811"/>
            <a:ext cx="18389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интеграцией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8" name="Text Box 22"/>
          <p:cNvSpPr txBox="1">
            <a:spLocks noChangeArrowheads="1"/>
          </p:cNvSpPr>
          <p:nvPr/>
        </p:nvSpPr>
        <p:spPr bwMode="auto">
          <a:xfrm>
            <a:off x="6301879" y="3381811"/>
            <a:ext cx="1617662" cy="77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accent2"/>
                </a:solidFill>
              </a:rPr>
              <a:t>Управление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персоналом</a:t>
            </a:r>
          </a:p>
        </p:txBody>
      </p:sp>
      <p:sp>
        <p:nvSpPr>
          <p:cNvPr id="224280" name="Text Box 24"/>
          <p:cNvSpPr txBox="1">
            <a:spLocks noChangeArrowheads="1"/>
          </p:cNvSpPr>
          <p:nvPr/>
        </p:nvSpPr>
        <p:spPr bwMode="auto">
          <a:xfrm>
            <a:off x="1259979" y="4414181"/>
            <a:ext cx="23766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>
                <a:solidFill>
                  <a:schemeClr val="accent2"/>
                </a:solidFill>
              </a:rPr>
              <a:t>коммуникациями</a:t>
            </a:r>
          </a:p>
        </p:txBody>
      </p:sp>
      <p:sp>
        <p:nvSpPr>
          <p:cNvPr id="224282" name="Text Box 26"/>
          <p:cNvSpPr txBox="1">
            <a:spLocks noChangeArrowheads="1"/>
          </p:cNvSpPr>
          <p:nvPr/>
        </p:nvSpPr>
        <p:spPr bwMode="auto">
          <a:xfrm>
            <a:off x="3996829" y="4414181"/>
            <a:ext cx="1612900" cy="77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accent2"/>
                </a:solidFill>
              </a:rPr>
              <a:t>Управление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рисками</a:t>
            </a:r>
          </a:p>
        </p:txBody>
      </p:sp>
      <p:sp>
        <p:nvSpPr>
          <p:cNvPr id="224284" name="Text Box 28"/>
          <p:cNvSpPr txBox="1">
            <a:spLocks noChangeArrowheads="1"/>
          </p:cNvSpPr>
          <p:nvPr/>
        </p:nvSpPr>
        <p:spPr bwMode="auto">
          <a:xfrm>
            <a:off x="6157416" y="4414181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закупками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85" name="Text Box 29"/>
          <p:cNvSpPr txBox="1">
            <a:spLocks noChangeArrowheads="1"/>
          </p:cNvSpPr>
          <p:nvPr/>
        </p:nvSpPr>
        <p:spPr bwMode="auto">
          <a:xfrm>
            <a:off x="2699841" y="1635532"/>
            <a:ext cx="37785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ОБЛАСТИ УПРАВЛЕНИЯ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Управление проектом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447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Номер слайда 16"/>
          <p:cNvSpPr txBox="1">
            <a:spLocks noGrp="1"/>
          </p:cNvSpPr>
          <p:nvPr/>
        </p:nvSpPr>
        <p:spPr bwMode="auto">
          <a:xfrm>
            <a:off x="6553200" y="0"/>
            <a:ext cx="2133600" cy="36512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745D0773-73CE-4BF8-A9DC-3592C6244A26}" type="slidenum">
              <a:rPr lang="ru-RU" sz="1400" b="1">
                <a:solidFill>
                  <a:srgbClr val="0070C0"/>
                </a:solidFill>
                <a:latin typeface="+mn-lt"/>
              </a:rPr>
              <a:pPr algn="r">
                <a:defRPr/>
              </a:pPr>
              <a:t>15</a:t>
            </a:fld>
            <a:endParaRPr lang="ru-RU" sz="1400" b="1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1117104" y="1556792"/>
            <a:ext cx="7199312" cy="388801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67" name="Rectangle 11"/>
          <p:cNvSpPr>
            <a:spLocks noChangeArrowheads="1"/>
          </p:cNvSpPr>
          <p:nvPr/>
        </p:nvSpPr>
        <p:spPr bwMode="auto">
          <a:xfrm>
            <a:off x="3636466" y="2270702"/>
            <a:ext cx="2305050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68" name="Rectangle 12"/>
          <p:cNvSpPr>
            <a:spLocks noChangeArrowheads="1"/>
          </p:cNvSpPr>
          <p:nvPr/>
        </p:nvSpPr>
        <p:spPr bwMode="auto">
          <a:xfrm>
            <a:off x="3636466" y="3304821"/>
            <a:ext cx="2305050" cy="950131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3926979" y="3381811"/>
            <a:ext cx="1612900" cy="77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>
                <a:solidFill>
                  <a:schemeClr val="accent2"/>
                </a:solidFill>
              </a:rPr>
              <a:t>качеством</a:t>
            </a:r>
          </a:p>
        </p:txBody>
      </p:sp>
      <p:sp>
        <p:nvSpPr>
          <p:cNvPr id="224270" name="Text Box 14"/>
          <p:cNvSpPr txBox="1">
            <a:spLocks noChangeArrowheads="1"/>
          </p:cNvSpPr>
          <p:nvPr/>
        </p:nvSpPr>
        <p:spPr bwMode="auto">
          <a:xfrm>
            <a:off x="3996829" y="2349442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стоимостью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1" name="Rectangle 15"/>
          <p:cNvSpPr>
            <a:spLocks noChangeArrowheads="1"/>
          </p:cNvSpPr>
          <p:nvPr/>
        </p:nvSpPr>
        <p:spPr bwMode="auto">
          <a:xfrm>
            <a:off x="6012954" y="2270702"/>
            <a:ext cx="2160587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2" name="Text Box 16"/>
          <p:cNvSpPr txBox="1">
            <a:spLocks noChangeArrowheads="1"/>
          </p:cNvSpPr>
          <p:nvPr/>
        </p:nvSpPr>
        <p:spPr bwMode="auto">
          <a:xfrm>
            <a:off x="6156176" y="2349442"/>
            <a:ext cx="19271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содержанием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3" name="Rectangle 17"/>
          <p:cNvSpPr>
            <a:spLocks noChangeArrowheads="1"/>
          </p:cNvSpPr>
          <p:nvPr/>
        </p:nvSpPr>
        <p:spPr bwMode="auto">
          <a:xfrm>
            <a:off x="1261566" y="2270702"/>
            <a:ext cx="2303463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1548904" y="2349442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временем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5" name="Rectangle 19"/>
          <p:cNvSpPr>
            <a:spLocks noChangeArrowheads="1"/>
          </p:cNvSpPr>
          <p:nvPr/>
        </p:nvSpPr>
        <p:spPr bwMode="auto">
          <a:xfrm>
            <a:off x="1261566" y="3303072"/>
            <a:ext cx="2303463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6" name="Text Box 20"/>
          <p:cNvSpPr txBox="1">
            <a:spLocks noChangeArrowheads="1"/>
          </p:cNvSpPr>
          <p:nvPr/>
        </p:nvSpPr>
        <p:spPr bwMode="auto">
          <a:xfrm>
            <a:off x="1621929" y="3381811"/>
            <a:ext cx="18389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интеграцией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7" name="Rectangle 21"/>
          <p:cNvSpPr>
            <a:spLocks noChangeArrowheads="1"/>
          </p:cNvSpPr>
          <p:nvPr/>
        </p:nvSpPr>
        <p:spPr bwMode="auto">
          <a:xfrm>
            <a:off x="6012954" y="3303072"/>
            <a:ext cx="2160587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78" name="Text Box 22"/>
          <p:cNvSpPr txBox="1">
            <a:spLocks noChangeArrowheads="1"/>
          </p:cNvSpPr>
          <p:nvPr/>
        </p:nvSpPr>
        <p:spPr bwMode="auto">
          <a:xfrm>
            <a:off x="6301879" y="3381811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командой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79" name="Rectangle 23"/>
          <p:cNvSpPr>
            <a:spLocks noChangeArrowheads="1"/>
          </p:cNvSpPr>
          <p:nvPr/>
        </p:nvSpPr>
        <p:spPr bwMode="auto">
          <a:xfrm>
            <a:off x="1261566" y="4335442"/>
            <a:ext cx="2305050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80" name="Text Box 24"/>
          <p:cNvSpPr txBox="1">
            <a:spLocks noChangeArrowheads="1"/>
          </p:cNvSpPr>
          <p:nvPr/>
        </p:nvSpPr>
        <p:spPr bwMode="auto">
          <a:xfrm>
            <a:off x="1259979" y="4414181"/>
            <a:ext cx="23766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>
                <a:solidFill>
                  <a:schemeClr val="accent2"/>
                </a:solidFill>
              </a:rPr>
              <a:t>коммуникациями</a:t>
            </a:r>
          </a:p>
        </p:txBody>
      </p:sp>
      <p:sp>
        <p:nvSpPr>
          <p:cNvPr id="224281" name="Rectangle 25"/>
          <p:cNvSpPr>
            <a:spLocks noChangeArrowheads="1"/>
          </p:cNvSpPr>
          <p:nvPr/>
        </p:nvSpPr>
        <p:spPr bwMode="auto">
          <a:xfrm>
            <a:off x="3636466" y="4337191"/>
            <a:ext cx="2305050" cy="950131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82" name="Text Box 26"/>
          <p:cNvSpPr txBox="1">
            <a:spLocks noChangeArrowheads="1"/>
          </p:cNvSpPr>
          <p:nvPr/>
        </p:nvSpPr>
        <p:spPr bwMode="auto">
          <a:xfrm>
            <a:off x="3996829" y="4414181"/>
            <a:ext cx="1612900" cy="77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accent2"/>
                </a:solidFill>
              </a:rPr>
              <a:t>Управление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рисками</a:t>
            </a:r>
          </a:p>
        </p:txBody>
      </p:sp>
      <p:sp>
        <p:nvSpPr>
          <p:cNvPr id="224283" name="Rectangle 27"/>
          <p:cNvSpPr>
            <a:spLocks noChangeArrowheads="1"/>
          </p:cNvSpPr>
          <p:nvPr/>
        </p:nvSpPr>
        <p:spPr bwMode="auto">
          <a:xfrm>
            <a:off x="6012954" y="4335442"/>
            <a:ext cx="2160587" cy="95188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4284" name="Text Box 28"/>
          <p:cNvSpPr txBox="1">
            <a:spLocks noChangeArrowheads="1"/>
          </p:cNvSpPr>
          <p:nvPr/>
        </p:nvSpPr>
        <p:spPr bwMode="auto">
          <a:xfrm>
            <a:off x="6157416" y="4414181"/>
            <a:ext cx="1704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Управление</a:t>
            </a:r>
            <a:br>
              <a:rPr lang="ru-RU" sz="2000" dirty="0">
                <a:solidFill>
                  <a:schemeClr val="accent2"/>
                </a:solidFill>
              </a:rPr>
            </a:br>
            <a:r>
              <a:rPr lang="ru-RU" sz="2000" dirty="0" smtClean="0">
                <a:solidFill>
                  <a:schemeClr val="accent2"/>
                </a:solidFill>
              </a:rPr>
              <a:t>закупками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24285" name="Text Box 29"/>
          <p:cNvSpPr txBox="1">
            <a:spLocks noChangeArrowheads="1"/>
          </p:cNvSpPr>
          <p:nvPr/>
        </p:nvSpPr>
        <p:spPr bwMode="auto">
          <a:xfrm>
            <a:off x="2699841" y="1635532"/>
            <a:ext cx="37785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ОБЛАСТИ УПРАВЛЕНИЯ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Управление проектом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957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«Идеальный» жизненный цикл проекта</a:t>
            </a:r>
            <a:endParaRPr lang="ru-RU" sz="3200" dirty="0"/>
          </a:p>
        </p:txBody>
      </p:sp>
      <p:pic>
        <p:nvPicPr>
          <p:cNvPr id="4" name="Рисунок 3" descr="7f3e26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" y="2132856"/>
            <a:ext cx="8610158" cy="1899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Определяем спонсора и договариваемся об ограничениях</a:t>
            </a:r>
          </a:p>
          <a:p>
            <a:r>
              <a:rPr lang="ru-RU" dirty="0" smtClean="0"/>
              <a:t>Фиксируем договоренности в Уставе проекта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Устав проекта:</a:t>
            </a:r>
          </a:p>
          <a:p>
            <a:pPr lvl="1">
              <a:buFont typeface="Courier New" pitchFamily="49" charset="0"/>
              <a:buChar char="o"/>
            </a:pPr>
            <a:r>
              <a:rPr lang="ru-RU" sz="2000" dirty="0" smtClean="0"/>
              <a:t>фиксирует проектный треугольник</a:t>
            </a:r>
          </a:p>
          <a:p>
            <a:pPr lvl="1">
              <a:buFont typeface="Courier New" pitchFamily="49" charset="0"/>
              <a:buChar char="o"/>
            </a:pPr>
            <a:r>
              <a:rPr lang="ru-RU" sz="2000" dirty="0" smtClean="0"/>
              <a:t>наделяет ПМ полномочиями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	</a:t>
            </a:r>
          </a:p>
          <a:p>
            <a:pPr>
              <a:buNone/>
            </a:pP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Инициация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Для чего нам нужны планы: </a:t>
            </a:r>
          </a:p>
          <a:p>
            <a:pPr lvl="1"/>
            <a:r>
              <a:rPr lang="ru-RU" dirty="0" smtClean="0"/>
              <a:t>чтобы не забыть что-то существенное во время выполнения проекта. Помните: что нельзя спланировать - нельзя и сделать; </a:t>
            </a:r>
          </a:p>
          <a:p>
            <a:pPr lvl="1"/>
            <a:r>
              <a:rPr lang="ru-RU" dirty="0" smtClean="0"/>
              <a:t>чтобы любой член команды сам, не «дергая» менеджера, в любой момент времени ПОНИМАЛ, «что ему делать сейчас»; </a:t>
            </a:r>
          </a:p>
          <a:p>
            <a:pPr lvl="1"/>
            <a:r>
              <a:rPr lang="ru-RU" dirty="0" smtClean="0"/>
              <a:t>чтобы общаться.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Для чего планы не нужны: </a:t>
            </a:r>
          </a:p>
          <a:p>
            <a:pPr lvl="1"/>
            <a:r>
              <a:rPr lang="ru-RU" dirty="0" smtClean="0"/>
              <a:t>для </a:t>
            </a:r>
            <a:r>
              <a:rPr lang="ru-RU" sz="2400" dirty="0" smtClean="0"/>
              <a:t>наказания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как самоцель </a:t>
            </a:r>
          </a:p>
          <a:p>
            <a:pPr lvl="1">
              <a:buNone/>
            </a:pPr>
            <a:endParaRPr lang="ru-RU" dirty="0" smtClean="0"/>
          </a:p>
          <a:p>
            <a:pPr lvl="1">
              <a:buNone/>
            </a:pPr>
            <a:r>
              <a:rPr lang="ru-RU" sz="2700" i="1" dirty="0" smtClean="0"/>
              <a:t>Планы – это средство коммуникации.</a:t>
            </a:r>
          </a:p>
          <a:p>
            <a:pPr lvl="1">
              <a:buNone/>
            </a:pPr>
            <a:r>
              <a:rPr lang="ru-RU" sz="2700" i="1" dirty="0" smtClean="0"/>
              <a:t>Значимость коммуникаций неизмерима, а сбой – всегда бедствие.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8132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План управления проектом – это совокупность всех проектных планов.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План управления проектом включает: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содержанием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временем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стоимостью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рисками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качеством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закупками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коммуникациями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командой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План управления конфигурациями 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Описание общих принципов «как мы будем планировать и корректировать планы»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управления проектом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ru-RU" dirty="0" smtClean="0"/>
              <a:t>План – это не «клятва», а «прогноз»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Планируйте с «диапазоном»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Опасайтесь раздувания оценок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Планы будут изменяться. Чтобы наши планы оставались достоверными, придется их корректировать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писать правильные планы?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ru-RU" dirty="0" smtClean="0"/>
              <a:t>Собираем требования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Создаем концепцию (</a:t>
            </a:r>
            <a:r>
              <a:rPr lang="ru-RU" dirty="0" err="1" smtClean="0"/>
              <a:t>scope</a:t>
            </a:r>
            <a:r>
              <a:rPr lang="ru-RU" dirty="0" smtClean="0"/>
              <a:t>) проекта 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Определяем, что будем закупать и будем ли привлекать подрядчиков?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Определяем команду проекта, «выбиваем» ресурсы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Планируем содержание и ресурсы проекта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Ожидание – «умозрительная картинка будущего». Как правило – достаточно широкая.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Требование – конкретный, измеримый, проверяемый запрос заинтересованного лица. </a:t>
            </a:r>
          </a:p>
          <a:p>
            <a:pPr>
              <a:spcBef>
                <a:spcPts val="1200"/>
              </a:spcBef>
              <a:buNone/>
            </a:pPr>
            <a:endParaRPr lang="ru-RU" i="1" dirty="0" smtClean="0"/>
          </a:p>
          <a:p>
            <a:pPr>
              <a:spcBef>
                <a:spcPts val="1200"/>
              </a:spcBef>
              <a:buNone/>
            </a:pPr>
            <a:r>
              <a:rPr lang="ru-RU" i="1" dirty="0" smtClean="0"/>
              <a:t>Ожидание нельзя включить в состав проекта, не преобразовав в требование.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Планируем содержание и ресурсы проекта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dirty="0" smtClean="0"/>
              <a:t>Выявляем заинтересованных лиц</a:t>
            </a:r>
          </a:p>
          <a:p>
            <a:pPr lvl="1">
              <a:spcBef>
                <a:spcPts val="600"/>
              </a:spcBef>
            </a:pPr>
            <a:r>
              <a:rPr lang="ru-RU" sz="1800" dirty="0" smtClean="0"/>
              <a:t>Спонсор, заказчик, пользователи</a:t>
            </a:r>
          </a:p>
          <a:p>
            <a:pPr lvl="1">
              <a:spcBef>
                <a:spcPts val="600"/>
              </a:spcBef>
            </a:pPr>
            <a:r>
              <a:rPr lang="ru-RU" sz="1800" dirty="0" smtClean="0"/>
              <a:t> Команда, руководители отделов участников команды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Выбираем методы сбора требований</a:t>
            </a:r>
            <a:endParaRPr lang="ru-RU" sz="2000" i="1" dirty="0" smtClean="0"/>
          </a:p>
          <a:p>
            <a:pPr lvl="1"/>
            <a:r>
              <a:rPr lang="ru-RU" sz="1800" dirty="0" smtClean="0"/>
              <a:t>Интервью </a:t>
            </a:r>
          </a:p>
          <a:p>
            <a:pPr lvl="1"/>
            <a:r>
              <a:rPr lang="ru-RU" sz="1800" dirty="0" err="1" smtClean="0"/>
              <a:t>Опросники</a:t>
            </a:r>
            <a:r>
              <a:rPr lang="ru-RU" sz="1800" dirty="0" smtClean="0"/>
              <a:t> </a:t>
            </a:r>
          </a:p>
          <a:p>
            <a:pPr lvl="1"/>
            <a:r>
              <a:rPr lang="ru-RU" sz="1800" dirty="0" smtClean="0"/>
              <a:t>Мозговые штурмы (в различных вариациях) </a:t>
            </a:r>
          </a:p>
          <a:p>
            <a:pPr lvl="1"/>
            <a:r>
              <a:rPr lang="ru-RU" sz="1800" dirty="0" err="1" smtClean="0"/>
              <a:t>Прототипирование</a:t>
            </a:r>
            <a:r>
              <a:rPr lang="ru-RU" sz="1800" dirty="0" smtClean="0"/>
              <a:t> </a:t>
            </a:r>
          </a:p>
          <a:p>
            <a:pPr>
              <a:spcBef>
                <a:spcPts val="1200"/>
              </a:spcBef>
            </a:pPr>
            <a:r>
              <a:rPr lang="ru-RU" sz="2800" dirty="0" smtClean="0"/>
              <a:t>Собираем и балансируем требования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Планируем содержание и ресурсы проекта. Сбор требований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 fontScale="92500"/>
          </a:bodyPr>
          <a:lstStyle/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Формируем иерархическую структуру работ (ИСР)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Определяем перечень действий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Определяем последовательность действий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Распределяем работы между участниками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Оцениваем продолжительность и стоимость 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Создаем и анализируем расписание </a:t>
            </a:r>
          </a:p>
          <a:p>
            <a:pPr marL="624078" indent="-514350">
              <a:spcBef>
                <a:spcPts val="1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Подводим итоги: сверяем с треугольником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Планируем время и стоимость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Иерархическая структура работ</a:t>
            </a:r>
            <a:endParaRPr lang="ru-RU" dirty="0"/>
          </a:p>
        </p:txBody>
      </p:sp>
      <p:pic>
        <p:nvPicPr>
          <p:cNvPr id="6" name="Рисунок 5" descr="ИС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22163"/>
            <a:ext cx="9144000" cy="341367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67744" y="5445224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ИСР - ориентированная на продукт иерархическая декомпозиция работ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Критический путь проекта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395536" y="1362472"/>
            <a:ext cx="7638616" cy="914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Критический путь отражает самый длинный путь в нашей диаграмме </a:t>
            </a:r>
            <a:r>
              <a:rPr kumimoji="0" lang="ru-RU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Ганта</a:t>
            </a: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 самое короткое время, за которое можно выполнить проект.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гантт.gif"/>
          <p:cNvPicPr>
            <a:picLocks noChangeAspect="1"/>
          </p:cNvPicPr>
          <p:nvPr/>
        </p:nvPicPr>
        <p:blipFill>
          <a:blip r:embed="rId2" cstate="print"/>
          <a:srcRect r="13859"/>
          <a:stretch>
            <a:fillRect/>
          </a:stretch>
        </p:blipFill>
        <p:spPr>
          <a:xfrm>
            <a:off x="1547664" y="2369011"/>
            <a:ext cx="6408712" cy="3652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348881"/>
            <a:ext cx="8229600" cy="158417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2400"/>
              </a:spcBef>
            </a:pPr>
            <a:r>
              <a:rPr lang="ru-RU" dirty="0" smtClean="0"/>
              <a:t>Распределяем ответственность </a:t>
            </a:r>
          </a:p>
          <a:p>
            <a:pPr>
              <a:spcBef>
                <a:spcPts val="2400"/>
              </a:spcBef>
            </a:pPr>
            <a:r>
              <a:rPr lang="ru-RU" dirty="0" smtClean="0"/>
              <a:t>Планируем коммуникации </a:t>
            </a:r>
          </a:p>
          <a:p>
            <a:pPr>
              <a:spcBef>
                <a:spcPts val="2400"/>
              </a:spcBef>
            </a:pPr>
            <a:r>
              <a:rPr lang="ru-RU" dirty="0" smtClean="0"/>
              <a:t>Планируем качество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Планируем ответственность, коммуникации и качество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None/>
            </a:pPr>
            <a:r>
              <a:rPr lang="ru-RU" dirty="0" smtClean="0"/>
              <a:t>Риск – это вероятностное событие, которое может оказать положительное или отрицательное влияние на проект. </a:t>
            </a:r>
          </a:p>
          <a:p>
            <a:pPr>
              <a:spcBef>
                <a:spcPts val="1200"/>
              </a:spcBef>
            </a:pPr>
            <a:endParaRPr lang="ru-RU" dirty="0" smtClean="0"/>
          </a:p>
          <a:p>
            <a:pPr>
              <a:spcBef>
                <a:spcPts val="1200"/>
              </a:spcBef>
            </a:pPr>
            <a:r>
              <a:rPr lang="ru-RU" dirty="0" smtClean="0"/>
              <a:t>Планирование управления рисками </a:t>
            </a:r>
          </a:p>
          <a:p>
            <a:pPr lvl="1">
              <a:spcBef>
                <a:spcPts val="1200"/>
              </a:spcBef>
            </a:pPr>
            <a:r>
              <a:rPr lang="ru-RU" dirty="0" smtClean="0"/>
              <a:t>Идентификация рисков </a:t>
            </a:r>
          </a:p>
          <a:p>
            <a:pPr lvl="1">
              <a:spcBef>
                <a:spcPts val="1200"/>
              </a:spcBef>
            </a:pPr>
            <a:r>
              <a:rPr lang="ru-RU" dirty="0" smtClean="0"/>
              <a:t>Качественный анализ </a:t>
            </a:r>
          </a:p>
          <a:p>
            <a:pPr lvl="1">
              <a:spcBef>
                <a:spcPts val="1200"/>
              </a:spcBef>
            </a:pPr>
            <a:r>
              <a:rPr lang="ru-RU" dirty="0" smtClean="0"/>
              <a:t>Планирование реагирования на риск </a:t>
            </a:r>
          </a:p>
          <a:p>
            <a:pPr>
              <a:spcBef>
                <a:spcPts val="2400"/>
              </a:spcBef>
            </a:pPr>
            <a:r>
              <a:rPr lang="ru-RU" dirty="0" smtClean="0"/>
              <a:t>Изменяем планы и определяем необходимые резервы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Планируем и работаем с рисками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Одни элементы Плана управления проектом влияют на другие: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планируя риски, появляется необходимость скорректировать работы, расписание и, возможно, бюджет;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при обсуждении коммуникаций может понадобиться скорректировать роли и ответственности и т.д. 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endParaRPr lang="ru-RU" dirty="0" smtClean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Дополнительные элементы плана управления: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план закупок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управление изменениями (планов)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Шаг назад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1. Отслеживать выполнение работ. Главное внимание – главным вещам: задачам на критическом пути </a:t>
            </a:r>
          </a:p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2. Управлять рисками </a:t>
            </a:r>
          </a:p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3. Управлять изменениями </a:t>
            </a:r>
          </a:p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4. Управлять ожиданиями заказчика </a:t>
            </a:r>
          </a:p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5. Мотивировать и развивать команду </a:t>
            </a:r>
          </a:p>
          <a:p>
            <a:pPr>
              <a:spcBef>
                <a:spcPts val="1800"/>
              </a:spcBef>
              <a:buNone/>
            </a:pPr>
            <a:r>
              <a:rPr lang="ru-RU" dirty="0" smtClean="0"/>
              <a:t>Дело 6. Отчитываться о ходе проекта перед спонсором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Выполнение работ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180365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ru-RU" dirty="0" smtClean="0"/>
              <a:t>Проводим сдачу-приемку продукта 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Высвобождаем ресурсы 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Сохраняем информацию по проекту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Закрытие проекта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 smtClean="0"/>
              <a:t>Мы рассмотрели лишь общие положения методологии PMI. Развивайте свои знания в этой области – изучите другие методологии, проведите сравнение.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Мы не касались прикладных навыков менеджера (лидерства, </a:t>
            </a:r>
            <a:r>
              <a:rPr lang="ru-RU" dirty="0" err="1" smtClean="0"/>
              <a:t>коммуникативности</a:t>
            </a:r>
            <a:r>
              <a:rPr lang="ru-RU" dirty="0" smtClean="0"/>
              <a:t> и прочих) – на эту тему изданы сотни книг. Осваивайте их по мере необходимости. </a:t>
            </a:r>
          </a:p>
          <a:p>
            <a:endParaRPr lang="ru-RU" dirty="0" smtClean="0"/>
          </a:p>
          <a:p>
            <a:r>
              <a:rPr lang="ru-RU" dirty="0" smtClean="0"/>
              <a:t>Изучите методологическую специфику управления программами и портфелями – рано или поздно вам придется столкнуться с управлением несколькими взаимосвязанными проектами.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Модернизируйте знания «под себя». Сохраняйте результаты и «извлеченные уроки», умейте делиться ими с коллегами. Это позволит вашей организации эффективнее строить работу по проектам (в том числе и «затачивая» ее под ваши нужды), а ваш личный профессионализм и признание как менеджера проектов будет расти.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дальше?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22920" y="2430016"/>
            <a:ext cx="7725544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Удачи Вам в ваших проектах!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1912</TotalTime>
  <Words>934</Words>
  <Application>Microsoft Office PowerPoint</Application>
  <PresentationFormat>Экран (4:3)</PresentationFormat>
  <Paragraphs>190</Paragraphs>
  <Slides>33</Slides>
  <Notes>2</Notes>
  <HiddenSlides>3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Открытая</vt:lpstr>
      <vt:lpstr>Visio</vt:lpstr>
      <vt:lpstr>Жизненный цикл проекта и продукта  </vt:lpstr>
      <vt:lpstr>Что такое проект?</vt:lpstr>
      <vt:lpstr>Характеристики проекта</vt:lpstr>
      <vt:lpstr>Жизненный цикл проекта</vt:lpstr>
      <vt:lpstr>Жизненный цикл проекта. Пример</vt:lpstr>
      <vt:lpstr>Проект и продукт</vt:lpstr>
      <vt:lpstr>Жизненный цикл продукта</vt:lpstr>
      <vt:lpstr>Жизненный цикл продукта</vt:lpstr>
      <vt:lpstr>ЖЦ продукта по ГОСТ 15.000</vt:lpstr>
      <vt:lpstr>Стадии разработки по ГОСТ 2.103</vt:lpstr>
      <vt:lpstr>Стадии разработки по ГОСТ 19.102</vt:lpstr>
      <vt:lpstr>Пример ЖЦ продукта</vt:lpstr>
      <vt:lpstr>Слайд 13</vt:lpstr>
      <vt:lpstr>Слайд 14</vt:lpstr>
      <vt:lpstr>Слайд 15</vt:lpstr>
      <vt:lpstr>«Идеальный» жизненный цикл проекта</vt:lpstr>
      <vt:lpstr>Инициация</vt:lpstr>
      <vt:lpstr>Планирование</vt:lpstr>
      <vt:lpstr>План управления проектом</vt:lpstr>
      <vt:lpstr>Как писать правильные планы? </vt:lpstr>
      <vt:lpstr>Планируем содержание и ресурсы проекта</vt:lpstr>
      <vt:lpstr>Планируем содержание и ресурсы проекта</vt:lpstr>
      <vt:lpstr>Планируем содержание и ресурсы проекта. Сбор требований</vt:lpstr>
      <vt:lpstr>Планируем время и стоимость </vt:lpstr>
      <vt:lpstr>Иерархическая структура работ</vt:lpstr>
      <vt:lpstr>Критический путь проекта </vt:lpstr>
      <vt:lpstr>Планируем ответственность, коммуникации и качество </vt:lpstr>
      <vt:lpstr>Планируем и работаем с рисками </vt:lpstr>
      <vt:lpstr>Шаг назад </vt:lpstr>
      <vt:lpstr>Выполнение работ</vt:lpstr>
      <vt:lpstr>Закрытие проекта</vt:lpstr>
      <vt:lpstr>Что дальше?</vt:lpstr>
      <vt:lpstr>Удачи Вам в ваших проектах!</vt:lpstr>
    </vt:vector>
  </TitlesOfParts>
  <Company>SP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Жизненный цикл проекта и продукта</dc:title>
  <dc:creator>sp\senotrusova</dc:creator>
  <cp:lastModifiedBy>Owner</cp:lastModifiedBy>
  <cp:revision>174</cp:revision>
  <cp:lastPrinted>2013-07-25T01:26:01Z</cp:lastPrinted>
  <dcterms:created xsi:type="dcterms:W3CDTF">2012-01-30T07:02:20Z</dcterms:created>
  <dcterms:modified xsi:type="dcterms:W3CDTF">2013-11-28T20:14:03Z</dcterms:modified>
</cp:coreProperties>
</file>