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60" r:id="rId2"/>
    <p:sldId id="275" r:id="rId3"/>
    <p:sldId id="267" r:id="rId4"/>
    <p:sldId id="268" r:id="rId5"/>
    <p:sldId id="269" r:id="rId6"/>
    <p:sldId id="280" r:id="rId7"/>
    <p:sldId id="278" r:id="rId8"/>
    <p:sldId id="271" r:id="rId9"/>
    <p:sldId id="272" r:id="rId10"/>
    <p:sldId id="279" r:id="rId11"/>
    <p:sldId id="277" r:id="rId1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5" autoAdjust="0"/>
    <p:restoredTop sz="78153" autoAdjust="0"/>
  </p:normalViewPr>
  <p:slideViewPr>
    <p:cSldViewPr>
      <p:cViewPr>
        <p:scale>
          <a:sx n="50" d="100"/>
          <a:sy n="50" d="100"/>
        </p:scale>
        <p:origin x="-2010" y="-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4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56;&#1072;&#1073;&#1086;&#1090;&#1072;\EdVisor\finPlan_EDVISOR-RU_07.0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lineChart>
        <c:grouping val="standard"/>
        <c:ser>
          <c:idx val="0"/>
          <c:order val="0"/>
          <c:tx>
            <c:v>Операционный результат</c:v>
          </c:tx>
          <c:marker>
            <c:symbol val="none"/>
          </c:marker>
          <c:cat>
            <c:strRef>
              <c:f>'[finPlan_EDVISOR-RU_07.05.xlsx]Profit_Loss'!$B$46:$M$46</c:f>
              <c:strCache>
                <c:ptCount val="12"/>
                <c:pt idx="0">
                  <c:v>3-й кв. 2013</c:v>
                </c:pt>
                <c:pt idx="1">
                  <c:v>4-й кв. 2013</c:v>
                </c:pt>
                <c:pt idx="2">
                  <c:v>1-й кв. 2014</c:v>
                </c:pt>
                <c:pt idx="3">
                  <c:v>2-й кв. 2014</c:v>
                </c:pt>
                <c:pt idx="4">
                  <c:v>3-й кв. 2014</c:v>
                </c:pt>
                <c:pt idx="5">
                  <c:v>4-й кв. 2014</c:v>
                </c:pt>
                <c:pt idx="6">
                  <c:v>1-й кв. 2015</c:v>
                </c:pt>
                <c:pt idx="7">
                  <c:v>2-й кв. 2015</c:v>
                </c:pt>
                <c:pt idx="8">
                  <c:v>3-й кв. 2015</c:v>
                </c:pt>
                <c:pt idx="9">
                  <c:v>4-й кв. 2015</c:v>
                </c:pt>
                <c:pt idx="10">
                  <c:v>1-й кв. 2016</c:v>
                </c:pt>
                <c:pt idx="11">
                  <c:v>2-й кв. 2016</c:v>
                </c:pt>
              </c:strCache>
            </c:strRef>
          </c:cat>
          <c:val>
            <c:numRef>
              <c:f>'[finPlan_EDVISOR-RU_07.05.xlsx]Profit_Loss'!$B$42:$M$42</c:f>
              <c:numCache>
                <c:formatCode>#,##0</c:formatCode>
                <c:ptCount val="12"/>
                <c:pt idx="0">
                  <c:v>-418099.43865276675</c:v>
                </c:pt>
                <c:pt idx="1">
                  <c:v>-608565.91820368904</c:v>
                </c:pt>
                <c:pt idx="2">
                  <c:v>-670597.75461106631</c:v>
                </c:pt>
                <c:pt idx="3">
                  <c:v>-121763.67281475526</c:v>
                </c:pt>
                <c:pt idx="4">
                  <c:v>200765.11494252871</c:v>
                </c:pt>
                <c:pt idx="5">
                  <c:v>783711.7241379309</c:v>
                </c:pt>
                <c:pt idx="6">
                  <c:v>600775.11494252877</c:v>
                </c:pt>
                <c:pt idx="7">
                  <c:v>2380011.7241379311</c:v>
                </c:pt>
                <c:pt idx="8">
                  <c:v>2619370.3180967653</c:v>
                </c:pt>
                <c:pt idx="9">
                  <c:v>2865118.2210638872</c:v>
                </c:pt>
                <c:pt idx="10">
                  <c:v>2139425.0654905103</c:v>
                </c:pt>
                <c:pt idx="11">
                  <c:v>2575857.8842555461</c:v>
                </c:pt>
              </c:numCache>
            </c:numRef>
          </c:val>
        </c:ser>
        <c:ser>
          <c:idx val="1"/>
          <c:order val="1"/>
          <c:tx>
            <c:v>Инвестиционные затраты</c:v>
          </c:tx>
          <c:marker>
            <c:symbol val="none"/>
          </c:marker>
          <c:cat>
            <c:strRef>
              <c:f>'[finPlan_EDVISOR-RU_07.05.xlsx]Profit_Loss'!$B$46:$M$46</c:f>
              <c:strCache>
                <c:ptCount val="12"/>
                <c:pt idx="0">
                  <c:v>3-й кв. 2013</c:v>
                </c:pt>
                <c:pt idx="1">
                  <c:v>4-й кв. 2013</c:v>
                </c:pt>
                <c:pt idx="2">
                  <c:v>1-й кв. 2014</c:v>
                </c:pt>
                <c:pt idx="3">
                  <c:v>2-й кв. 2014</c:v>
                </c:pt>
                <c:pt idx="4">
                  <c:v>3-й кв. 2014</c:v>
                </c:pt>
                <c:pt idx="5">
                  <c:v>4-й кв. 2014</c:v>
                </c:pt>
                <c:pt idx="6">
                  <c:v>1-й кв. 2015</c:v>
                </c:pt>
                <c:pt idx="7">
                  <c:v>2-й кв. 2015</c:v>
                </c:pt>
                <c:pt idx="8">
                  <c:v>3-й кв. 2015</c:v>
                </c:pt>
                <c:pt idx="9">
                  <c:v>4-й кв. 2015</c:v>
                </c:pt>
                <c:pt idx="10">
                  <c:v>1-й кв. 2016</c:v>
                </c:pt>
                <c:pt idx="11">
                  <c:v>2-й кв. 2016</c:v>
                </c:pt>
              </c:strCache>
            </c:strRef>
          </c:cat>
          <c:val>
            <c:numRef>
              <c:f>'[finPlan_EDVISOR-RU_07.05.xlsx]Profit_Loss'!$B$47:$M$47</c:f>
              <c:numCache>
                <c:formatCode>#,##0</c:formatCode>
                <c:ptCount val="12"/>
                <c:pt idx="0">
                  <c:v>-950000</c:v>
                </c:pt>
                <c:pt idx="1">
                  <c:v>0</c:v>
                </c:pt>
                <c:pt idx="2">
                  <c:v>-680000</c:v>
                </c:pt>
                <c:pt idx="3">
                  <c:v>0</c:v>
                </c:pt>
                <c:pt idx="4">
                  <c:v>-200000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-800000</c:v>
                </c:pt>
                <c:pt idx="9">
                  <c:v>0</c:v>
                </c:pt>
                <c:pt idx="10">
                  <c:v>-300000</c:v>
                </c:pt>
                <c:pt idx="11">
                  <c:v>0</c:v>
                </c:pt>
              </c:numCache>
            </c:numRef>
          </c:val>
        </c:ser>
        <c:ser>
          <c:idx val="2"/>
          <c:order val="2"/>
          <c:tx>
            <c:v>Прибыль/убыток (накопл. итог)</c:v>
          </c:tx>
          <c:marker>
            <c:symbol val="none"/>
          </c:marker>
          <c:cat>
            <c:strRef>
              <c:f>'[finPlan_EDVISOR-RU_07.05.xlsx]Profit_Loss'!$B$46:$M$46</c:f>
              <c:strCache>
                <c:ptCount val="12"/>
                <c:pt idx="0">
                  <c:v>3-й кв. 2013</c:v>
                </c:pt>
                <c:pt idx="1">
                  <c:v>4-й кв. 2013</c:v>
                </c:pt>
                <c:pt idx="2">
                  <c:v>1-й кв. 2014</c:v>
                </c:pt>
                <c:pt idx="3">
                  <c:v>2-й кв. 2014</c:v>
                </c:pt>
                <c:pt idx="4">
                  <c:v>3-й кв. 2014</c:v>
                </c:pt>
                <c:pt idx="5">
                  <c:v>4-й кв. 2014</c:v>
                </c:pt>
                <c:pt idx="6">
                  <c:v>1-й кв. 2015</c:v>
                </c:pt>
                <c:pt idx="7">
                  <c:v>2-й кв. 2015</c:v>
                </c:pt>
                <c:pt idx="8">
                  <c:v>3-й кв. 2015</c:v>
                </c:pt>
                <c:pt idx="9">
                  <c:v>4-й кв. 2015</c:v>
                </c:pt>
                <c:pt idx="10">
                  <c:v>1-й кв. 2016</c:v>
                </c:pt>
                <c:pt idx="11">
                  <c:v>2-й кв. 2016</c:v>
                </c:pt>
              </c:strCache>
            </c:strRef>
          </c:cat>
          <c:val>
            <c:numRef>
              <c:f>'[finPlan_EDVISOR-RU_07.05.xlsx]Profit_Loss'!$B$49:$M$49</c:f>
              <c:numCache>
                <c:formatCode>#,##0</c:formatCode>
                <c:ptCount val="12"/>
                <c:pt idx="0">
                  <c:v>-1368099.4386527662</c:v>
                </c:pt>
                <c:pt idx="1">
                  <c:v>-1976665.3568564558</c:v>
                </c:pt>
                <c:pt idx="2">
                  <c:v>-3327263.1114675212</c:v>
                </c:pt>
                <c:pt idx="3">
                  <c:v>-3449026.7842822783</c:v>
                </c:pt>
                <c:pt idx="4">
                  <c:v>-3448261.6693397486</c:v>
                </c:pt>
                <c:pt idx="5">
                  <c:v>-2664549.945201817</c:v>
                </c:pt>
                <c:pt idx="6">
                  <c:v>-2063774.8302592891</c:v>
                </c:pt>
                <c:pt idx="7">
                  <c:v>316236.893878642</c:v>
                </c:pt>
                <c:pt idx="8">
                  <c:v>2135607.2119754073</c:v>
                </c:pt>
                <c:pt idx="9">
                  <c:v>5000725.4330392955</c:v>
                </c:pt>
                <c:pt idx="10">
                  <c:v>6840150.4985298058</c:v>
                </c:pt>
                <c:pt idx="11">
                  <c:v>9416008.3827853538</c:v>
                </c:pt>
              </c:numCache>
            </c:numRef>
          </c:val>
        </c:ser>
        <c:dLbls/>
        <c:marker val="1"/>
        <c:axId val="308654464"/>
        <c:axId val="308656384"/>
      </c:lineChart>
      <c:catAx>
        <c:axId val="308654464"/>
        <c:scaling>
          <c:orientation val="minMax"/>
        </c:scaling>
        <c:delete val="1"/>
        <c:axPos val="b"/>
        <c:numFmt formatCode="#,##0" sourceLinked="1"/>
        <c:majorTickMark val="none"/>
        <c:tickLblPos val="none"/>
        <c:crossAx val="308656384"/>
        <c:crosses val="autoZero"/>
        <c:auto val="1"/>
        <c:lblAlgn val="ctr"/>
        <c:lblOffset val="100"/>
      </c:catAx>
      <c:valAx>
        <c:axId val="308656384"/>
        <c:scaling>
          <c:orientation val="minMax"/>
        </c:scaling>
        <c:axPos val="l"/>
        <c:majorGridlines/>
        <c:numFmt formatCode="#,##0" sourceLinked="1"/>
        <c:majorTickMark val="none"/>
        <c:tickLblPos val="nextTo"/>
        <c:crossAx val="308654464"/>
        <c:crosses val="autoZero"/>
        <c:crossBetween val="between"/>
      </c:valAx>
      <c:spPr>
        <a:solidFill>
          <a:schemeClr val="bg2"/>
        </a:solidFill>
      </c:spPr>
    </c:plotArea>
    <c:plotVisOnly val="1"/>
    <c:dispBlanksAs val="gap"/>
  </c:chart>
  <c:spPr>
    <a:solidFill>
      <a:schemeClr val="bg1"/>
    </a:solidFill>
  </c:sp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B07E6D-373B-48BB-A312-9F373EAA7132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BAD740-AA45-4855-B1F9-291E4D28F1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35886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C3888-333A-4999-AD1B-94454DB641E3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1D7775-7D6A-4AF0-A6D8-23E6DC8F65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786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51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3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8851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1" y="6248400"/>
            <a:ext cx="1903535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7" tIns="45703" rIns="91407" bIns="45703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7" tIns="45703" rIns="91407" bIns="45703" numCol="1" anchor="t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4666" y="6248400"/>
            <a:ext cx="1903534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7" tIns="45703" rIns="91407" bIns="45703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5AE194-6A0A-4976-96E2-55C2AC9D5E7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4131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5" y="188914"/>
            <a:ext cx="6120680" cy="8286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pic>
        <p:nvPicPr>
          <p:cNvPr id="4" name="Picture 2" descr="http://ineo.hse.ru/data/2012/04/25/1250858497/INEO%20Logo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369" y="276140"/>
            <a:ext cx="1117907" cy="56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59793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442899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52514"/>
            <a:ext cx="4501662" cy="5616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2338" y="1052514"/>
            <a:ext cx="4501662" cy="5616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334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9256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7027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19233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43742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49419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8720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188914"/>
            <a:ext cx="2286000" cy="64801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88914"/>
            <a:ext cx="6717323" cy="6480175"/>
          </a:xfrm>
        </p:spPr>
        <p:txBody>
          <a:bodyPr vert="eaVert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14538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914"/>
            <a:ext cx="8856785" cy="82867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0" y="1052514"/>
            <a:ext cx="9144000" cy="5616575"/>
          </a:xfrm>
        </p:spPr>
        <p:txBody>
          <a:bodyPr/>
          <a:lstStyle/>
          <a:p>
            <a:pPr lvl="0"/>
            <a:endParaRPr lang="ru-RU" noProof="0" smtClean="0"/>
          </a:p>
        </p:txBody>
      </p:sp>
    </p:spTree>
    <p:extLst>
      <p:ext uri="{BB962C8B-B14F-4D97-AF65-F5344CB8AC3E}">
        <p14:creationId xmlns:p14="http://schemas.microsoft.com/office/powerpoint/2010/main" xmlns="" val="17629402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0" y="188914"/>
            <a:ext cx="9144000" cy="6480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31633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914"/>
            <a:ext cx="8856785" cy="8286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52514"/>
            <a:ext cx="4501662" cy="5616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2338" y="1052514"/>
            <a:ext cx="4501662" cy="5616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7930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914"/>
            <a:ext cx="8856785" cy="8286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0" y="1052514"/>
            <a:ext cx="9144000" cy="27320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0" y="3937000"/>
            <a:ext cx="9144000" cy="27320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5950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914"/>
            <a:ext cx="8856785" cy="8286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0" y="1052514"/>
            <a:ext cx="4501662" cy="5616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2338" y="1052514"/>
            <a:ext cx="4501662" cy="5616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957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11/28/2013</a:t>
            </a:fld>
            <a:endParaRPr lang="en-US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0591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4"/>
            <a:ext cx="885678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3" rIns="91407" bIns="45703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052514"/>
            <a:ext cx="9144000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3" rIns="91407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7379677" y="6538914"/>
            <a:ext cx="180095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7" tIns="45703" rIns="91407" bIns="45703">
            <a:spAutoFit/>
          </a:bodyPr>
          <a:lstStyle>
            <a:lvl1pPr eaLnBrk="0" hangingPunct="0">
              <a:defRPr b="1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ru-RU" sz="1200" smtClean="0">
              <a:solidFill>
                <a:srgbClr val="000000"/>
              </a:solidFill>
            </a:endParaRPr>
          </a:p>
        </p:txBody>
      </p:sp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0" y="981075"/>
            <a:ext cx="7772400" cy="109538"/>
          </a:xfrm>
          <a:custGeom>
            <a:avLst/>
            <a:gdLst>
              <a:gd name="T0" fmla="*/ 0 w 1000"/>
              <a:gd name="T1" fmla="*/ 0 h 1000"/>
              <a:gd name="T2" fmla="*/ 2147483647 w 1000"/>
              <a:gd name="T3" fmla="*/ 0 h 1000"/>
              <a:gd name="T4" fmla="*/ 2147483647 w 1000"/>
              <a:gd name="T5" fmla="*/ 2147483647 h 1000"/>
              <a:gd name="T6" fmla="*/ 0 w 1000"/>
              <a:gd name="T7" fmla="*/ 2147483647 h 1000"/>
              <a:gd name="T8" fmla="*/ 0 w 1000"/>
              <a:gd name="T9" fmla="*/ 0 h 1000"/>
              <a:gd name="T10" fmla="*/ 2147483647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lIns="91407" tIns="45703" rIns="91407" bIns="45703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CC0000"/>
              </a:solidFill>
            </a:endParaRPr>
          </a:p>
        </p:txBody>
      </p:sp>
      <p:sp>
        <p:nvSpPr>
          <p:cNvPr id="2054" name="Text Box 6"/>
          <p:cNvSpPr txBox="1">
            <a:spLocks noChangeArrowheads="1"/>
          </p:cNvSpPr>
          <p:nvPr userDrawn="1"/>
        </p:nvSpPr>
        <p:spPr bwMode="auto">
          <a:xfrm>
            <a:off x="7379677" y="6538914"/>
            <a:ext cx="180095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ru-RU" sz="12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63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folHlink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folHlink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folHlink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folHlink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folHlink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folHlink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folHlink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folHlink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folHlink"/>
          </a:solidFill>
          <a:latin typeface="Arial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6463" indent="-43497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687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2275" indent="-3857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2325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49525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6725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3925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1125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cyI0DS8wCak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7936" y="2852936"/>
            <a:ext cx="7772400" cy="1371600"/>
          </a:xfrm>
        </p:spPr>
        <p:txBody>
          <a:bodyPr/>
          <a:lstStyle/>
          <a:p>
            <a:pPr algn="ctr"/>
            <a:r>
              <a:rPr lang="ru-RU" dirty="0" smtClean="0"/>
              <a:t>НАЗВАНИЕ ПРОЕКТА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ваше имя и должность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373216"/>
            <a:ext cx="8712968" cy="1096144"/>
          </a:xfrm>
        </p:spPr>
        <p:txBody>
          <a:bodyPr/>
          <a:lstStyle/>
          <a:p>
            <a:pPr algn="ctr"/>
            <a:endParaRPr lang="ru-RU" sz="2400" dirty="0" smtClean="0"/>
          </a:p>
          <a:p>
            <a:pPr algn="ctr"/>
            <a:r>
              <a:rPr lang="ru-RU" sz="1800" b="1" dirty="0" smtClean="0">
                <a:solidFill>
                  <a:srgbClr val="002060"/>
                </a:solidFill>
              </a:rPr>
              <a:t>Москва 2013</a:t>
            </a: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http://ineo.hse.ru/data/2012/04/25/1250858497/INEO%20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1117907" cy="56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>
            <a:hlinkClick r:id="rId3" tooltip=" Каталог презентаций "/>
          </p:cNvPr>
          <p:cNvSpPr/>
          <p:nvPr/>
        </p:nvSpPr>
        <p:spPr bwMode="auto"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88900" tIns="25400" rIns="88900" bIns="50800" numCol="1" rtlCol="0" anchor="ctr" anchorCtr="1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u="sng" strike="noStrike" cap="none" normalizeH="0" smtClean="0">
                <a:ln>
                  <a:noFill/>
                </a:ln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 strike="noStrike" cap="none" normalizeH="0" smtClean="0">
              <a:ln>
                <a:noFill/>
              </a:ln>
              <a:solidFill>
                <a:srgbClr val="3333CC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263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>
                <a:solidFill>
                  <a:schemeClr val="bg1"/>
                </a:solidFill>
              </a:rPr>
              <a:t>Высшая школа экономики, Москва, </a:t>
            </a:r>
            <a:r>
              <a:rPr lang="ru-RU" sz="800" dirty="0" smtClean="0">
                <a:solidFill>
                  <a:schemeClr val="bg1"/>
                </a:solidFill>
              </a:rPr>
              <a:t>201</a:t>
            </a:r>
            <a:r>
              <a:rPr lang="en-US" sz="800" dirty="0">
                <a:solidFill>
                  <a:schemeClr val="bg1"/>
                </a:solidFill>
              </a:rPr>
              <a:t>3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255588" y="1344044"/>
            <a:ext cx="865797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3F82"/>
                </a:solidFill>
              </a:rPr>
              <a:t>Какую </a:t>
            </a:r>
            <a:r>
              <a:rPr lang="ru-RU" sz="2400" dirty="0">
                <a:solidFill>
                  <a:srgbClr val="003F82"/>
                </a:solidFill>
              </a:rPr>
              <a:t>проблему решает? </a:t>
            </a:r>
            <a:r>
              <a:rPr lang="ru-RU" sz="2400" dirty="0" smtClean="0">
                <a:solidFill>
                  <a:srgbClr val="003F82"/>
                </a:solidFill>
              </a:rPr>
              <a:t>Показать детали, данные</a:t>
            </a:r>
            <a:endParaRPr lang="ru-RU" sz="2400" dirty="0">
              <a:solidFill>
                <a:srgbClr val="003F82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3F82"/>
                </a:solidFill>
              </a:rPr>
              <a:t>Какие ниши не заняты?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3F82"/>
                </a:solidFill>
              </a:rPr>
              <a:t>Что упустили конкуренты?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/>
              <a:t>ПРОБЛЕМА </a:t>
            </a:r>
            <a:br>
              <a:rPr lang="ru-RU" sz="2800" dirty="0" smtClean="0"/>
            </a:br>
            <a:r>
              <a:rPr lang="ru-RU" sz="2000" dirty="0" smtClean="0"/>
              <a:t>НА РЫНКЕ, КОТОРУЮ РЕШАЕТ ПРОДУКТ</a:t>
            </a:r>
            <a:endParaRPr lang="ru-RU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2506" y="3548063"/>
            <a:ext cx="6677025" cy="307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Выноска 1 (без границы) 2"/>
          <p:cNvSpPr/>
          <p:nvPr/>
        </p:nvSpPr>
        <p:spPr bwMode="auto">
          <a:xfrm>
            <a:off x="5622528" y="2625725"/>
            <a:ext cx="2539504" cy="634359"/>
          </a:xfrm>
          <a:prstGeom prst="callout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charset="0"/>
              </a:rPr>
              <a:t>пример</a:t>
            </a:r>
            <a:endParaRPr kumimoji="0" lang="ru-RU" sz="18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157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>
                <a:solidFill>
                  <a:schemeClr val="bg1"/>
                </a:solidFill>
              </a:rPr>
              <a:t>Высшая школа экономики, Москва, </a:t>
            </a:r>
            <a:r>
              <a:rPr lang="ru-RU" sz="800" dirty="0" smtClean="0">
                <a:solidFill>
                  <a:schemeClr val="bg1"/>
                </a:solidFill>
              </a:rPr>
              <a:t>201</a:t>
            </a:r>
            <a:r>
              <a:rPr lang="en-US" sz="800" dirty="0">
                <a:solidFill>
                  <a:schemeClr val="bg1"/>
                </a:solidFill>
              </a:rPr>
              <a:t>3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198516" y="1490583"/>
            <a:ext cx="574548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3F82"/>
                </a:solidFill>
              </a:rPr>
              <a:t>Описание продукта / технологии одним предложением.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400" dirty="0">
              <a:solidFill>
                <a:srgbClr val="003F82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3F82"/>
                </a:solidFill>
              </a:rPr>
              <a:t>Какую проблему решает? </a:t>
            </a:r>
            <a:r>
              <a:rPr lang="ru-RU" sz="2400" dirty="0" smtClean="0">
                <a:solidFill>
                  <a:srgbClr val="003F82"/>
                </a:solidFill>
              </a:rPr>
              <a:t>Каким образом? Показать детали, данные</a:t>
            </a:r>
            <a:endParaRPr lang="ru-RU" sz="2400" dirty="0">
              <a:solidFill>
                <a:srgbClr val="003F82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solidFill>
                <a:srgbClr val="003F82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3F82"/>
                </a:solidFill>
              </a:rPr>
              <a:t>Ценностное предложение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400" dirty="0">
              <a:solidFill>
                <a:srgbClr val="003F82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3F82"/>
                </a:solidFill>
              </a:rPr>
              <a:t>Дифференциация продукта – почему делает это лучше других? 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400" dirty="0">
              <a:solidFill>
                <a:srgbClr val="003F82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3F82"/>
                </a:solidFill>
              </a:rPr>
              <a:t>Синергия с НИУ ВШЭ (!)</a:t>
            </a:r>
          </a:p>
          <a:p>
            <a:endParaRPr lang="ru-RU" sz="2400" dirty="0">
              <a:solidFill>
                <a:srgbClr val="003F82"/>
              </a:solidFill>
            </a:endParaRPr>
          </a:p>
          <a:p>
            <a:r>
              <a:rPr lang="ru-RU" sz="2400" dirty="0">
                <a:solidFill>
                  <a:srgbClr val="003F82"/>
                </a:solidFill>
                <a:hlinkClick r:id="rId2"/>
              </a:rPr>
              <a:t>Ссылки на видео, </a:t>
            </a:r>
            <a:r>
              <a:rPr lang="ru-RU" sz="2400" dirty="0" smtClean="0">
                <a:solidFill>
                  <a:srgbClr val="003F82"/>
                </a:solidFill>
                <a:hlinkClick r:id="rId2"/>
              </a:rPr>
              <a:t>статьи</a:t>
            </a:r>
            <a:endParaRPr lang="ru-RU" sz="2400" dirty="0">
              <a:solidFill>
                <a:srgbClr val="003F8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5360" y="2019712"/>
            <a:ext cx="2394520" cy="34163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514350" indent="-514350"/>
            <a:endParaRPr lang="en-US" sz="2400" dirty="0" smtClean="0"/>
          </a:p>
          <a:p>
            <a:pPr marL="514350" indent="-514350"/>
            <a:endParaRPr lang="en-US" sz="2400" dirty="0" smtClean="0"/>
          </a:p>
          <a:p>
            <a:pPr marL="514350" indent="-514350"/>
            <a:endParaRPr lang="en-US" sz="2400" dirty="0" smtClean="0"/>
          </a:p>
          <a:p>
            <a:pPr marL="514350" indent="-514350" algn="ctr"/>
            <a:r>
              <a:rPr lang="en-US" sz="2400" dirty="0" smtClean="0"/>
              <a:t>Picture the your</a:t>
            </a:r>
          </a:p>
          <a:p>
            <a:pPr marL="514350" indent="-514350" algn="ctr"/>
            <a:r>
              <a:rPr lang="en-US" sz="2400" dirty="0" smtClean="0"/>
              <a:t>product here!</a:t>
            </a:r>
          </a:p>
          <a:p>
            <a:pPr marL="514350" indent="-514350"/>
            <a:endParaRPr lang="en-US" sz="2400" dirty="0" smtClean="0"/>
          </a:p>
          <a:p>
            <a:pPr marL="514350" indent="-514350"/>
            <a:endParaRPr lang="en-US" sz="2400" dirty="0" smtClean="0"/>
          </a:p>
          <a:p>
            <a:pPr marL="514350" indent="-514350"/>
            <a:endParaRPr lang="en-US" sz="2400" dirty="0" smtClean="0"/>
          </a:p>
          <a:p>
            <a:pPr marL="514350" indent="-514350"/>
            <a:endParaRPr lang="en-US" sz="24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914"/>
            <a:ext cx="6571952" cy="828675"/>
          </a:xfrm>
        </p:spPr>
        <p:txBody>
          <a:bodyPr/>
          <a:lstStyle/>
          <a:p>
            <a:pPr algn="ctr"/>
            <a:r>
              <a:rPr lang="ru-RU" sz="3200" dirty="0" smtClean="0"/>
              <a:t>КАК РЕШАЕМ ПРОБЛЕМУ?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380131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>
                <a:solidFill>
                  <a:schemeClr val="bg1"/>
                </a:solidFill>
              </a:rPr>
              <a:t>Высшая школа экономики, Москва, </a:t>
            </a:r>
            <a:r>
              <a:rPr lang="ru-RU" sz="800" dirty="0" smtClean="0">
                <a:solidFill>
                  <a:schemeClr val="bg1"/>
                </a:solidFill>
              </a:rPr>
              <a:t>201</a:t>
            </a:r>
            <a:r>
              <a:rPr lang="en-US" sz="800" dirty="0">
                <a:solidFill>
                  <a:schemeClr val="bg1"/>
                </a:solidFill>
              </a:rPr>
              <a:t>3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914"/>
            <a:ext cx="6696744" cy="828675"/>
          </a:xfrm>
        </p:spPr>
        <p:txBody>
          <a:bodyPr/>
          <a:lstStyle/>
          <a:p>
            <a:pPr algn="ctr"/>
            <a:r>
              <a:rPr lang="ru-RU" sz="3200" dirty="0" smtClean="0"/>
              <a:t>ПОТЕНЦИАЛ РЫНКА</a:t>
            </a:r>
            <a:r>
              <a:rPr lang="en-US" sz="3200" dirty="0" smtClean="0"/>
              <a:t> </a:t>
            </a:r>
            <a:endParaRPr lang="ru-RU" sz="3200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644008" y="1050318"/>
            <a:ext cx="449999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C00000"/>
                </a:solidFill>
              </a:rPr>
              <a:t>Кто наши потребители?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C00000"/>
                </a:solidFill>
              </a:rPr>
              <a:t>Объем рынка (в шт. и деньгах)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C00000"/>
                </a:solidFill>
              </a:rPr>
              <a:t>Какой темп роста рынка?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500" y="1628981"/>
            <a:ext cx="8221960" cy="5361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5081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>
                <a:solidFill>
                  <a:schemeClr val="bg1"/>
                </a:solidFill>
              </a:rPr>
              <a:t>Высшая школа экономики, Москва, </a:t>
            </a:r>
            <a:r>
              <a:rPr lang="ru-RU" sz="800" dirty="0" smtClean="0">
                <a:solidFill>
                  <a:schemeClr val="bg1"/>
                </a:solidFill>
              </a:rPr>
              <a:t>201</a:t>
            </a:r>
            <a:r>
              <a:rPr lang="en-US" sz="800" dirty="0">
                <a:solidFill>
                  <a:schemeClr val="bg1"/>
                </a:solidFill>
              </a:rPr>
              <a:t>3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28750" y="428625"/>
            <a:ext cx="771525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2800" b="1" dirty="0" smtClean="0">
                <a:solidFill>
                  <a:schemeClr val="bg1"/>
                </a:solidFill>
                <a:latin typeface="Myriad Pro"/>
              </a:rPr>
              <a:t>КОНКУРЕНТЫ, 60 сек.</a:t>
            </a:r>
            <a:endParaRPr lang="en-US" sz="2800" b="1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smtClean="0"/>
              <a:t>КОНКУРЕНТЫ</a:t>
            </a: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184305"/>
          </a:xfrm>
        </p:spPr>
        <p:txBody>
          <a:bodyPr/>
          <a:lstStyle/>
          <a:p>
            <a:r>
              <a:rPr lang="ru-RU" sz="2400" kern="1200" dirty="0">
                <a:solidFill>
                  <a:srgbClr val="003F82"/>
                </a:solidFill>
              </a:rPr>
              <a:t>Кто </a:t>
            </a:r>
            <a:r>
              <a:rPr lang="ru-RU" sz="2400" kern="1200" dirty="0" smtClean="0">
                <a:solidFill>
                  <a:srgbClr val="003F82"/>
                </a:solidFill>
              </a:rPr>
              <a:t>конкуренты</a:t>
            </a:r>
            <a:r>
              <a:rPr lang="ru-RU" sz="2400" kern="1200" dirty="0">
                <a:solidFill>
                  <a:srgbClr val="003F82"/>
                </a:solidFill>
              </a:rPr>
              <a:t>? </a:t>
            </a:r>
            <a:endParaRPr lang="ru-RU" sz="2400" kern="1200" dirty="0" smtClean="0">
              <a:solidFill>
                <a:srgbClr val="003F82"/>
              </a:solidFill>
            </a:endParaRPr>
          </a:p>
          <a:p>
            <a:pPr marL="0" indent="0">
              <a:buNone/>
            </a:pPr>
            <a:endParaRPr lang="ru-RU" sz="2400" kern="1200" dirty="0" smtClean="0">
              <a:solidFill>
                <a:srgbClr val="003F82"/>
              </a:solidFill>
            </a:endParaRPr>
          </a:p>
          <a:p>
            <a:r>
              <a:rPr lang="ru-RU" sz="2400" kern="1200" dirty="0" smtClean="0">
                <a:solidFill>
                  <a:srgbClr val="003F82"/>
                </a:solidFill>
              </a:rPr>
              <a:t>Какой продукт (сравнение по основным атрибутам)?</a:t>
            </a:r>
          </a:p>
          <a:p>
            <a:endParaRPr lang="ru-RU" sz="2400" kern="1200" dirty="0" smtClean="0">
              <a:solidFill>
                <a:srgbClr val="003F82"/>
              </a:solidFill>
            </a:endParaRPr>
          </a:p>
          <a:p>
            <a:r>
              <a:rPr lang="ru-RU" sz="2400" kern="1200" dirty="0" smtClean="0">
                <a:solidFill>
                  <a:srgbClr val="003F82"/>
                </a:solidFill>
              </a:rPr>
              <a:t>Какая </a:t>
            </a:r>
            <a:r>
              <a:rPr lang="ru-RU" sz="2400" kern="1200" dirty="0">
                <a:solidFill>
                  <a:srgbClr val="003F82"/>
                </a:solidFill>
              </a:rPr>
              <a:t>доля рынка конкурентов? </a:t>
            </a:r>
          </a:p>
          <a:p>
            <a:endParaRPr lang="ru-RU" sz="2400" b="1" kern="1200" dirty="0" smtClean="0">
              <a:solidFill>
                <a:srgbClr val="003F82"/>
              </a:solidFill>
            </a:endParaRPr>
          </a:p>
          <a:p>
            <a:r>
              <a:rPr lang="ru-RU" sz="2400" b="1" kern="1200" dirty="0" smtClean="0">
                <a:solidFill>
                  <a:srgbClr val="003F82"/>
                </a:solidFill>
              </a:rPr>
              <a:t>Чем </a:t>
            </a:r>
            <a:r>
              <a:rPr lang="ru-RU" sz="2400" b="1" kern="1200" dirty="0">
                <a:solidFill>
                  <a:srgbClr val="003F82"/>
                </a:solidFill>
              </a:rPr>
              <a:t>мы лучше? </a:t>
            </a:r>
            <a:r>
              <a:rPr lang="ru-RU" sz="2400" b="1" kern="1200" dirty="0" smtClean="0">
                <a:solidFill>
                  <a:srgbClr val="003F82"/>
                </a:solidFill>
              </a:rPr>
              <a:t>Какая у нас уникальность?</a:t>
            </a:r>
          </a:p>
          <a:p>
            <a:endParaRPr lang="ru-RU" sz="2400" b="1" kern="1200" dirty="0">
              <a:solidFill>
                <a:srgbClr val="003F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459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188640"/>
            <a:ext cx="6120680" cy="828675"/>
          </a:xfrm>
        </p:spPr>
        <p:txBody>
          <a:bodyPr/>
          <a:lstStyle/>
          <a:p>
            <a:r>
              <a:rPr lang="ru-RU" dirty="0" smtClean="0"/>
              <a:t>БИЗНЕС – МОДЕЛЬ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112297"/>
          </a:xfrm>
        </p:spPr>
        <p:txBody>
          <a:bodyPr/>
          <a:lstStyle/>
          <a:p>
            <a:r>
              <a:rPr lang="ru-RU" dirty="0" smtClean="0"/>
              <a:t>Описание бизнес-модели (Александр </a:t>
            </a:r>
            <a:r>
              <a:rPr lang="ru-RU" dirty="0" err="1" smtClean="0"/>
              <a:t>Остервальдер</a:t>
            </a:r>
            <a:r>
              <a:rPr lang="ru-RU" dirty="0"/>
              <a:t> </a:t>
            </a:r>
            <a:r>
              <a:rPr lang="ru-RU" dirty="0" smtClean="0"/>
              <a:t>и другие)</a:t>
            </a:r>
          </a:p>
          <a:p>
            <a:r>
              <a:rPr lang="ru-RU" dirty="0" smtClean="0"/>
              <a:t>Модель монетизация проекта </a:t>
            </a:r>
            <a:r>
              <a:rPr lang="en-US" dirty="0" smtClean="0"/>
              <a:t>(</a:t>
            </a:r>
            <a:r>
              <a:rPr lang="en-US" dirty="0" err="1" smtClean="0"/>
              <a:t>freemuem</a:t>
            </a:r>
            <a:r>
              <a:rPr lang="en-US" dirty="0" smtClean="0"/>
              <a:t>, </a:t>
            </a:r>
            <a:r>
              <a:rPr lang="ru-RU" dirty="0" smtClean="0"/>
              <a:t>подписки и др.)</a:t>
            </a:r>
          </a:p>
          <a:p>
            <a:r>
              <a:rPr lang="ru-RU" dirty="0" smtClean="0"/>
              <a:t>Риски проекта (!)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7505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>
                <a:solidFill>
                  <a:schemeClr val="bg1"/>
                </a:solidFill>
              </a:rPr>
              <a:t>Высшая школа экономики, Москва, </a:t>
            </a:r>
            <a:r>
              <a:rPr lang="ru-RU" sz="800" dirty="0" smtClean="0">
                <a:solidFill>
                  <a:schemeClr val="bg1"/>
                </a:solidFill>
              </a:rPr>
              <a:t>201</a:t>
            </a:r>
            <a:r>
              <a:rPr lang="en-US" sz="800" dirty="0">
                <a:solidFill>
                  <a:schemeClr val="bg1"/>
                </a:solidFill>
              </a:rPr>
              <a:t>3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914"/>
            <a:ext cx="6696744" cy="828675"/>
          </a:xfrm>
        </p:spPr>
        <p:txBody>
          <a:bodyPr/>
          <a:lstStyle/>
          <a:p>
            <a:pPr algn="ctr"/>
            <a:r>
              <a:rPr lang="ru-RU" sz="3200" dirty="0" smtClean="0"/>
              <a:t>ПРОГНОЗ ПРОДАЖ</a:t>
            </a:r>
            <a:endParaRPr lang="ru-RU" sz="3200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86842" y="1338005"/>
            <a:ext cx="850471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3F82"/>
                </a:solidFill>
              </a:rPr>
              <a:t>Планы продаж компании (в шт. и деньгах)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3F82"/>
                </a:solidFill>
              </a:rPr>
              <a:t>Организация продаж – дистрибьютор или напрямую потребителю?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3F82"/>
                </a:solidFill>
              </a:rPr>
              <a:t>Стратегические партнеры?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3F82"/>
                </a:solidFill>
              </a:rPr>
              <a:t>Другие доказательства, что планы продаж выполнятся</a:t>
            </a:r>
            <a:endParaRPr lang="ru-RU" sz="2400" dirty="0">
              <a:solidFill>
                <a:srgbClr val="003F8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0125" y="3452813"/>
            <a:ext cx="7143750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0578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>
                <a:solidFill>
                  <a:schemeClr val="bg1"/>
                </a:solidFill>
              </a:rPr>
              <a:t>Высшая школа экономики, Москва, </a:t>
            </a:r>
            <a:r>
              <a:rPr lang="ru-RU" sz="800" dirty="0" smtClean="0">
                <a:solidFill>
                  <a:schemeClr val="bg1"/>
                </a:solidFill>
              </a:rPr>
              <a:t>201</a:t>
            </a:r>
            <a:r>
              <a:rPr lang="en-US" sz="800" dirty="0">
                <a:solidFill>
                  <a:schemeClr val="bg1"/>
                </a:solidFill>
              </a:rPr>
              <a:t>3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28750" y="428625"/>
            <a:ext cx="771525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2800" b="1" dirty="0" smtClean="0">
                <a:solidFill>
                  <a:schemeClr val="bg1"/>
                </a:solidFill>
                <a:latin typeface="Myriad Pro"/>
              </a:rPr>
              <a:t>КОМАНДА, 60 сек.</a:t>
            </a:r>
            <a:endParaRPr lang="en-US" sz="2800" b="1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05422" y="1556792"/>
            <a:ext cx="6120680" cy="26776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514350" indent="-514350" algn="ctr"/>
            <a:endParaRPr lang="ru-RU" sz="2400" dirty="0" smtClean="0"/>
          </a:p>
          <a:p>
            <a:pPr marL="514350" indent="-514350" algn="ctr"/>
            <a:endParaRPr lang="ru-RU" sz="2400" dirty="0"/>
          </a:p>
          <a:p>
            <a:pPr marL="514350" indent="-514350" algn="ctr"/>
            <a:r>
              <a:rPr lang="ru-RU" sz="2400" dirty="0" smtClean="0"/>
              <a:t>Фото команды</a:t>
            </a:r>
            <a:endParaRPr lang="en-US" sz="2400" dirty="0" smtClean="0"/>
          </a:p>
          <a:p>
            <a:pPr marL="514350" indent="-514350" algn="ctr"/>
            <a:endParaRPr lang="en-US" sz="2400" dirty="0" smtClean="0"/>
          </a:p>
          <a:p>
            <a:pPr marL="514350" indent="-514350" algn="ctr"/>
            <a:endParaRPr lang="en-US" sz="2400" dirty="0" smtClean="0"/>
          </a:p>
          <a:p>
            <a:pPr marL="514350" indent="-514350" algn="ctr"/>
            <a:endParaRPr lang="en-US" sz="2400" dirty="0" smtClean="0"/>
          </a:p>
          <a:p>
            <a:pPr marL="514350" indent="-514350" algn="ctr"/>
            <a:endParaRPr lang="en-US" sz="24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smtClean="0"/>
              <a:t>КОМАНДА</a:t>
            </a: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0" y="4520653"/>
            <a:ext cx="9144000" cy="1871937"/>
          </a:xfrm>
        </p:spPr>
        <p:txBody>
          <a:bodyPr/>
          <a:lstStyle/>
          <a:p>
            <a:r>
              <a:rPr lang="ru-RU" sz="2400" dirty="0" smtClean="0">
                <a:solidFill>
                  <a:srgbClr val="002060"/>
                </a:solidFill>
              </a:rPr>
              <a:t>Кратко о команде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Зоны ответственности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Предыдущие достижения</a:t>
            </a:r>
          </a:p>
          <a:p>
            <a:r>
              <a:rPr lang="ru-RU" sz="2400" dirty="0">
                <a:solidFill>
                  <a:srgbClr val="002060"/>
                </a:solidFill>
              </a:rPr>
              <a:t>Планы по привлечению?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Советники, менторы 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142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>
                <a:solidFill>
                  <a:schemeClr val="bg1"/>
                </a:solidFill>
              </a:rPr>
              <a:t>Высшая школа экономики, Москва, </a:t>
            </a:r>
            <a:r>
              <a:rPr lang="ru-RU" sz="800" dirty="0" smtClean="0">
                <a:solidFill>
                  <a:schemeClr val="bg1"/>
                </a:solidFill>
              </a:rPr>
              <a:t>201</a:t>
            </a:r>
            <a:r>
              <a:rPr lang="en-US" sz="800" dirty="0">
                <a:solidFill>
                  <a:schemeClr val="bg1"/>
                </a:solidFill>
              </a:rPr>
              <a:t>3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28750" y="428625"/>
            <a:ext cx="771525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2800" b="1" dirty="0" smtClean="0">
                <a:solidFill>
                  <a:schemeClr val="bg1"/>
                </a:solidFill>
                <a:latin typeface="Myriad Pro"/>
              </a:rPr>
              <a:t>ФИНАНСОВЫЙ ПЛАН, 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Myriad Pro"/>
              </a:rPr>
              <a:t>потребность в инвестициях, 60 сек.</a:t>
            </a:r>
            <a:endParaRPr lang="en-US" sz="2800" b="1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5588" y="1628800"/>
            <a:ext cx="863505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Описание этапов проекта с плановыми датами (создание прототипа, привлечение инвестиций, создание продукта, первые продажи, безубыточность, возврат инвестиций).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Смета проекта должна включать: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</a:rPr>
              <a:t>обоснование сумм, получаемых из ФИП;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</a:rPr>
              <a:t>обоснование объема необходимых инвестиций и их источников на дальнейших этапов развития проекта (укрупненно). </a:t>
            </a:r>
            <a:endParaRPr lang="ru-RU" sz="2000" dirty="0" smtClean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88914"/>
            <a:ext cx="6427935" cy="828675"/>
          </a:xfrm>
        </p:spPr>
        <p:txBody>
          <a:bodyPr/>
          <a:lstStyle/>
          <a:p>
            <a:pPr algn="ctr"/>
            <a:r>
              <a:rPr lang="ru-RU" sz="3200" dirty="0" smtClean="0"/>
              <a:t>ЭТАПЫ И СМЕТА ПРОЕКТА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106312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26264758"/>
              </p:ext>
            </p:extLst>
          </p:nvPr>
        </p:nvGraphicFramePr>
        <p:xfrm>
          <a:off x="55471" y="1412776"/>
          <a:ext cx="8888524" cy="4263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547665" y="188914"/>
            <a:ext cx="6120680" cy="828675"/>
          </a:xfrm>
        </p:spPr>
        <p:txBody>
          <a:bodyPr/>
          <a:lstStyle/>
          <a:p>
            <a:pPr algn="ctr"/>
            <a:r>
              <a:rPr lang="ru-RU" sz="3200" dirty="0" smtClean="0"/>
              <a:t>ФИНАНСОВЫЙ ПЛАН</a:t>
            </a:r>
            <a:endParaRPr lang="ru-RU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196646" y="5927575"/>
            <a:ext cx="8747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</a:rPr>
              <a:t>Финансовый план на 3 года (доходы, расходы, прибыль)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IRR, NPV  </a:t>
            </a:r>
          </a:p>
        </p:txBody>
      </p:sp>
    </p:spTree>
    <p:extLst>
      <p:ext uri="{BB962C8B-B14F-4D97-AF65-F5344CB8AC3E}">
        <p14:creationId xmlns:p14="http://schemas.microsoft.com/office/powerpoint/2010/main" xmlns="" val="216200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0798" y="4005064"/>
            <a:ext cx="7772400" cy="2556284"/>
          </a:xfrm>
        </p:spPr>
        <p:txBody>
          <a:bodyPr/>
          <a:lstStyle/>
          <a:p>
            <a:r>
              <a:rPr lang="ru-RU" sz="2400" dirty="0" smtClean="0"/>
              <a:t>Название проекта</a:t>
            </a:r>
            <a:r>
              <a:rPr lang="en-US" sz="2400" dirty="0" smtClean="0"/>
              <a:t>: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ru-RU" sz="2400" dirty="0" smtClean="0"/>
              <a:t>ФИО руководителя</a:t>
            </a:r>
            <a:r>
              <a:rPr lang="en-US" sz="2400" dirty="0" smtClean="0"/>
              <a:t>: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Mobile tel.:</a:t>
            </a:r>
            <a:br>
              <a:rPr lang="en-US" sz="2400" dirty="0"/>
            </a:br>
            <a:r>
              <a:rPr lang="en-US" sz="2400" dirty="0"/>
              <a:t>E-mail:</a:t>
            </a:r>
            <a:br>
              <a:rPr lang="en-US" sz="2400" dirty="0"/>
            </a:br>
            <a:r>
              <a:rPr lang="en-US" sz="2400" dirty="0"/>
              <a:t>Skype:</a:t>
            </a:r>
            <a:br>
              <a:rPr lang="en-US" sz="2400" dirty="0"/>
            </a:br>
            <a:r>
              <a:rPr lang="en-US" sz="2400" dirty="0"/>
              <a:t>Address:</a:t>
            </a:r>
          </a:p>
        </p:txBody>
      </p:sp>
      <p:pic>
        <p:nvPicPr>
          <p:cNvPr id="4" name="Picture 2" descr="http://ineo.hse.ru/data/2012/04/25/1250858497/INEO%20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1117907" cy="56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820798" y="2132856"/>
            <a:ext cx="7772400" cy="226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3" rIns="91407" bIns="45703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folHlink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folHlink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folHlink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folHlink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folHlink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folHlink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folHlink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folHlink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folHlink"/>
                </a:solidFill>
                <a:latin typeface="Arial" charset="0"/>
              </a:defRPr>
            </a:lvl9pPr>
          </a:lstStyle>
          <a:p>
            <a:pPr algn="ctr"/>
            <a:r>
              <a:rPr lang="ru-RU" sz="3200" dirty="0" smtClean="0"/>
              <a:t>СПАСИБО </a:t>
            </a:r>
          </a:p>
          <a:p>
            <a:pPr algn="ctr"/>
            <a:r>
              <a:rPr lang="ru-RU" sz="3200" dirty="0" smtClean="0"/>
              <a:t>ЗА ВНИМАНИЕ!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11963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Профиль">
  <a:themeElements>
    <a:clrScheme name="1_Профиль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1_Профиль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Профиль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рофиль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рофиль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рофиль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рофиль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рофиль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рофиль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Профиль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рофиль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354</Words>
  <Application>Microsoft Office PowerPoint</Application>
  <PresentationFormat>Экран (4:3)</PresentationFormat>
  <Paragraphs>91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1_Профиль</vt:lpstr>
      <vt:lpstr>НАЗВАНИЕ ПРОЕКТА  ваше имя и должность</vt:lpstr>
      <vt:lpstr>ПРОБЛЕМА  НА РЫНКЕ, КОТОРУЮ РЕШАЕТ ПРОДУКТ</vt:lpstr>
      <vt:lpstr>КАК РЕШАЕМ ПРОБЛЕМУ?</vt:lpstr>
      <vt:lpstr>ПОТЕНЦИАЛ РЫНКА </vt:lpstr>
      <vt:lpstr>КОНКУРЕНТЫ</vt:lpstr>
      <vt:lpstr>БИЗНЕС – МОДЕЛЬ</vt:lpstr>
      <vt:lpstr>ПРОГНОЗ ПРОДАЖ</vt:lpstr>
      <vt:lpstr>КОМАНДА</vt:lpstr>
      <vt:lpstr>ЭТАПЫ И СМЕТА ПРОЕКТА </vt:lpstr>
      <vt:lpstr>ФИНАНСОВЫЙ ПЛАН</vt:lpstr>
      <vt:lpstr>Название проекта: ФИО руководителя: Mobile tel.: E-mail: Skype: Address: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 ваше имя и должность</dc:title>
  <dc:creator>nataly</dc:creator>
  <cp:lastModifiedBy>Owner</cp:lastModifiedBy>
  <cp:revision>73</cp:revision>
  <cp:lastPrinted>2013-06-10T07:42:50Z</cp:lastPrinted>
  <dcterms:created xsi:type="dcterms:W3CDTF">2013-04-09T04:28:34Z</dcterms:created>
  <dcterms:modified xsi:type="dcterms:W3CDTF">2013-11-28T11:03:42Z</dcterms:modified>
</cp:coreProperties>
</file>