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9" r:id="rId3"/>
    <p:sldId id="258" r:id="rId4"/>
    <p:sldId id="262" r:id="rId5"/>
    <p:sldId id="260" r:id="rId6"/>
    <p:sldId id="261"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allowPng="1" relyOnVml="1" encoding="utf-8"/>
  <p:clrMru>
    <a:srgbClr val="219797"/>
    <a:srgbClr val="E3CD74"/>
    <a:srgbClr val="EEB42D"/>
    <a:srgbClr val="EED41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00" autoAdjust="0"/>
    <p:restoredTop sz="94600" autoAdjust="0"/>
  </p:normalViewPr>
  <p:slideViewPr>
    <p:cSldViewPr>
      <p:cViewPr varScale="1">
        <p:scale>
          <a:sx n="65" d="100"/>
          <a:sy n="65" d="100"/>
        </p:scale>
        <p:origin x="-114" y="-2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ru-RU"/>
          </a:p>
        </p:txBody>
      </p:sp>
      <p:sp>
        <p:nvSpPr>
          <p:cNvPr id="450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ru-RU"/>
          </a:p>
        </p:txBody>
      </p:sp>
      <p:sp>
        <p:nvSpPr>
          <p:cNvPr id="450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ru-RU"/>
          </a:p>
        </p:txBody>
      </p:sp>
      <p:sp>
        <p:nvSpPr>
          <p:cNvPr id="450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A2FFBD4-23CC-445D-A52D-DE28A5E5BE1A}" type="slidenum">
              <a:rPr lang="ru-RU"/>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ru-RU"/>
          </a:p>
        </p:txBody>
      </p:sp>
      <p:sp>
        <p:nvSpPr>
          <p:cNvPr id="460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ru-RU"/>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60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460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ru-RU"/>
          </a:p>
        </p:txBody>
      </p:sp>
      <p:sp>
        <p:nvSpPr>
          <p:cNvPr id="460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45060152-FBF3-4C3C-A31D-9CD55A570E57}"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5060152-FBF3-4C3C-A31D-9CD55A570E57}"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5060152-FBF3-4C3C-A31D-9CD55A570E57}"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066800" y="1905000"/>
            <a:ext cx="6248400" cy="2438400"/>
          </a:xfrm>
        </p:spPr>
        <p:txBody>
          <a:bodyPr/>
          <a:lstStyle>
            <a:lvl1pPr>
              <a:defRPr sz="5400"/>
            </a:lvl1pPr>
          </a:lstStyle>
          <a:p>
            <a:r>
              <a:rPr lang="ru-RU" smtClean="0"/>
              <a:t>Образец заголовка</a:t>
            </a:r>
            <a:endParaRPr lang="ru-RU"/>
          </a:p>
        </p:txBody>
      </p:sp>
      <p:sp>
        <p:nvSpPr>
          <p:cNvPr id="3075" name="Rectangle 3"/>
          <p:cNvSpPr>
            <a:spLocks noGrp="1" noChangeArrowheads="1"/>
          </p:cNvSpPr>
          <p:nvPr>
            <p:ph type="subTitle" idx="1"/>
          </p:nvPr>
        </p:nvSpPr>
        <p:spPr>
          <a:xfrm>
            <a:off x="1066800" y="4419600"/>
            <a:ext cx="6140450" cy="609600"/>
          </a:xfrm>
        </p:spPr>
        <p:txBody>
          <a:bodyPr/>
          <a:lstStyle>
            <a:lvl1pPr marL="0" indent="0">
              <a:buFontTx/>
              <a:buNone/>
              <a:defRPr sz="3200"/>
            </a:lvl1pPr>
          </a:lstStyle>
          <a:p>
            <a:r>
              <a:rPr lang="ru-RU" smtClean="0"/>
              <a:t>Образец подзаголовка</a:t>
            </a:r>
            <a:endParaRPr lang="ru-RU"/>
          </a:p>
        </p:txBody>
      </p:sp>
      <p:sp>
        <p:nvSpPr>
          <p:cNvPr id="3076" name="Rectangle 4"/>
          <p:cNvSpPr>
            <a:spLocks noGrp="1" noChangeArrowheads="1"/>
          </p:cNvSpPr>
          <p:nvPr>
            <p:ph type="dt" sz="half" idx="2"/>
          </p:nvPr>
        </p:nvSpPr>
        <p:spPr>
          <a:xfrm>
            <a:off x="1066800" y="6248400"/>
            <a:ext cx="1905000" cy="457200"/>
          </a:xfrm>
        </p:spPr>
        <p:txBody>
          <a:bodyPr/>
          <a:lstStyle>
            <a:lvl1pPr>
              <a:defRPr/>
            </a:lvl1pPr>
          </a:lstStyle>
          <a:p>
            <a:endParaRPr lang="ru-RU"/>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ru-RU"/>
          </a:p>
        </p:txBody>
      </p:sp>
      <p:sp>
        <p:nvSpPr>
          <p:cNvPr id="3078" name="Rectangle 6"/>
          <p:cNvSpPr>
            <a:spLocks noGrp="1" noChangeArrowheads="1"/>
          </p:cNvSpPr>
          <p:nvPr>
            <p:ph type="sldNum" sz="quarter" idx="4"/>
          </p:nvPr>
        </p:nvSpPr>
        <p:spPr>
          <a:xfrm>
            <a:off x="6172200" y="6248400"/>
            <a:ext cx="1752600" cy="457200"/>
          </a:xfrm>
        </p:spPr>
        <p:txBody>
          <a:bodyPr/>
          <a:lstStyle>
            <a:lvl1pPr>
              <a:defRPr sz="1000"/>
            </a:lvl1pPr>
          </a:lstStyle>
          <a:p>
            <a:fld id="{12C3B1E7-7468-44F4-AC80-C345081574C3}"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0BDEDD3E-97E9-46EA-9DF8-89F7646279C2}"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1A55BAB-D145-438E-BE85-DAEB2526C3DB}"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14400" y="2209800"/>
            <a:ext cx="3429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495800" y="2209800"/>
            <a:ext cx="3429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F253F8A-F8E4-48FF-996A-B19944FD7788}"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6684FA03-6162-4E62-A0EC-FCEFCFF92789}"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CA1AB578-CAA5-4CAD-A33C-F97403D2CEFB}"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BBD5DAF5-24A9-4D7D-B76F-34CC57C95015}"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A98B09B-E573-481F-AB87-0D1B6DA5A0C0}"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EB4258D-F30A-4E9B-A286-2E7A4D13019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D4E9768-8C2D-4C05-9B92-7D00D4614409}"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172200" y="838200"/>
            <a:ext cx="1752600" cy="5334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914400" y="838200"/>
            <a:ext cx="5105400" cy="5334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9C6CE5A-7A27-4840-BE40-2F53D35C9DCA}"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838200"/>
            <a:ext cx="7010400" cy="13112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914400" y="2209800"/>
            <a:ext cx="7010400"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1524000" y="6324600"/>
            <a:ext cx="1295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endParaRPr lang="ru-RU"/>
          </a:p>
        </p:txBody>
      </p:sp>
      <p:sp>
        <p:nvSpPr>
          <p:cNvPr id="1029" name="Rectangle 5"/>
          <p:cNvSpPr>
            <a:spLocks noGrp="1" noChangeArrowheads="1"/>
          </p:cNvSpPr>
          <p:nvPr>
            <p:ph type="ftr" sz="quarter" idx="3"/>
          </p:nvPr>
        </p:nvSpPr>
        <p:spPr bwMode="auto">
          <a:xfrm>
            <a:off x="2971800" y="63246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ru-RU"/>
          </a:p>
        </p:txBody>
      </p:sp>
      <p:sp>
        <p:nvSpPr>
          <p:cNvPr id="1030" name="Rectangle 6"/>
          <p:cNvSpPr>
            <a:spLocks noGrp="1" noChangeArrowheads="1"/>
          </p:cNvSpPr>
          <p:nvPr>
            <p:ph type="sldNum" sz="quarter" idx="4"/>
          </p:nvPr>
        </p:nvSpPr>
        <p:spPr bwMode="auto">
          <a:xfrm>
            <a:off x="6019800" y="6324600"/>
            <a:ext cx="1295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0564BC6C-A875-4733-92E6-443A17131CB4}"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000" b="1">
          <a:solidFill>
            <a:schemeClr val="tx2"/>
          </a:solidFill>
          <a:latin typeface="+mj-lt"/>
          <a:ea typeface="+mj-ea"/>
          <a:cs typeface="+mj-cs"/>
        </a:defRPr>
      </a:lvl1pPr>
      <a:lvl2pPr algn="l" rtl="0" eaLnBrk="1" fontAlgn="base" hangingPunct="1">
        <a:spcBef>
          <a:spcPct val="0"/>
        </a:spcBef>
        <a:spcAft>
          <a:spcPct val="0"/>
        </a:spcAft>
        <a:defRPr sz="4000" b="1">
          <a:solidFill>
            <a:schemeClr val="tx2"/>
          </a:solidFill>
          <a:latin typeface="Arial Black" pitchFamily="34" charset="0"/>
        </a:defRPr>
      </a:lvl2pPr>
      <a:lvl3pPr algn="l" rtl="0" eaLnBrk="1" fontAlgn="base" hangingPunct="1">
        <a:spcBef>
          <a:spcPct val="0"/>
        </a:spcBef>
        <a:spcAft>
          <a:spcPct val="0"/>
        </a:spcAft>
        <a:defRPr sz="4000" b="1">
          <a:solidFill>
            <a:schemeClr val="tx2"/>
          </a:solidFill>
          <a:latin typeface="Arial Black" pitchFamily="34" charset="0"/>
        </a:defRPr>
      </a:lvl3pPr>
      <a:lvl4pPr algn="l" rtl="0" eaLnBrk="1" fontAlgn="base" hangingPunct="1">
        <a:spcBef>
          <a:spcPct val="0"/>
        </a:spcBef>
        <a:spcAft>
          <a:spcPct val="0"/>
        </a:spcAft>
        <a:defRPr sz="4000" b="1">
          <a:solidFill>
            <a:schemeClr val="tx2"/>
          </a:solidFill>
          <a:latin typeface="Arial Black" pitchFamily="34" charset="0"/>
        </a:defRPr>
      </a:lvl4pPr>
      <a:lvl5pPr algn="l" rtl="0" eaLnBrk="1" fontAlgn="base" hangingPunct="1">
        <a:spcBef>
          <a:spcPct val="0"/>
        </a:spcBef>
        <a:spcAft>
          <a:spcPct val="0"/>
        </a:spcAft>
        <a:defRPr sz="4000" b="1">
          <a:solidFill>
            <a:schemeClr val="tx2"/>
          </a:solidFill>
          <a:latin typeface="Arial Black" pitchFamily="34" charset="0"/>
        </a:defRPr>
      </a:lvl5pPr>
      <a:lvl6pPr marL="457200" algn="l" rtl="0" eaLnBrk="1" fontAlgn="base" hangingPunct="1">
        <a:spcBef>
          <a:spcPct val="0"/>
        </a:spcBef>
        <a:spcAft>
          <a:spcPct val="0"/>
        </a:spcAft>
        <a:defRPr sz="4000" b="1">
          <a:solidFill>
            <a:schemeClr val="tx2"/>
          </a:solidFill>
          <a:latin typeface="Arial Black" pitchFamily="34" charset="0"/>
        </a:defRPr>
      </a:lvl6pPr>
      <a:lvl7pPr marL="914400" algn="l" rtl="0" eaLnBrk="1" fontAlgn="base" hangingPunct="1">
        <a:spcBef>
          <a:spcPct val="0"/>
        </a:spcBef>
        <a:spcAft>
          <a:spcPct val="0"/>
        </a:spcAft>
        <a:defRPr sz="4000" b="1">
          <a:solidFill>
            <a:schemeClr val="tx2"/>
          </a:solidFill>
          <a:latin typeface="Arial Black" pitchFamily="34" charset="0"/>
        </a:defRPr>
      </a:lvl7pPr>
      <a:lvl8pPr marL="1371600" algn="l" rtl="0" eaLnBrk="1" fontAlgn="base" hangingPunct="1">
        <a:spcBef>
          <a:spcPct val="0"/>
        </a:spcBef>
        <a:spcAft>
          <a:spcPct val="0"/>
        </a:spcAft>
        <a:defRPr sz="4000" b="1">
          <a:solidFill>
            <a:schemeClr val="tx2"/>
          </a:solidFill>
          <a:latin typeface="Arial Black" pitchFamily="34" charset="0"/>
        </a:defRPr>
      </a:lvl8pPr>
      <a:lvl9pPr marL="1828800" algn="l" rtl="0" eaLnBrk="1" fontAlgn="base" hangingPunct="1">
        <a:spcBef>
          <a:spcPct val="0"/>
        </a:spcBef>
        <a:spcAft>
          <a:spcPct val="0"/>
        </a:spcAft>
        <a:defRPr sz="4000" b="1">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slide" Target="slide9.xml"/><Relationship Id="rId18" Type="http://schemas.openxmlformats.org/officeDocument/2006/relationships/image" Target="../media/image13.jpeg"/><Relationship Id="rId3" Type="http://schemas.openxmlformats.org/officeDocument/2006/relationships/image" Target="../media/image5.png"/><Relationship Id="rId21" Type="http://schemas.openxmlformats.org/officeDocument/2006/relationships/slide" Target="slide13.xml"/><Relationship Id="rId7" Type="http://schemas.openxmlformats.org/officeDocument/2006/relationships/slide" Target="slide6.xml"/><Relationship Id="rId12" Type="http://schemas.openxmlformats.org/officeDocument/2006/relationships/image" Target="../media/image10.jpeg"/><Relationship Id="rId17" Type="http://schemas.openxmlformats.org/officeDocument/2006/relationships/slide" Target="slide11.xml"/><Relationship Id="rId2" Type="http://schemas.openxmlformats.org/officeDocument/2006/relationships/notesSlide" Target="../notesSlides/notesSlide1.xml"/><Relationship Id="rId16" Type="http://schemas.openxmlformats.org/officeDocument/2006/relationships/image" Target="../media/image12.jpeg"/><Relationship Id="rId20"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slide" Target="slide8.xml"/><Relationship Id="rId24" Type="http://schemas.openxmlformats.org/officeDocument/2006/relationships/image" Target="../media/image16.gif"/><Relationship Id="rId5" Type="http://schemas.openxmlformats.org/officeDocument/2006/relationships/slide" Target="slide5.xml"/><Relationship Id="rId15" Type="http://schemas.openxmlformats.org/officeDocument/2006/relationships/slide" Target="slide10.xml"/><Relationship Id="rId23" Type="http://schemas.openxmlformats.org/officeDocument/2006/relationships/slide" Target="slide14.xml"/><Relationship Id="rId10" Type="http://schemas.openxmlformats.org/officeDocument/2006/relationships/image" Target="../media/image9.jpeg"/><Relationship Id="rId19" Type="http://schemas.openxmlformats.org/officeDocument/2006/relationships/slide" Target="slide12.xml"/><Relationship Id="rId4" Type="http://schemas.openxmlformats.org/officeDocument/2006/relationships/image" Target="../media/image6.jpeg"/><Relationship Id="rId9" Type="http://schemas.openxmlformats.org/officeDocument/2006/relationships/slide" Target="slide7.xml"/><Relationship Id="rId14" Type="http://schemas.openxmlformats.org/officeDocument/2006/relationships/image" Target="../media/image11.jpeg"/><Relationship Id="rId22"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slide" Target="slide4.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9.jpeg"/><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www.rossiya.turne.com.ua/Data/cImg/CompanyMap71.jpg" TargetMode="External"/><Relationship Id="rId3" Type="http://schemas.openxmlformats.org/officeDocument/2006/relationships/hyperlink" Target="http://gallery.studiodivan.ru/Chelyabinsk/index.php?st=2" TargetMode="External"/><Relationship Id="rId7" Type="http://schemas.openxmlformats.org/officeDocument/2006/relationships/hyperlink" Target="http://planetolog.ru/maps/russia-oblast/Chelyabinskaya_Obl.jpg" TargetMode="External"/><Relationship Id="rId2" Type="http://schemas.openxmlformats.org/officeDocument/2006/relationships/hyperlink" Target="http://fotki.yandex.ru/users/vedmed1969/view/83286/?page=0" TargetMode="External"/><Relationship Id="rId1" Type="http://schemas.openxmlformats.org/officeDocument/2006/relationships/slideLayout" Target="../slideLayouts/slideLayout2.xml"/><Relationship Id="rId6" Type="http://schemas.openxmlformats.org/officeDocument/2006/relationships/hyperlink" Target="http://nobelfaik.livejournal.com/5516.html" TargetMode="External"/><Relationship Id="rId5" Type="http://schemas.openxmlformats.org/officeDocument/2006/relationships/hyperlink" Target="http://images.google.ru/images?q" TargetMode="External"/><Relationship Id="rId4" Type="http://schemas.openxmlformats.org/officeDocument/2006/relationships/hyperlink" Target="http://tusa74.ru/files/images/3316-340x234.jpg" TargetMode="External"/><Relationship Id="rId9" Type="http://schemas.openxmlformats.org/officeDocument/2006/relationships/hyperlink" Target="http://mnogonado.net/chelmid.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6800" y="1000108"/>
            <a:ext cx="6248400" cy="1785950"/>
          </a:xfrm>
        </p:spPr>
        <p:txBody>
          <a:bodyPr/>
          <a:lstStyle/>
          <a:p>
            <a:pPr algn="ctr"/>
            <a:r>
              <a:rPr lang="ru-RU" dirty="0" smtClean="0"/>
              <a:t>В уездном городе</a:t>
            </a:r>
            <a:endParaRPr lang="ru-RU" dirty="0"/>
          </a:p>
        </p:txBody>
      </p:sp>
      <p:sp>
        <p:nvSpPr>
          <p:cNvPr id="3" name="Подзаголовок 2"/>
          <p:cNvSpPr>
            <a:spLocks noGrp="1"/>
          </p:cNvSpPr>
          <p:nvPr>
            <p:ph type="subTitle" idx="1"/>
          </p:nvPr>
        </p:nvSpPr>
        <p:spPr>
          <a:xfrm>
            <a:off x="857224" y="2928934"/>
            <a:ext cx="7215238" cy="3286148"/>
          </a:xfrm>
        </p:spPr>
        <p:txBody>
          <a:bodyPr/>
          <a:lstStyle/>
          <a:p>
            <a:pPr algn="ctr"/>
            <a:r>
              <a:rPr lang="ru-RU" b="1" dirty="0" smtClean="0"/>
              <a:t>Памятники истории и архитектуры дореволюционного Челябинска</a:t>
            </a:r>
          </a:p>
          <a:p>
            <a:pPr algn="ctr"/>
            <a:endParaRPr lang="ru-RU" b="1" dirty="0"/>
          </a:p>
          <a:p>
            <a:pPr algn="ctr"/>
            <a:r>
              <a:rPr lang="ru-RU" sz="2400" b="1" dirty="0" err="1" smtClean="0"/>
              <a:t>Поповцева</a:t>
            </a:r>
            <a:r>
              <a:rPr lang="ru-RU" sz="2400" b="1" dirty="0" smtClean="0"/>
              <a:t> Г.А., учитель МОУ «</a:t>
            </a:r>
            <a:r>
              <a:rPr lang="ru-RU" sz="2400" b="1" dirty="0" err="1" smtClean="0"/>
              <a:t>Травниковская</a:t>
            </a:r>
            <a:r>
              <a:rPr lang="ru-RU" sz="2400" b="1" dirty="0" smtClean="0"/>
              <a:t> СОШ», </a:t>
            </a:r>
            <a:r>
              <a:rPr lang="ru-RU" sz="2400" b="1" smtClean="0"/>
              <a:t>Челябинская область</a:t>
            </a:r>
            <a:endParaRPr lang="ru-RU" sz="2400" b="1" dirty="0"/>
          </a:p>
        </p:txBody>
      </p:sp>
      <p:sp>
        <p:nvSpPr>
          <p:cNvPr id="4" name="Управляющая кнопка: настраиваемая 3">
            <a:hlinkClick r:id="" action="ppaction://hlinkshowjump?jump=lastslide" highlightClick="1"/>
          </p:cNvPr>
          <p:cNvSpPr/>
          <p:nvPr/>
        </p:nvSpPr>
        <p:spPr bwMode="auto">
          <a:xfrm>
            <a:off x="7786710" y="6500834"/>
            <a:ext cx="1357290"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ресурсы</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Мои документы\памятн архитек\карта россии.jpg"/>
          <p:cNvPicPr>
            <a:picLocks noGrp="1" noChangeAspect="1" noChangeArrowheads="1"/>
          </p:cNvPicPr>
          <p:nvPr>
            <p:ph idx="1"/>
          </p:nvPr>
        </p:nvPicPr>
        <p:blipFill>
          <a:blip r:embed="rId2"/>
          <a:srcRect/>
          <a:stretch>
            <a:fillRect/>
          </a:stretch>
        </p:blipFill>
        <p:spPr bwMode="auto">
          <a:xfrm>
            <a:off x="500034" y="428604"/>
            <a:ext cx="8072494" cy="5929354"/>
          </a:xfrm>
          <a:prstGeom prst="rect">
            <a:avLst/>
          </a:prstGeom>
          <a:noFill/>
        </p:spPr>
      </p:pic>
      <p:pic>
        <p:nvPicPr>
          <p:cNvPr id="2051" name="Picture 3"/>
          <p:cNvPicPr>
            <a:picLocks noChangeAspect="1" noChangeArrowheads="1"/>
          </p:cNvPicPr>
          <p:nvPr/>
        </p:nvPicPr>
        <p:blipFill>
          <a:blip r:embed="rId3"/>
          <a:srcRect/>
          <a:stretch>
            <a:fillRect/>
          </a:stretch>
        </p:blipFill>
        <p:spPr bwMode="auto">
          <a:xfrm>
            <a:off x="1214414" y="3071810"/>
            <a:ext cx="1143008" cy="1357322"/>
          </a:xfrm>
          <a:prstGeom prst="wedgeRoundRectCallout">
            <a:avLst>
              <a:gd name="adj1" fmla="val 56586"/>
              <a:gd name="adj2" fmla="val 40768"/>
              <a:gd name="adj3" fmla="val 16667"/>
            </a:avLst>
          </a:prstGeom>
          <a:noFill/>
          <a:ln w="28575">
            <a:solidFill>
              <a:schemeClr val="accent6">
                <a:lumMod val="50000"/>
              </a:schemeClr>
            </a:solidFill>
            <a:miter lim="800000"/>
            <a:headEnd/>
            <a:tailEnd/>
          </a:ln>
          <a:effectLst/>
        </p:spPr>
      </p:pic>
      <p:sp>
        <p:nvSpPr>
          <p:cNvPr id="4" name="Управляющая кнопка: настраиваемая 3">
            <a:hlinkClick r:id="" action="ppaction://hlinkshowjump?jump=nextslide" highlightClick="1"/>
          </p:cNvPr>
          <p:cNvSpPr/>
          <p:nvPr/>
        </p:nvSpPr>
        <p:spPr bwMode="auto">
          <a:xfrm>
            <a:off x="8286776" y="6572272"/>
            <a:ext cx="857224"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далее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051"/>
                                        </p:tgtEl>
                                        <p:attrNameLst>
                                          <p:attrName>style.visibility</p:attrName>
                                        </p:attrNameLst>
                                      </p:cBhvr>
                                      <p:to>
                                        <p:strVal val="visible"/>
                                      </p:to>
                                    </p:set>
                                    <p:anim calcmode="lin" valueType="num">
                                      <p:cBhvr>
                                        <p:cTn id="12" dur="3000" fill="hold"/>
                                        <p:tgtEl>
                                          <p:spTgt spid="2051"/>
                                        </p:tgtEl>
                                        <p:attrNameLst>
                                          <p:attrName>ppt_w</p:attrName>
                                        </p:attrNameLst>
                                      </p:cBhvr>
                                      <p:tavLst>
                                        <p:tav tm="0">
                                          <p:val>
                                            <p:fltVal val="0"/>
                                          </p:val>
                                        </p:tav>
                                        <p:tav tm="100000">
                                          <p:val>
                                            <p:strVal val="#ppt_w"/>
                                          </p:val>
                                        </p:tav>
                                      </p:tavLst>
                                    </p:anim>
                                    <p:anim calcmode="lin" valueType="num">
                                      <p:cBhvr>
                                        <p:cTn id="13" dur="3000" fill="hold"/>
                                        <p:tgtEl>
                                          <p:spTgt spid="20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7"/>
            <a:ext cx="8143932" cy="785818"/>
          </a:xfrm>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sp3d extrusionH="57150">
              <a:bevelT w="38100" h="38100"/>
            </a:sp3d>
          </a:bodyPr>
          <a:lstStyle/>
          <a:p>
            <a:pPr algn="ctr"/>
            <a:r>
              <a:rPr lang="ru-RU" sz="3200" dirty="0" smtClean="0"/>
              <a:t>Исторический центр города</a:t>
            </a:r>
            <a:endParaRPr lang="ru-RU" sz="3200" dirty="0"/>
          </a:p>
        </p:txBody>
      </p:sp>
      <p:pic>
        <p:nvPicPr>
          <p:cNvPr id="3075" name="Picture 3"/>
          <p:cNvPicPr>
            <a:picLocks noGrp="1" noChangeAspect="1" noChangeArrowheads="1"/>
          </p:cNvPicPr>
          <p:nvPr>
            <p:ph idx="1"/>
          </p:nvPr>
        </p:nvPicPr>
        <p:blipFill>
          <a:blip r:embed="rId2"/>
          <a:srcRect/>
          <a:stretch>
            <a:fillRect/>
          </a:stretch>
        </p:blipFill>
        <p:spPr bwMode="auto">
          <a:xfrm>
            <a:off x="500034" y="1142984"/>
            <a:ext cx="8143932" cy="5286412"/>
          </a:xfrm>
          <a:prstGeom prst="rect">
            <a:avLst/>
          </a:prstGeom>
          <a:noFill/>
          <a:ln w="38100">
            <a:solidFill>
              <a:schemeClr val="accent6">
                <a:lumMod val="50000"/>
              </a:schemeClr>
            </a:solidFill>
            <a:miter lim="800000"/>
            <a:headEnd/>
            <a:tailEnd/>
          </a:ln>
          <a:effectLst/>
        </p:spPr>
      </p:pic>
      <p:sp>
        <p:nvSpPr>
          <p:cNvPr id="6" name="4-конечная звезда 5"/>
          <p:cNvSpPr/>
          <p:nvPr/>
        </p:nvSpPr>
        <p:spPr bwMode="auto">
          <a:xfrm>
            <a:off x="3500430" y="4643446"/>
            <a:ext cx="357190" cy="357190"/>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7" name="4-конечная звезда 6"/>
          <p:cNvSpPr/>
          <p:nvPr/>
        </p:nvSpPr>
        <p:spPr bwMode="auto">
          <a:xfrm>
            <a:off x="3286116" y="4071942"/>
            <a:ext cx="285752" cy="357190"/>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8" name="4-конечная звезда 7"/>
          <p:cNvSpPr/>
          <p:nvPr/>
        </p:nvSpPr>
        <p:spPr bwMode="auto">
          <a:xfrm>
            <a:off x="3214678" y="2714620"/>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9" name="4-конечная звезда 8"/>
          <p:cNvSpPr/>
          <p:nvPr/>
        </p:nvSpPr>
        <p:spPr bwMode="auto">
          <a:xfrm>
            <a:off x="3214678" y="2357430"/>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0" name="4-конечная звезда 9"/>
          <p:cNvSpPr/>
          <p:nvPr/>
        </p:nvSpPr>
        <p:spPr bwMode="auto">
          <a:xfrm>
            <a:off x="3000364" y="1928802"/>
            <a:ext cx="285752" cy="357190"/>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1" name="4-конечная звезда 10"/>
          <p:cNvSpPr/>
          <p:nvPr/>
        </p:nvSpPr>
        <p:spPr bwMode="auto">
          <a:xfrm>
            <a:off x="4143372" y="1857364"/>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3" name="4-конечная звезда 12"/>
          <p:cNvSpPr/>
          <p:nvPr/>
        </p:nvSpPr>
        <p:spPr bwMode="auto">
          <a:xfrm>
            <a:off x="5000628" y="1857364"/>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5" name="4-конечная звезда 14"/>
          <p:cNvSpPr/>
          <p:nvPr/>
        </p:nvSpPr>
        <p:spPr bwMode="auto">
          <a:xfrm>
            <a:off x="5500694" y="2285992"/>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6" name="4-конечная звезда 15"/>
          <p:cNvSpPr/>
          <p:nvPr/>
        </p:nvSpPr>
        <p:spPr bwMode="auto">
          <a:xfrm>
            <a:off x="6215074" y="2428868"/>
            <a:ext cx="285752" cy="285752"/>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7" name="Стрелка вверх 16"/>
          <p:cNvSpPr/>
          <p:nvPr/>
        </p:nvSpPr>
        <p:spPr bwMode="auto">
          <a:xfrm>
            <a:off x="3500430" y="5072074"/>
            <a:ext cx="357190" cy="571504"/>
          </a:xfrm>
          <a:prstGeom prst="up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rgbClr val="C00000"/>
              </a:solidFill>
              <a:effectLst/>
              <a:latin typeface="Arial" charset="0"/>
            </a:endParaRPr>
          </a:p>
        </p:txBody>
      </p:sp>
      <p:sp>
        <p:nvSpPr>
          <p:cNvPr id="19" name="4-конечная звезда 18"/>
          <p:cNvSpPr/>
          <p:nvPr/>
        </p:nvSpPr>
        <p:spPr bwMode="auto">
          <a:xfrm>
            <a:off x="3286117" y="3392128"/>
            <a:ext cx="285752" cy="322623"/>
          </a:xfrm>
          <a:prstGeom prst="star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8" name="Управляющая кнопка: настраиваемая 17">
            <a:hlinkClick r:id="" action="ppaction://hlinkshowjump?jump=nextslide" highlightClick="1"/>
          </p:cNvPr>
          <p:cNvSpPr/>
          <p:nvPr/>
        </p:nvSpPr>
        <p:spPr bwMode="auto">
          <a:xfrm>
            <a:off x="8072462" y="6500834"/>
            <a:ext cx="1071538"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далее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1146 -0.00023 C -0.00955 -0.00833 -0.00868 -0.00764 -0.01146 -0.01597 C -0.01337 -0.02199 -0.01788 -0.03218 -0.01788 -0.03171 C -0.01841 -0.14097 0.01059 -0.26782 -0.02587 -0.35787 C -0.02709 -0.36713 -0.02952 -0.37593 -0.03073 -0.38472 C -0.03143 -0.38981 -0.03108 -0.39583 -0.03229 -0.40069 C -0.03611 -0.41574 -0.04202 -0.41944 -0.04844 -0.43009 C -0.04844 -0.43032 -0.05191 -0.4456 -0.05174 -0.44606 C -0.05104 -0.44884 -0.04861 -0.44838 -0.04688 -0.44884 C -0.02813 -0.45046 -0.0092 -0.45093 0.00955 -0.45162 C 0.03177 -0.46343 0.05607 -0.46088 0.07899 -0.46227 C 0.10503 -0.47616 0.16562 -0.46991 0.17569 -0.47037 C 0.18732 -0.47639 0.18264 -0.47245 0.19027 -0.48079 C 0.19791 -0.47778 0.20087 -0.47407 0.20642 -0.46481 C 0.20746 -0.45903 0.21024 -0.4544 0.21111 -0.44884 C 0.21232 -0.4419 0.21093 -0.43403 0.21284 -0.42755 C 0.22343 -0.39306 0.25503 -0.40995 0.27083 -0.4088 C 0.27691 -0.40579 0.28732 -0.40069 0.2934 -0.40069 " pathEditMode="relative" rAng="0" ptsTypes="fffffffffffffffffA">
                                      <p:cBhvr>
                                        <p:cTn id="6" dur="5000" fill="hold"/>
                                        <p:tgtEl>
                                          <p:spTgt spid="17"/>
                                        </p:tgtEl>
                                        <p:attrNameLst>
                                          <p:attrName>ppt_x</p:attrName>
                                          <p:attrName>ppt_y</p:attrName>
                                        </p:attrNameLst>
                                      </p:cBhvr>
                                      <p:rCtr x="132" y="-2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3"/>
          <a:srcRect/>
          <a:stretch>
            <a:fillRect/>
          </a:stretch>
        </p:blipFill>
        <p:spPr bwMode="auto">
          <a:xfrm>
            <a:off x="571472" y="571480"/>
            <a:ext cx="8143932" cy="5786478"/>
          </a:xfrm>
          <a:prstGeom prst="rect">
            <a:avLst/>
          </a:prstGeom>
          <a:noFill/>
          <a:ln w="38100">
            <a:solidFill>
              <a:schemeClr val="accent6">
                <a:lumMod val="50000"/>
              </a:schemeClr>
            </a:solidFill>
            <a:miter lim="800000"/>
            <a:headEnd/>
            <a:tailEnd/>
          </a:ln>
          <a:effectLst/>
        </p:spPr>
      </p:pic>
      <p:sp>
        <p:nvSpPr>
          <p:cNvPr id="38" name="Овал 37"/>
          <p:cNvSpPr/>
          <p:nvPr/>
        </p:nvSpPr>
        <p:spPr bwMode="auto">
          <a:xfrm>
            <a:off x="3428992" y="4857760"/>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1</a:t>
            </a:r>
          </a:p>
        </p:txBody>
      </p:sp>
      <p:sp>
        <p:nvSpPr>
          <p:cNvPr id="41" name="Овал 40"/>
          <p:cNvSpPr/>
          <p:nvPr/>
        </p:nvSpPr>
        <p:spPr bwMode="auto">
          <a:xfrm>
            <a:off x="3214678" y="4143380"/>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2</a:t>
            </a:r>
          </a:p>
        </p:txBody>
      </p:sp>
      <p:sp>
        <p:nvSpPr>
          <p:cNvPr id="42" name="Овал 41"/>
          <p:cNvSpPr/>
          <p:nvPr/>
        </p:nvSpPr>
        <p:spPr bwMode="auto">
          <a:xfrm>
            <a:off x="3214678" y="3357562"/>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3</a:t>
            </a:r>
          </a:p>
        </p:txBody>
      </p:sp>
      <p:sp>
        <p:nvSpPr>
          <p:cNvPr id="43" name="Овал 42"/>
          <p:cNvSpPr/>
          <p:nvPr/>
        </p:nvSpPr>
        <p:spPr bwMode="auto">
          <a:xfrm>
            <a:off x="3214678" y="2786058"/>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4</a:t>
            </a:r>
          </a:p>
        </p:txBody>
      </p:sp>
      <p:sp>
        <p:nvSpPr>
          <p:cNvPr id="44" name="Овал 43"/>
          <p:cNvSpPr/>
          <p:nvPr/>
        </p:nvSpPr>
        <p:spPr bwMode="auto">
          <a:xfrm>
            <a:off x="3214678" y="2357430"/>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5</a:t>
            </a:r>
          </a:p>
        </p:txBody>
      </p:sp>
      <p:sp>
        <p:nvSpPr>
          <p:cNvPr id="45" name="Овал 44"/>
          <p:cNvSpPr/>
          <p:nvPr/>
        </p:nvSpPr>
        <p:spPr bwMode="auto">
          <a:xfrm>
            <a:off x="2714612" y="1928802"/>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6</a:t>
            </a:r>
          </a:p>
        </p:txBody>
      </p:sp>
      <p:sp>
        <p:nvSpPr>
          <p:cNvPr id="46" name="Овал 45"/>
          <p:cNvSpPr/>
          <p:nvPr/>
        </p:nvSpPr>
        <p:spPr bwMode="auto">
          <a:xfrm>
            <a:off x="4000496" y="1857364"/>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7</a:t>
            </a:r>
          </a:p>
        </p:txBody>
      </p:sp>
      <p:sp>
        <p:nvSpPr>
          <p:cNvPr id="47" name="Овал 46"/>
          <p:cNvSpPr/>
          <p:nvPr/>
        </p:nvSpPr>
        <p:spPr bwMode="auto">
          <a:xfrm>
            <a:off x="4929190" y="1857364"/>
            <a:ext cx="357190" cy="35719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C00000"/>
                </a:solidFill>
                <a:effectLst/>
                <a:latin typeface="Arial" charset="0"/>
              </a:rPr>
              <a:t>8</a:t>
            </a:r>
          </a:p>
        </p:txBody>
      </p:sp>
      <p:sp>
        <p:nvSpPr>
          <p:cNvPr id="50" name="Овал 49"/>
          <p:cNvSpPr/>
          <p:nvPr/>
        </p:nvSpPr>
        <p:spPr bwMode="auto">
          <a:xfrm>
            <a:off x="5429256" y="2428868"/>
            <a:ext cx="428628" cy="42862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C00000"/>
                </a:solidFill>
                <a:effectLst/>
                <a:latin typeface="Arial" charset="0"/>
              </a:rPr>
              <a:t>9</a:t>
            </a:r>
          </a:p>
        </p:txBody>
      </p:sp>
      <p:sp>
        <p:nvSpPr>
          <p:cNvPr id="51" name="Овал 50"/>
          <p:cNvSpPr/>
          <p:nvPr/>
        </p:nvSpPr>
        <p:spPr bwMode="auto">
          <a:xfrm>
            <a:off x="6143636" y="2428868"/>
            <a:ext cx="642942" cy="42862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C00000"/>
                </a:solidFill>
                <a:effectLst/>
                <a:latin typeface="Arial" charset="0"/>
              </a:rPr>
              <a:t>10</a:t>
            </a:r>
          </a:p>
        </p:txBody>
      </p:sp>
      <p:sp>
        <p:nvSpPr>
          <p:cNvPr id="54" name="Управляющая кнопка: настраиваемая 53">
            <a:hlinkClick r:id="" action="ppaction://hlinkshowjump?jump=lastslide" highlightClick="1"/>
          </p:cNvPr>
          <p:cNvSpPr/>
          <p:nvPr/>
        </p:nvSpPr>
        <p:spPr bwMode="auto">
          <a:xfrm>
            <a:off x="7786710" y="6500834"/>
            <a:ext cx="1357290"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ресурсы</a:t>
            </a:r>
          </a:p>
        </p:txBody>
      </p:sp>
      <p:grpSp>
        <p:nvGrpSpPr>
          <p:cNvPr id="59" name="Группа 58"/>
          <p:cNvGrpSpPr/>
          <p:nvPr/>
        </p:nvGrpSpPr>
        <p:grpSpPr>
          <a:xfrm>
            <a:off x="3857620" y="4429132"/>
            <a:ext cx="2786082" cy="2000264"/>
            <a:chOff x="144463" y="144463"/>
            <a:chExt cx="2601194" cy="1855777"/>
          </a:xfrm>
        </p:grpSpPr>
        <p:pic>
          <p:nvPicPr>
            <p:cNvPr id="60" name="Picture 3"/>
            <p:cNvPicPr>
              <a:picLocks noChangeAspect="1" noChangeArrowheads="1"/>
            </p:cNvPicPr>
            <p:nvPr/>
          </p:nvPicPr>
          <p:blipFill>
            <a:blip r:embed="rId4"/>
            <a:srcRect/>
            <a:stretch>
              <a:fillRect/>
            </a:stretch>
          </p:blipFill>
          <p:spPr bwMode="auto">
            <a:xfrm>
              <a:off x="144463" y="144463"/>
              <a:ext cx="2601194" cy="1855777"/>
            </a:xfrm>
            <a:prstGeom prst="rect">
              <a:avLst/>
            </a:prstGeom>
            <a:noFill/>
            <a:ln w="9525">
              <a:noFill/>
              <a:miter lim="800000"/>
              <a:headEnd/>
              <a:tailEnd/>
            </a:ln>
            <a:effectLst/>
          </p:spPr>
        </p:pic>
        <p:sp>
          <p:nvSpPr>
            <p:cNvPr id="61" name="Прямоугольник 60"/>
            <p:cNvSpPr/>
            <p:nvPr/>
          </p:nvSpPr>
          <p:spPr>
            <a:xfrm>
              <a:off x="214282" y="214290"/>
              <a:ext cx="2500330" cy="3140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solidFill>
                      <a:srgbClr val="002060"/>
                    </a:solidFill>
                  </a:ln>
                  <a:solidFill>
                    <a:srgbClr val="002060"/>
                  </a:solidFill>
                  <a:effectLst/>
                  <a:uLnTx/>
                  <a:uFillTx/>
                  <a:hlinkClick r:id="rId5" action="ppaction://hlinksldjump"/>
                </a:rPr>
                <a:t>Народный дом</a:t>
              </a:r>
              <a:endParaRPr kumimoji="0" lang="ru-RU" sz="1600" b="1" i="0" u="none" strike="noStrike" kern="0" cap="none" spc="0" normalizeH="0" baseline="0" noProof="0" dirty="0" smtClean="0">
                <a:ln>
                  <a:solidFill>
                    <a:srgbClr val="002060"/>
                  </a:solidFill>
                </a:ln>
                <a:solidFill>
                  <a:srgbClr val="002060"/>
                </a:solidFill>
                <a:effectLst/>
                <a:uLnTx/>
                <a:uFillTx/>
              </a:endParaRPr>
            </a:p>
          </p:txBody>
        </p:sp>
      </p:grpSp>
      <p:grpSp>
        <p:nvGrpSpPr>
          <p:cNvPr id="63" name="Группа 62"/>
          <p:cNvGrpSpPr/>
          <p:nvPr/>
        </p:nvGrpSpPr>
        <p:grpSpPr>
          <a:xfrm>
            <a:off x="4071934" y="3357562"/>
            <a:ext cx="2571768" cy="2071702"/>
            <a:chOff x="5516569" y="3357562"/>
            <a:chExt cx="3143272" cy="2071702"/>
          </a:xfrm>
        </p:grpSpPr>
        <p:pic>
          <p:nvPicPr>
            <p:cNvPr id="64" name="Picture 2"/>
            <p:cNvPicPr>
              <a:picLocks noChangeAspect="1" noChangeArrowheads="1"/>
            </p:cNvPicPr>
            <p:nvPr/>
          </p:nvPicPr>
          <p:blipFill>
            <a:blip r:embed="rId6"/>
            <a:srcRect/>
            <a:stretch>
              <a:fillRect/>
            </a:stretch>
          </p:blipFill>
          <p:spPr bwMode="auto">
            <a:xfrm>
              <a:off x="5516569" y="3357562"/>
              <a:ext cx="3143272" cy="2071702"/>
            </a:xfrm>
            <a:prstGeom prst="rect">
              <a:avLst/>
            </a:prstGeom>
            <a:noFill/>
            <a:ln w="9525">
              <a:noFill/>
              <a:miter lim="800000"/>
              <a:headEnd/>
              <a:tailEnd/>
            </a:ln>
            <a:effectLst/>
          </p:spPr>
        </p:pic>
        <p:sp>
          <p:nvSpPr>
            <p:cNvPr id="65" name="TextBox 64"/>
            <p:cNvSpPr txBox="1"/>
            <p:nvPr/>
          </p:nvSpPr>
          <p:spPr>
            <a:xfrm>
              <a:off x="5930664" y="3357563"/>
              <a:ext cx="1768733" cy="338554"/>
            </a:xfrm>
            <a:prstGeom prst="rect">
              <a:avLst/>
            </a:prstGeom>
            <a:noFill/>
          </p:spPr>
          <p:txBody>
            <a:bodyPr wrap="square" rtlCol="0">
              <a:spAutoFit/>
            </a:bodyPr>
            <a:lstStyle/>
            <a:p>
              <a:r>
                <a:rPr lang="ru-RU" sz="1600" b="1" dirty="0" smtClean="0">
                  <a:ln>
                    <a:solidFill>
                      <a:srgbClr val="002060"/>
                    </a:solidFill>
                  </a:ln>
                  <a:solidFill>
                    <a:srgbClr val="002060"/>
                  </a:solidFill>
                  <a:hlinkClick r:id="rId7" action="ppaction://hlinksldjump"/>
                </a:rPr>
                <a:t>Кинотеатр</a:t>
              </a:r>
              <a:endParaRPr lang="ru-RU" sz="1600" b="1" dirty="0">
                <a:ln>
                  <a:solidFill>
                    <a:srgbClr val="002060"/>
                  </a:solidFill>
                </a:ln>
                <a:solidFill>
                  <a:srgbClr val="002060"/>
                </a:solidFill>
              </a:endParaRPr>
            </a:p>
          </p:txBody>
        </p:sp>
      </p:grpSp>
      <p:grpSp>
        <p:nvGrpSpPr>
          <p:cNvPr id="66" name="Группа 65"/>
          <p:cNvGrpSpPr/>
          <p:nvPr/>
        </p:nvGrpSpPr>
        <p:grpSpPr>
          <a:xfrm>
            <a:off x="3714744" y="2857496"/>
            <a:ext cx="2571768" cy="1643074"/>
            <a:chOff x="5286380" y="-4607775"/>
            <a:chExt cx="2714644" cy="3559993"/>
          </a:xfrm>
        </p:grpSpPr>
        <p:pic>
          <p:nvPicPr>
            <p:cNvPr id="67" name="Picture 5"/>
            <p:cNvPicPr>
              <a:picLocks noChangeAspect="1" noChangeArrowheads="1"/>
            </p:cNvPicPr>
            <p:nvPr/>
          </p:nvPicPr>
          <p:blipFill>
            <a:blip r:embed="rId8"/>
            <a:srcRect/>
            <a:stretch>
              <a:fillRect/>
            </a:stretch>
          </p:blipFill>
          <p:spPr bwMode="auto">
            <a:xfrm>
              <a:off x="5286380" y="-4607775"/>
              <a:ext cx="2714644" cy="3559993"/>
            </a:xfrm>
            <a:prstGeom prst="rect">
              <a:avLst/>
            </a:prstGeom>
            <a:noFill/>
            <a:ln w="9525">
              <a:noFill/>
              <a:miter lim="800000"/>
              <a:headEnd/>
              <a:tailEnd/>
            </a:ln>
            <a:effectLst/>
          </p:spPr>
        </p:pic>
        <p:sp>
          <p:nvSpPr>
            <p:cNvPr id="68" name="TextBox 67"/>
            <p:cNvSpPr txBox="1"/>
            <p:nvPr/>
          </p:nvSpPr>
          <p:spPr>
            <a:xfrm>
              <a:off x="5357818" y="-4452993"/>
              <a:ext cx="2500330" cy="1267013"/>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9" action="ppaction://hlinksldjump"/>
                </a:rPr>
                <a:t>Торговый дом </a:t>
              </a:r>
              <a:r>
                <a:rPr lang="ru-RU" sz="1600" b="1" dirty="0" err="1" smtClean="0">
                  <a:ln>
                    <a:solidFill>
                      <a:srgbClr val="002060"/>
                    </a:solidFill>
                  </a:ln>
                  <a:solidFill>
                    <a:srgbClr val="002060"/>
                  </a:solidFill>
                  <a:hlinkClick r:id="rId9" action="ppaction://hlinksldjump"/>
                </a:rPr>
                <a:t>Валеевых</a:t>
              </a:r>
              <a:endParaRPr lang="ru-RU" sz="1600" b="1" dirty="0">
                <a:ln>
                  <a:solidFill>
                    <a:srgbClr val="002060"/>
                  </a:solidFill>
                </a:ln>
                <a:solidFill>
                  <a:srgbClr val="002060"/>
                </a:solidFill>
              </a:endParaRPr>
            </a:p>
          </p:txBody>
        </p:sp>
      </p:grpSp>
      <p:grpSp>
        <p:nvGrpSpPr>
          <p:cNvPr id="23" name="Группа 22"/>
          <p:cNvGrpSpPr/>
          <p:nvPr/>
        </p:nvGrpSpPr>
        <p:grpSpPr>
          <a:xfrm>
            <a:off x="640606" y="2613685"/>
            <a:ext cx="2286016" cy="1839293"/>
            <a:chOff x="3795706" y="2652706"/>
            <a:chExt cx="2490806" cy="1839293"/>
          </a:xfrm>
        </p:grpSpPr>
        <p:pic>
          <p:nvPicPr>
            <p:cNvPr id="24" name="Picture 6"/>
            <p:cNvPicPr>
              <a:picLocks noChangeAspect="1" noChangeArrowheads="1"/>
            </p:cNvPicPr>
            <p:nvPr/>
          </p:nvPicPr>
          <p:blipFill>
            <a:blip r:embed="rId10"/>
            <a:srcRect/>
            <a:stretch>
              <a:fillRect/>
            </a:stretch>
          </p:blipFill>
          <p:spPr bwMode="auto">
            <a:xfrm>
              <a:off x="3795706" y="2652706"/>
              <a:ext cx="2490806" cy="1839293"/>
            </a:xfrm>
            <a:prstGeom prst="rect">
              <a:avLst/>
            </a:prstGeom>
            <a:noFill/>
            <a:ln w="9525">
              <a:noFill/>
              <a:miter lim="800000"/>
              <a:headEnd/>
              <a:tailEnd/>
            </a:ln>
            <a:effectLst/>
          </p:spPr>
        </p:pic>
        <p:sp>
          <p:nvSpPr>
            <p:cNvPr id="25" name="TextBox 24"/>
            <p:cNvSpPr txBox="1"/>
            <p:nvPr/>
          </p:nvSpPr>
          <p:spPr>
            <a:xfrm>
              <a:off x="3857620" y="2786058"/>
              <a:ext cx="2286016" cy="338554"/>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11" action="ppaction://hlinksldjump"/>
                </a:rPr>
                <a:t>Русский банк</a:t>
              </a:r>
              <a:endParaRPr lang="ru-RU" sz="1600" b="1" dirty="0">
                <a:ln>
                  <a:solidFill>
                    <a:srgbClr val="002060"/>
                  </a:solidFill>
                </a:ln>
                <a:solidFill>
                  <a:srgbClr val="002060"/>
                </a:solidFill>
              </a:endParaRPr>
            </a:p>
          </p:txBody>
        </p:sp>
      </p:grpSp>
      <p:grpSp>
        <p:nvGrpSpPr>
          <p:cNvPr id="26" name="Группа 25"/>
          <p:cNvGrpSpPr/>
          <p:nvPr/>
        </p:nvGrpSpPr>
        <p:grpSpPr>
          <a:xfrm>
            <a:off x="714348" y="2357430"/>
            <a:ext cx="2476516" cy="1857387"/>
            <a:chOff x="2005054" y="2928934"/>
            <a:chExt cx="3840102" cy="2397005"/>
          </a:xfrm>
        </p:grpSpPr>
        <p:pic>
          <p:nvPicPr>
            <p:cNvPr id="27" name="Picture 3"/>
            <p:cNvPicPr>
              <a:picLocks noChangeAspect="1" noChangeArrowheads="1"/>
            </p:cNvPicPr>
            <p:nvPr/>
          </p:nvPicPr>
          <p:blipFill>
            <a:blip r:embed="rId12" cstate="print"/>
            <a:srcRect/>
            <a:stretch>
              <a:fillRect/>
            </a:stretch>
          </p:blipFill>
          <p:spPr bwMode="auto">
            <a:xfrm>
              <a:off x="2005054" y="2928934"/>
              <a:ext cx="3840102" cy="2397005"/>
            </a:xfrm>
            <a:prstGeom prst="rect">
              <a:avLst/>
            </a:prstGeom>
            <a:noFill/>
            <a:ln w="9525">
              <a:noFill/>
              <a:miter lim="800000"/>
              <a:headEnd/>
              <a:tailEnd/>
            </a:ln>
            <a:effectLst/>
          </p:spPr>
        </p:pic>
        <p:sp>
          <p:nvSpPr>
            <p:cNvPr id="28" name="TextBox 27"/>
            <p:cNvSpPr txBox="1"/>
            <p:nvPr/>
          </p:nvSpPr>
          <p:spPr>
            <a:xfrm>
              <a:off x="2106594" y="3000372"/>
              <a:ext cx="3630783" cy="436913"/>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13" action="ppaction://hlinksldjump"/>
                </a:rPr>
                <a:t>Магазин Стахеевых</a:t>
              </a:r>
              <a:endParaRPr lang="ru-RU" sz="1600" b="1" dirty="0">
                <a:ln>
                  <a:solidFill>
                    <a:srgbClr val="002060"/>
                  </a:solidFill>
                </a:ln>
                <a:solidFill>
                  <a:srgbClr val="002060"/>
                </a:solidFill>
              </a:endParaRPr>
            </a:p>
          </p:txBody>
        </p:sp>
      </p:grpSp>
      <p:grpSp>
        <p:nvGrpSpPr>
          <p:cNvPr id="29" name="Группа 28"/>
          <p:cNvGrpSpPr/>
          <p:nvPr/>
        </p:nvGrpSpPr>
        <p:grpSpPr>
          <a:xfrm>
            <a:off x="0" y="0"/>
            <a:ext cx="2786050" cy="1857364"/>
            <a:chOff x="144463" y="144463"/>
            <a:chExt cx="3987800" cy="2908300"/>
          </a:xfrm>
        </p:grpSpPr>
        <p:pic>
          <p:nvPicPr>
            <p:cNvPr id="30" name="Picture 2"/>
            <p:cNvPicPr>
              <a:picLocks noChangeAspect="1" noChangeArrowheads="1"/>
            </p:cNvPicPr>
            <p:nvPr/>
          </p:nvPicPr>
          <p:blipFill>
            <a:blip r:embed="rId14"/>
            <a:srcRect/>
            <a:stretch>
              <a:fillRect/>
            </a:stretch>
          </p:blipFill>
          <p:spPr bwMode="auto">
            <a:xfrm>
              <a:off x="144463" y="144463"/>
              <a:ext cx="3987800" cy="2908300"/>
            </a:xfrm>
            <a:prstGeom prst="rect">
              <a:avLst/>
            </a:prstGeom>
            <a:noFill/>
            <a:ln w="9525">
              <a:noFill/>
              <a:miter lim="800000"/>
              <a:headEnd/>
              <a:tailEnd/>
            </a:ln>
            <a:effectLst/>
          </p:spPr>
        </p:pic>
        <p:sp>
          <p:nvSpPr>
            <p:cNvPr id="31" name="TextBox 30"/>
            <p:cNvSpPr txBox="1"/>
            <p:nvPr/>
          </p:nvSpPr>
          <p:spPr>
            <a:xfrm>
              <a:off x="653698" y="246071"/>
              <a:ext cx="3357586" cy="915653"/>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15" action="ppaction://hlinksldjump"/>
                </a:rPr>
                <a:t>Особняк купцов </a:t>
              </a:r>
              <a:r>
                <a:rPr lang="ru-RU" sz="1600" b="1" dirty="0" err="1" smtClean="0">
                  <a:ln>
                    <a:solidFill>
                      <a:srgbClr val="002060"/>
                    </a:solidFill>
                  </a:ln>
                  <a:solidFill>
                    <a:srgbClr val="002060"/>
                  </a:solidFill>
                  <a:hlinkClick r:id="rId15" action="ppaction://hlinksldjump"/>
                </a:rPr>
                <a:t>Шиховых</a:t>
              </a:r>
              <a:endParaRPr lang="ru-RU" sz="1600" b="1" dirty="0">
                <a:ln>
                  <a:solidFill>
                    <a:srgbClr val="002060"/>
                  </a:solidFill>
                </a:ln>
                <a:solidFill>
                  <a:srgbClr val="002060"/>
                </a:solidFill>
              </a:endParaRPr>
            </a:p>
          </p:txBody>
        </p:sp>
      </p:grpSp>
      <p:grpSp>
        <p:nvGrpSpPr>
          <p:cNvPr id="32" name="Группа 31"/>
          <p:cNvGrpSpPr/>
          <p:nvPr/>
        </p:nvGrpSpPr>
        <p:grpSpPr>
          <a:xfrm>
            <a:off x="2357422" y="1"/>
            <a:ext cx="2571768" cy="1785925"/>
            <a:chOff x="1214414" y="2214554"/>
            <a:chExt cx="2715253" cy="1925187"/>
          </a:xfrm>
        </p:grpSpPr>
        <p:pic>
          <p:nvPicPr>
            <p:cNvPr id="33" name="Picture 4"/>
            <p:cNvPicPr>
              <a:picLocks noChangeAspect="1" noChangeArrowheads="1"/>
            </p:cNvPicPr>
            <p:nvPr/>
          </p:nvPicPr>
          <p:blipFill>
            <a:blip r:embed="rId16"/>
            <a:srcRect/>
            <a:stretch>
              <a:fillRect/>
            </a:stretch>
          </p:blipFill>
          <p:spPr bwMode="auto">
            <a:xfrm>
              <a:off x="1285852" y="2214554"/>
              <a:ext cx="2643815" cy="1925187"/>
            </a:xfrm>
            <a:prstGeom prst="rect">
              <a:avLst/>
            </a:prstGeom>
            <a:noFill/>
            <a:ln w="9525">
              <a:noFill/>
              <a:miter lim="800000"/>
              <a:headEnd/>
              <a:tailEnd/>
            </a:ln>
            <a:effectLst/>
          </p:spPr>
        </p:pic>
        <p:sp>
          <p:nvSpPr>
            <p:cNvPr id="34" name="Прямоугольник 33"/>
            <p:cNvSpPr/>
            <p:nvPr/>
          </p:nvSpPr>
          <p:spPr>
            <a:xfrm>
              <a:off x="1214414" y="2214554"/>
              <a:ext cx="2714644" cy="630374"/>
            </a:xfrm>
            <a:prstGeom prst="rect">
              <a:avLst/>
            </a:prstGeom>
          </p:spPr>
          <p:txBody>
            <a:bodyPr wrap="square">
              <a:spAutoFit/>
            </a:bodyPr>
            <a:lstStyle/>
            <a:p>
              <a:pPr algn="ctr"/>
              <a:r>
                <a:rPr lang="ru-RU" sz="1600" b="1" dirty="0" smtClean="0">
                  <a:ln>
                    <a:solidFill>
                      <a:srgbClr val="002060"/>
                    </a:solidFill>
                  </a:ln>
                  <a:solidFill>
                    <a:srgbClr val="002060"/>
                  </a:solidFill>
                  <a:hlinkClick r:id="rId17" action="ppaction://hlinksldjump"/>
                </a:rPr>
                <a:t>Торговый дом Якушевых</a:t>
              </a:r>
              <a:endParaRPr lang="ru-RU" sz="1600" b="1" dirty="0">
                <a:ln>
                  <a:solidFill>
                    <a:srgbClr val="002060"/>
                  </a:solidFill>
                </a:ln>
                <a:solidFill>
                  <a:srgbClr val="002060"/>
                </a:solidFill>
              </a:endParaRPr>
            </a:p>
          </p:txBody>
        </p:sp>
      </p:grpSp>
      <p:grpSp>
        <p:nvGrpSpPr>
          <p:cNvPr id="35" name="Группа 34"/>
          <p:cNvGrpSpPr/>
          <p:nvPr/>
        </p:nvGrpSpPr>
        <p:grpSpPr>
          <a:xfrm>
            <a:off x="3857620" y="1"/>
            <a:ext cx="2643206" cy="1785925"/>
            <a:chOff x="1357290" y="1571611"/>
            <a:chExt cx="2714644" cy="2045541"/>
          </a:xfrm>
        </p:grpSpPr>
        <p:pic>
          <p:nvPicPr>
            <p:cNvPr id="36" name="Picture 2"/>
            <p:cNvPicPr>
              <a:picLocks noChangeAspect="1" noChangeArrowheads="1"/>
            </p:cNvPicPr>
            <p:nvPr/>
          </p:nvPicPr>
          <p:blipFill>
            <a:blip r:embed="rId18"/>
            <a:srcRect/>
            <a:stretch>
              <a:fillRect/>
            </a:stretch>
          </p:blipFill>
          <p:spPr bwMode="auto">
            <a:xfrm>
              <a:off x="1357290" y="1571611"/>
              <a:ext cx="2714644" cy="2045541"/>
            </a:xfrm>
            <a:prstGeom prst="rect">
              <a:avLst/>
            </a:prstGeom>
            <a:noFill/>
            <a:ln w="9525">
              <a:noFill/>
              <a:miter lim="800000"/>
              <a:headEnd/>
              <a:tailEnd/>
            </a:ln>
            <a:effectLst/>
          </p:spPr>
        </p:pic>
        <p:sp>
          <p:nvSpPr>
            <p:cNvPr id="37" name="TextBox 36"/>
            <p:cNvSpPr txBox="1"/>
            <p:nvPr/>
          </p:nvSpPr>
          <p:spPr>
            <a:xfrm>
              <a:off x="1357290" y="1643050"/>
              <a:ext cx="2643206" cy="387769"/>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19" action="ppaction://hlinksldjump"/>
                </a:rPr>
                <a:t>Особняк Степановых</a:t>
              </a:r>
              <a:endParaRPr lang="ru-RU" sz="1600" b="1" dirty="0">
                <a:ln>
                  <a:solidFill>
                    <a:srgbClr val="002060"/>
                  </a:solidFill>
                </a:ln>
                <a:solidFill>
                  <a:srgbClr val="002060"/>
                </a:solidFill>
              </a:endParaRPr>
            </a:p>
          </p:txBody>
        </p:sp>
      </p:grpSp>
      <p:grpSp>
        <p:nvGrpSpPr>
          <p:cNvPr id="39" name="Группа 38"/>
          <p:cNvGrpSpPr/>
          <p:nvPr/>
        </p:nvGrpSpPr>
        <p:grpSpPr>
          <a:xfrm>
            <a:off x="5429256" y="571480"/>
            <a:ext cx="2286016" cy="1785950"/>
            <a:chOff x="144463" y="144463"/>
            <a:chExt cx="2466975" cy="1847850"/>
          </a:xfrm>
        </p:grpSpPr>
        <p:pic>
          <p:nvPicPr>
            <p:cNvPr id="40" name="Picture 3"/>
            <p:cNvPicPr>
              <a:picLocks noChangeAspect="1" noChangeArrowheads="1"/>
            </p:cNvPicPr>
            <p:nvPr/>
          </p:nvPicPr>
          <p:blipFill>
            <a:blip r:embed="rId20"/>
            <a:srcRect/>
            <a:stretch>
              <a:fillRect/>
            </a:stretch>
          </p:blipFill>
          <p:spPr bwMode="auto">
            <a:xfrm>
              <a:off x="144463" y="144463"/>
              <a:ext cx="2466975" cy="1847850"/>
            </a:xfrm>
            <a:prstGeom prst="rect">
              <a:avLst/>
            </a:prstGeom>
            <a:noFill/>
            <a:ln w="9525">
              <a:noFill/>
              <a:miter lim="800000"/>
              <a:headEnd/>
              <a:tailEnd/>
            </a:ln>
            <a:effectLst/>
          </p:spPr>
        </p:pic>
        <p:sp>
          <p:nvSpPr>
            <p:cNvPr id="48" name="TextBox 47"/>
            <p:cNvSpPr txBox="1"/>
            <p:nvPr/>
          </p:nvSpPr>
          <p:spPr>
            <a:xfrm>
              <a:off x="428596" y="214290"/>
              <a:ext cx="1957074" cy="605043"/>
            </a:xfrm>
            <a:prstGeom prst="rect">
              <a:avLst/>
            </a:prstGeom>
            <a:noFill/>
          </p:spPr>
          <p:txBody>
            <a:bodyPr wrap="square" rtlCol="0">
              <a:spAutoFit/>
            </a:bodyPr>
            <a:lstStyle/>
            <a:p>
              <a:pPr algn="ctr"/>
              <a:r>
                <a:rPr lang="ru-RU" sz="1600" b="1" dirty="0" smtClean="0">
                  <a:ln>
                    <a:solidFill>
                      <a:srgbClr val="002060"/>
                    </a:solidFill>
                  </a:ln>
                  <a:solidFill>
                    <a:srgbClr val="002060"/>
                  </a:solidFill>
                  <a:hlinkClick r:id="rId21" action="ppaction://hlinksldjump"/>
                </a:rPr>
                <a:t>Особняк </a:t>
              </a:r>
              <a:r>
                <a:rPr lang="ru-RU" sz="1600" b="1" dirty="0" err="1" smtClean="0">
                  <a:ln>
                    <a:solidFill>
                      <a:srgbClr val="002060"/>
                    </a:solidFill>
                  </a:ln>
                  <a:solidFill>
                    <a:srgbClr val="002060"/>
                  </a:solidFill>
                  <a:hlinkClick r:id="rId21" action="ppaction://hlinksldjump"/>
                </a:rPr>
                <a:t>Данцигера</a:t>
              </a:r>
              <a:endParaRPr lang="ru-RU" sz="1600" b="1" dirty="0">
                <a:ln>
                  <a:solidFill>
                    <a:srgbClr val="002060"/>
                  </a:solidFill>
                </a:ln>
                <a:solidFill>
                  <a:srgbClr val="002060"/>
                </a:solidFill>
              </a:endParaRPr>
            </a:p>
          </p:txBody>
        </p:sp>
      </p:grpSp>
      <p:grpSp>
        <p:nvGrpSpPr>
          <p:cNvPr id="49" name="Группа 48"/>
          <p:cNvGrpSpPr/>
          <p:nvPr/>
        </p:nvGrpSpPr>
        <p:grpSpPr>
          <a:xfrm>
            <a:off x="6357950" y="3000372"/>
            <a:ext cx="2286016" cy="2428892"/>
            <a:chOff x="5715008" y="3643314"/>
            <a:chExt cx="2500330" cy="2857520"/>
          </a:xfrm>
        </p:grpSpPr>
        <p:pic>
          <p:nvPicPr>
            <p:cNvPr id="52" name="Picture 2"/>
            <p:cNvPicPr>
              <a:picLocks noChangeAspect="1" noChangeArrowheads="1"/>
            </p:cNvPicPr>
            <p:nvPr/>
          </p:nvPicPr>
          <p:blipFill>
            <a:blip r:embed="rId22"/>
            <a:srcRect/>
            <a:stretch>
              <a:fillRect/>
            </a:stretch>
          </p:blipFill>
          <p:spPr bwMode="auto">
            <a:xfrm>
              <a:off x="5715008" y="3643314"/>
              <a:ext cx="2500330" cy="2857520"/>
            </a:xfrm>
            <a:prstGeom prst="rect">
              <a:avLst/>
            </a:prstGeom>
            <a:noFill/>
            <a:ln w="9525">
              <a:noFill/>
              <a:miter lim="800000"/>
              <a:headEnd/>
              <a:tailEnd/>
            </a:ln>
            <a:effectLst/>
          </p:spPr>
        </p:pic>
        <p:sp>
          <p:nvSpPr>
            <p:cNvPr id="53" name="TextBox 52"/>
            <p:cNvSpPr txBox="1"/>
            <p:nvPr/>
          </p:nvSpPr>
          <p:spPr>
            <a:xfrm>
              <a:off x="5715008" y="3714752"/>
              <a:ext cx="2428892" cy="398299"/>
            </a:xfrm>
            <a:prstGeom prst="rect">
              <a:avLst/>
            </a:prstGeom>
            <a:noFill/>
          </p:spPr>
          <p:txBody>
            <a:bodyPr wrap="square" rtlCol="0">
              <a:spAutoFit/>
            </a:bodyPr>
            <a:lstStyle/>
            <a:p>
              <a:pPr algn="ctr"/>
              <a:r>
                <a:rPr lang="ru-RU" sz="1600" b="1" dirty="0" smtClean="0">
                  <a:ln>
                    <a:solidFill>
                      <a:schemeClr val="accent6">
                        <a:lumMod val="50000"/>
                      </a:schemeClr>
                    </a:solidFill>
                  </a:ln>
                  <a:solidFill>
                    <a:srgbClr val="002060"/>
                  </a:solidFill>
                  <a:hlinkClick r:id="rId23" action="ppaction://hlinksldjump"/>
                </a:rPr>
                <a:t>Особняк </a:t>
              </a:r>
              <a:r>
                <a:rPr lang="ru-RU" sz="1600" b="1" dirty="0" err="1" smtClean="0">
                  <a:ln>
                    <a:solidFill>
                      <a:schemeClr val="accent6">
                        <a:lumMod val="50000"/>
                      </a:schemeClr>
                    </a:solidFill>
                  </a:ln>
                  <a:solidFill>
                    <a:srgbClr val="002060"/>
                  </a:solidFill>
                  <a:hlinkClick r:id="rId23" action="ppaction://hlinksldjump"/>
                </a:rPr>
                <a:t>Лоренцова</a:t>
              </a:r>
              <a:endParaRPr lang="ru-RU" sz="1600" b="1" dirty="0">
                <a:ln>
                  <a:solidFill>
                    <a:schemeClr val="accent6">
                      <a:lumMod val="50000"/>
                    </a:schemeClr>
                  </a:solidFill>
                </a:ln>
                <a:solidFill>
                  <a:srgbClr val="002060"/>
                </a:solidFill>
              </a:endParaRPr>
            </a:p>
          </p:txBody>
        </p:sp>
      </p:grpSp>
      <p:pic>
        <p:nvPicPr>
          <p:cNvPr id="1026" name="Picture 2" descr="F:\Мои документы\памятн архитек\147.gif"/>
          <p:cNvPicPr>
            <a:picLocks noChangeAspect="1" noChangeArrowheads="1" noCrop="1"/>
          </p:cNvPicPr>
          <p:nvPr/>
        </p:nvPicPr>
        <p:blipFill>
          <a:blip r:embed="rId24"/>
          <a:srcRect/>
          <a:stretch>
            <a:fillRect/>
          </a:stretch>
        </p:blipFill>
        <p:spPr bwMode="auto">
          <a:xfrm>
            <a:off x="2714612" y="4641810"/>
            <a:ext cx="571504" cy="11713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2000" fill="hold"/>
                                        <p:tgtEl>
                                          <p:spTgt spid="38"/>
                                        </p:tgtEl>
                                        <p:attrNameLst>
                                          <p:attrName>ppt_w</p:attrName>
                                        </p:attrNameLst>
                                      </p:cBhvr>
                                      <p:tavLst>
                                        <p:tav tm="0">
                                          <p:val>
                                            <p:fltVal val="0"/>
                                          </p:val>
                                        </p:tav>
                                        <p:tav tm="100000">
                                          <p:val>
                                            <p:strVal val="#ppt_w"/>
                                          </p:val>
                                        </p:tav>
                                      </p:tavLst>
                                    </p:anim>
                                    <p:anim calcmode="lin" valueType="num">
                                      <p:cBhvr>
                                        <p:cTn id="8" dur="2000" fill="hold"/>
                                        <p:tgtEl>
                                          <p:spTgt spid="38"/>
                                        </p:tgtEl>
                                        <p:attrNameLst>
                                          <p:attrName>ppt_h</p:attrName>
                                        </p:attrNameLst>
                                      </p:cBhvr>
                                      <p:tavLst>
                                        <p:tav tm="0">
                                          <p:val>
                                            <p:fltVal val="0"/>
                                          </p:val>
                                        </p:tav>
                                        <p:tav tm="100000">
                                          <p:val>
                                            <p:strVal val="#ppt_h"/>
                                          </p:val>
                                        </p:tav>
                                      </p:tavLst>
                                    </p:anim>
                                    <p:animEffect transition="in" filter="fade">
                                      <p:cBhvr>
                                        <p:cTn id="9" dur="2000"/>
                                        <p:tgtEl>
                                          <p:spTgt spid="38"/>
                                        </p:tgtEl>
                                      </p:cBhvr>
                                    </p:animEffect>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4584 -0.02083 L 0.02223 -0.13634 " pathEditMode="relative" ptsTypes="AA">
                                      <p:cBhvr>
                                        <p:cTn id="18" dur="2000" fill="hold"/>
                                        <p:tgtEl>
                                          <p:spTgt spid="1026"/>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59"/>
                                        </p:tgtEl>
                                        <p:attrNameLst>
                                          <p:attrName>ppt_x</p:attrName>
                                        </p:attrNameLst>
                                      </p:cBhvr>
                                      <p:tavLst>
                                        <p:tav tm="0">
                                          <p:val>
                                            <p:strVal val="ppt_x"/>
                                          </p:val>
                                        </p:tav>
                                        <p:tav tm="100000">
                                          <p:val>
                                            <p:strVal val="ppt_x"/>
                                          </p:val>
                                        </p:tav>
                                      </p:tavLst>
                                    </p:anim>
                                    <p:anim calcmode="lin" valueType="num">
                                      <p:cBhvr additive="base">
                                        <p:cTn id="23" dur="500"/>
                                        <p:tgtEl>
                                          <p:spTgt spid="59"/>
                                        </p:tgtEl>
                                        <p:attrNameLst>
                                          <p:attrName>ppt_y</p:attrName>
                                        </p:attrNameLst>
                                      </p:cBhvr>
                                      <p:tavLst>
                                        <p:tav tm="0">
                                          <p:val>
                                            <p:strVal val="ppt_y"/>
                                          </p:val>
                                        </p:tav>
                                        <p:tav tm="100000">
                                          <p:val>
                                            <p:strVal val="1+ppt_h/2"/>
                                          </p:val>
                                        </p:tav>
                                      </p:tavLst>
                                    </p:anim>
                                    <p:set>
                                      <p:cBhvr>
                                        <p:cTn id="24" dur="1" fill="hold">
                                          <p:stCondLst>
                                            <p:cond delay="499"/>
                                          </p:stCondLst>
                                        </p:cTn>
                                        <p:tgtEl>
                                          <p:spTgt spid="59"/>
                                        </p:tgtEl>
                                        <p:attrNameLst>
                                          <p:attrName>style.visibility</p:attrName>
                                        </p:attrNameLst>
                                      </p:cBhvr>
                                      <p:to>
                                        <p:strVal val="hidden"/>
                                      </p:to>
                                    </p:set>
                                  </p:childTnLst>
                                </p:cTn>
                              </p:par>
                            </p:childTnLst>
                          </p:cTn>
                        </p:par>
                        <p:par>
                          <p:cTn id="25" fill="hold">
                            <p:stCondLst>
                              <p:cond delay="500"/>
                            </p:stCondLst>
                            <p:childTnLst>
                              <p:par>
                                <p:cTn id="26" presetID="53"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p:cTn id="34" dur="500" fill="hold"/>
                                        <p:tgtEl>
                                          <p:spTgt spid="63"/>
                                        </p:tgtEl>
                                        <p:attrNameLst>
                                          <p:attrName>ppt_w</p:attrName>
                                        </p:attrNameLst>
                                      </p:cBhvr>
                                      <p:tavLst>
                                        <p:tav tm="0">
                                          <p:val>
                                            <p:fltVal val="0"/>
                                          </p:val>
                                        </p:tav>
                                        <p:tav tm="100000">
                                          <p:val>
                                            <p:strVal val="#ppt_w"/>
                                          </p:val>
                                        </p:tav>
                                      </p:tavLst>
                                    </p:anim>
                                    <p:anim calcmode="lin" valueType="num">
                                      <p:cBhvr>
                                        <p:cTn id="35" dur="500" fill="hold"/>
                                        <p:tgtEl>
                                          <p:spTgt spid="63"/>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2223 -0.13634 L 0.02223 -0.24121 " pathEditMode="relative" ptsTypes="AA">
                                      <p:cBhvr>
                                        <p:cTn id="39" dur="2000" fill="hold"/>
                                        <p:tgtEl>
                                          <p:spTgt spid="1026"/>
                                        </p:tgtEl>
                                        <p:attrNameLst>
                                          <p:attrName>ppt_x</p:attrName>
                                          <p:attrName>ppt_y</p:attrName>
                                        </p:attrNameLst>
                                      </p:cBhvr>
                                    </p:animMotion>
                                  </p:childTnLst>
                                </p:cTn>
                              </p:par>
                            </p:childTnLst>
                          </p:cTn>
                        </p:par>
                      </p:childTnLst>
                    </p:cTn>
                  </p:par>
                  <p:par>
                    <p:cTn id="40" fill="hold">
                      <p:stCondLst>
                        <p:cond delay="indefinite"/>
                      </p:stCondLst>
                      <p:childTnLst>
                        <p:par>
                          <p:cTn id="41" fill="hold">
                            <p:stCondLst>
                              <p:cond delay="0"/>
                            </p:stCondLst>
                            <p:childTnLst>
                              <p:par>
                                <p:cTn id="42" presetID="2" presetClass="exit" presetSubtype="4" fill="hold" nodeType="clickEffect">
                                  <p:stCondLst>
                                    <p:cond delay="0"/>
                                  </p:stCondLst>
                                  <p:childTnLst>
                                    <p:anim calcmode="lin" valueType="num">
                                      <p:cBhvr additive="base">
                                        <p:cTn id="43" dur="500"/>
                                        <p:tgtEl>
                                          <p:spTgt spid="63"/>
                                        </p:tgtEl>
                                        <p:attrNameLst>
                                          <p:attrName>ppt_x</p:attrName>
                                        </p:attrNameLst>
                                      </p:cBhvr>
                                      <p:tavLst>
                                        <p:tav tm="0">
                                          <p:val>
                                            <p:strVal val="ppt_x"/>
                                          </p:val>
                                        </p:tav>
                                        <p:tav tm="100000">
                                          <p:val>
                                            <p:strVal val="ppt_x"/>
                                          </p:val>
                                        </p:tav>
                                      </p:tavLst>
                                    </p:anim>
                                    <p:anim calcmode="lin" valueType="num">
                                      <p:cBhvr additive="base">
                                        <p:cTn id="44" dur="500"/>
                                        <p:tgtEl>
                                          <p:spTgt spid="63"/>
                                        </p:tgtEl>
                                        <p:attrNameLst>
                                          <p:attrName>ppt_y</p:attrName>
                                        </p:attrNameLst>
                                      </p:cBhvr>
                                      <p:tavLst>
                                        <p:tav tm="0">
                                          <p:val>
                                            <p:strVal val="ppt_y"/>
                                          </p:val>
                                        </p:tav>
                                        <p:tav tm="100000">
                                          <p:val>
                                            <p:strVal val="1+ppt_h/2"/>
                                          </p:val>
                                        </p:tav>
                                      </p:tavLst>
                                    </p:anim>
                                    <p:set>
                                      <p:cBhvr>
                                        <p:cTn id="45" dur="1" fill="hold">
                                          <p:stCondLst>
                                            <p:cond delay="499"/>
                                          </p:stCondLst>
                                        </p:cTn>
                                        <p:tgtEl>
                                          <p:spTgt spid="63"/>
                                        </p:tgtEl>
                                        <p:attrNameLst>
                                          <p:attrName>style.visibility</p:attrName>
                                        </p:attrNameLst>
                                      </p:cBhvr>
                                      <p:to>
                                        <p:strVal val="hidden"/>
                                      </p:to>
                                    </p:set>
                                  </p:childTnLst>
                                </p:cTn>
                              </p:par>
                            </p:childTnLst>
                          </p:cTn>
                        </p:par>
                        <p:par>
                          <p:cTn id="46" fill="hold">
                            <p:stCondLst>
                              <p:cond delay="500"/>
                            </p:stCondLst>
                            <p:childTnLst>
                              <p:par>
                                <p:cTn id="47" presetID="53"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childTnLst>
                                </p:cTn>
                              </p:par>
                            </p:childTnLst>
                          </p:cTn>
                        </p:par>
                        <p:par>
                          <p:cTn id="52" fill="hold">
                            <p:stCondLst>
                              <p:cond delay="1000"/>
                            </p:stCondLst>
                            <p:childTnLst>
                              <p:par>
                                <p:cTn id="53" presetID="23" presetClass="entr" presetSubtype="16"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p:cTn id="55" dur="500" fill="hold"/>
                                        <p:tgtEl>
                                          <p:spTgt spid="66"/>
                                        </p:tgtEl>
                                        <p:attrNameLst>
                                          <p:attrName>ppt_w</p:attrName>
                                        </p:attrNameLst>
                                      </p:cBhvr>
                                      <p:tavLst>
                                        <p:tav tm="0">
                                          <p:val>
                                            <p:fltVal val="0"/>
                                          </p:val>
                                        </p:tav>
                                        <p:tav tm="100000">
                                          <p:val>
                                            <p:strVal val="#ppt_w"/>
                                          </p:val>
                                        </p:tav>
                                      </p:tavLst>
                                    </p:anim>
                                    <p:anim calcmode="lin" valueType="num">
                                      <p:cBhvr>
                                        <p:cTn id="56" dur="500" fill="hold"/>
                                        <p:tgtEl>
                                          <p:spTgt spid="66"/>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0" presetClass="path" presetSubtype="0" accel="50000" decel="50000" fill="hold" nodeType="clickEffect">
                                  <p:stCondLst>
                                    <p:cond delay="0"/>
                                  </p:stCondLst>
                                  <p:childTnLst>
                                    <p:animMotion origin="layout" path="M 0.02223 -0.24121 L 0.02223 -0.33588 " pathEditMode="relative" ptsTypes="AA">
                                      <p:cBhvr>
                                        <p:cTn id="60" dur="2000" fill="hold"/>
                                        <p:tgtEl>
                                          <p:spTgt spid="1026"/>
                                        </p:tgtEl>
                                        <p:attrNameLst>
                                          <p:attrName>ppt_x</p:attrName>
                                          <p:attrName>ppt_y</p:attrName>
                                        </p:attrNameLst>
                                      </p:cBhvr>
                                    </p:animMotion>
                                  </p:childTnLst>
                                </p:cTn>
                              </p:par>
                            </p:childTnLst>
                          </p:cTn>
                        </p:par>
                      </p:childTnLst>
                    </p:cTn>
                  </p:par>
                  <p:par>
                    <p:cTn id="61" fill="hold">
                      <p:stCondLst>
                        <p:cond delay="indefinite"/>
                      </p:stCondLst>
                      <p:childTnLst>
                        <p:par>
                          <p:cTn id="62" fill="hold">
                            <p:stCondLst>
                              <p:cond delay="0"/>
                            </p:stCondLst>
                            <p:childTnLst>
                              <p:par>
                                <p:cTn id="63" presetID="2" presetClass="exit" presetSubtype="4" fill="hold" nodeType="clickEffect">
                                  <p:stCondLst>
                                    <p:cond delay="0"/>
                                  </p:stCondLst>
                                  <p:childTnLst>
                                    <p:anim calcmode="lin" valueType="num">
                                      <p:cBhvr additive="base">
                                        <p:cTn id="64" dur="500"/>
                                        <p:tgtEl>
                                          <p:spTgt spid="66"/>
                                        </p:tgtEl>
                                        <p:attrNameLst>
                                          <p:attrName>ppt_x</p:attrName>
                                        </p:attrNameLst>
                                      </p:cBhvr>
                                      <p:tavLst>
                                        <p:tav tm="0">
                                          <p:val>
                                            <p:strVal val="ppt_x"/>
                                          </p:val>
                                        </p:tav>
                                        <p:tav tm="100000">
                                          <p:val>
                                            <p:strVal val="ppt_x"/>
                                          </p:val>
                                        </p:tav>
                                      </p:tavLst>
                                    </p:anim>
                                    <p:anim calcmode="lin" valueType="num">
                                      <p:cBhvr additive="base">
                                        <p:cTn id="65" dur="500"/>
                                        <p:tgtEl>
                                          <p:spTgt spid="66"/>
                                        </p:tgtEl>
                                        <p:attrNameLst>
                                          <p:attrName>ppt_y</p:attrName>
                                        </p:attrNameLst>
                                      </p:cBhvr>
                                      <p:tavLst>
                                        <p:tav tm="0">
                                          <p:val>
                                            <p:strVal val="ppt_y"/>
                                          </p:val>
                                        </p:tav>
                                        <p:tav tm="100000">
                                          <p:val>
                                            <p:strVal val="1+ppt_h/2"/>
                                          </p:val>
                                        </p:tav>
                                      </p:tavLst>
                                    </p:anim>
                                    <p:set>
                                      <p:cBhvr>
                                        <p:cTn id="66" dur="1" fill="hold">
                                          <p:stCondLst>
                                            <p:cond delay="499"/>
                                          </p:stCondLst>
                                        </p:cTn>
                                        <p:tgtEl>
                                          <p:spTgt spid="66"/>
                                        </p:tgtEl>
                                        <p:attrNameLst>
                                          <p:attrName>style.visibility</p:attrName>
                                        </p:attrNameLst>
                                      </p:cBhvr>
                                      <p:to>
                                        <p:strVal val="hidden"/>
                                      </p:to>
                                    </p:set>
                                  </p:childTnLst>
                                </p:cTn>
                              </p:par>
                            </p:childTnLst>
                          </p:cTn>
                        </p:par>
                        <p:par>
                          <p:cTn id="67" fill="hold">
                            <p:stCondLst>
                              <p:cond delay="500"/>
                            </p:stCondLst>
                            <p:childTnLst>
                              <p:par>
                                <p:cTn id="68" presetID="53" presetClass="entr" presetSubtype="0"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childTnLst>
                          </p:cTn>
                        </p:par>
                        <p:par>
                          <p:cTn id="73" fill="hold">
                            <p:stCondLst>
                              <p:cond delay="1000"/>
                            </p:stCondLst>
                            <p:childTnLst>
                              <p:par>
                                <p:cTn id="74" presetID="23" presetClass="entr" presetSubtype="16" fill="hold"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0" presetClass="path" presetSubtype="0" accel="50000" decel="50000" fill="hold" nodeType="clickEffect">
                                  <p:stCondLst>
                                    <p:cond delay="0"/>
                                  </p:stCondLst>
                                  <p:childTnLst>
                                    <p:animMotion origin="layout" path="M 0.02223 -0.33588 L 0.00643 -0.46181 " pathEditMode="relative" rAng="0" ptsTypes="AA">
                                      <p:cBhvr>
                                        <p:cTn id="81" dur="2000" fill="hold"/>
                                        <p:tgtEl>
                                          <p:spTgt spid="1026"/>
                                        </p:tgtEl>
                                        <p:attrNameLst>
                                          <p:attrName>ppt_x</p:attrName>
                                          <p:attrName>ppt_y</p:attrName>
                                        </p:attrNameLst>
                                      </p:cBhvr>
                                      <p:rCtr x="-8" y="-63"/>
                                    </p:animMotion>
                                  </p:childTnLst>
                                </p:cTn>
                              </p:par>
                            </p:childTnLst>
                          </p:cTn>
                        </p:par>
                      </p:childTnLst>
                    </p:cTn>
                  </p:par>
                  <p:par>
                    <p:cTn id="82" fill="hold">
                      <p:stCondLst>
                        <p:cond delay="indefinite"/>
                      </p:stCondLst>
                      <p:childTnLst>
                        <p:par>
                          <p:cTn id="83" fill="hold">
                            <p:stCondLst>
                              <p:cond delay="0"/>
                            </p:stCondLst>
                            <p:childTnLst>
                              <p:par>
                                <p:cTn id="84" presetID="2" presetClass="exit" presetSubtype="4" fill="hold" nodeType="clickEffect">
                                  <p:stCondLst>
                                    <p:cond delay="0"/>
                                  </p:stCondLst>
                                  <p:childTnLst>
                                    <p:anim calcmode="lin" valueType="num">
                                      <p:cBhvr additive="base">
                                        <p:cTn id="85" dur="500"/>
                                        <p:tgtEl>
                                          <p:spTgt spid="23"/>
                                        </p:tgtEl>
                                        <p:attrNameLst>
                                          <p:attrName>ppt_x</p:attrName>
                                        </p:attrNameLst>
                                      </p:cBhvr>
                                      <p:tavLst>
                                        <p:tav tm="0">
                                          <p:val>
                                            <p:strVal val="ppt_x"/>
                                          </p:val>
                                        </p:tav>
                                        <p:tav tm="100000">
                                          <p:val>
                                            <p:strVal val="ppt_x"/>
                                          </p:val>
                                        </p:tav>
                                      </p:tavLst>
                                    </p:anim>
                                    <p:anim calcmode="lin" valueType="num">
                                      <p:cBhvr additive="base">
                                        <p:cTn id="86" dur="500"/>
                                        <p:tgtEl>
                                          <p:spTgt spid="23"/>
                                        </p:tgtEl>
                                        <p:attrNameLst>
                                          <p:attrName>ppt_y</p:attrName>
                                        </p:attrNameLst>
                                      </p:cBhvr>
                                      <p:tavLst>
                                        <p:tav tm="0">
                                          <p:val>
                                            <p:strVal val="ppt_y"/>
                                          </p:val>
                                        </p:tav>
                                        <p:tav tm="100000">
                                          <p:val>
                                            <p:strVal val="1+ppt_h/2"/>
                                          </p:val>
                                        </p:tav>
                                      </p:tavLst>
                                    </p:anim>
                                    <p:set>
                                      <p:cBhvr>
                                        <p:cTn id="87" dur="1" fill="hold">
                                          <p:stCondLst>
                                            <p:cond delay="499"/>
                                          </p:stCondLst>
                                        </p:cTn>
                                        <p:tgtEl>
                                          <p:spTgt spid="23"/>
                                        </p:tgtEl>
                                        <p:attrNameLst>
                                          <p:attrName>style.visibility</p:attrName>
                                        </p:attrNameLst>
                                      </p:cBhvr>
                                      <p:to>
                                        <p:strVal val="hidden"/>
                                      </p:to>
                                    </p:set>
                                  </p:childTnLst>
                                </p:cTn>
                              </p:par>
                            </p:childTnLst>
                          </p:cTn>
                        </p:par>
                        <p:par>
                          <p:cTn id="88" fill="hold">
                            <p:stCondLst>
                              <p:cond delay="500"/>
                            </p:stCondLst>
                            <p:childTnLst>
                              <p:par>
                                <p:cTn id="89" presetID="53" presetClass="entr" presetSubtype="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p:cTn id="91" dur="500" fill="hold"/>
                                        <p:tgtEl>
                                          <p:spTgt spid="44"/>
                                        </p:tgtEl>
                                        <p:attrNameLst>
                                          <p:attrName>ppt_w</p:attrName>
                                        </p:attrNameLst>
                                      </p:cBhvr>
                                      <p:tavLst>
                                        <p:tav tm="0">
                                          <p:val>
                                            <p:fltVal val="0"/>
                                          </p:val>
                                        </p:tav>
                                        <p:tav tm="100000">
                                          <p:val>
                                            <p:strVal val="#ppt_w"/>
                                          </p:val>
                                        </p:tav>
                                      </p:tavLst>
                                    </p:anim>
                                    <p:anim calcmode="lin" valueType="num">
                                      <p:cBhvr>
                                        <p:cTn id="92" dur="500" fill="hold"/>
                                        <p:tgtEl>
                                          <p:spTgt spid="44"/>
                                        </p:tgtEl>
                                        <p:attrNameLst>
                                          <p:attrName>ppt_h</p:attrName>
                                        </p:attrNameLst>
                                      </p:cBhvr>
                                      <p:tavLst>
                                        <p:tav tm="0">
                                          <p:val>
                                            <p:fltVal val="0"/>
                                          </p:val>
                                        </p:tav>
                                        <p:tav tm="100000">
                                          <p:val>
                                            <p:strVal val="#ppt_h"/>
                                          </p:val>
                                        </p:tav>
                                      </p:tavLst>
                                    </p:anim>
                                    <p:animEffect transition="in" filter="fade">
                                      <p:cBhvr>
                                        <p:cTn id="93" dur="500"/>
                                        <p:tgtEl>
                                          <p:spTgt spid="44"/>
                                        </p:tgtEl>
                                      </p:cBhvr>
                                    </p:animEffect>
                                  </p:childTnLst>
                                </p:cTn>
                              </p:par>
                            </p:childTnLst>
                          </p:cTn>
                        </p:par>
                        <p:par>
                          <p:cTn id="94" fill="hold">
                            <p:stCondLst>
                              <p:cond delay="1000"/>
                            </p:stCondLst>
                            <p:childTnLst>
                              <p:par>
                                <p:cTn id="95" presetID="23" presetClass="entr" presetSubtype="16"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500" fill="hold"/>
                                        <p:tgtEl>
                                          <p:spTgt spid="26"/>
                                        </p:tgtEl>
                                        <p:attrNameLst>
                                          <p:attrName>ppt_w</p:attrName>
                                        </p:attrNameLst>
                                      </p:cBhvr>
                                      <p:tavLst>
                                        <p:tav tm="0">
                                          <p:val>
                                            <p:fltVal val="0"/>
                                          </p:val>
                                        </p:tav>
                                        <p:tav tm="100000">
                                          <p:val>
                                            <p:strVal val="#ppt_w"/>
                                          </p:val>
                                        </p:tav>
                                      </p:tavLst>
                                    </p:anim>
                                    <p:anim calcmode="lin" valueType="num">
                                      <p:cBhvr>
                                        <p:cTn id="98"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nodeType="clickEffect">
                                  <p:stCondLst>
                                    <p:cond delay="0"/>
                                  </p:stCondLst>
                                  <p:childTnLst>
                                    <p:animMotion origin="layout" path="M 0.02222 -0.33588 L 0.00643 -0.39884 " pathEditMode="relative" rAng="0" ptsTypes="AA">
                                      <p:cBhvr>
                                        <p:cTn id="102" dur="2000" fill="hold"/>
                                        <p:tgtEl>
                                          <p:spTgt spid="1026"/>
                                        </p:tgtEl>
                                        <p:attrNameLst>
                                          <p:attrName>ppt_x</p:attrName>
                                          <p:attrName>ppt_y</p:attrName>
                                        </p:attrNameLst>
                                      </p:cBhvr>
                                      <p:rCtr x="-8" y="-31"/>
                                    </p:animMotion>
                                  </p:childTnLst>
                                </p:cTn>
                              </p:par>
                            </p:childTnLst>
                          </p:cTn>
                        </p:par>
                      </p:childTnLst>
                    </p:cTn>
                  </p:par>
                  <p:par>
                    <p:cTn id="103" fill="hold">
                      <p:stCondLst>
                        <p:cond delay="indefinite"/>
                      </p:stCondLst>
                      <p:childTnLst>
                        <p:par>
                          <p:cTn id="104" fill="hold">
                            <p:stCondLst>
                              <p:cond delay="0"/>
                            </p:stCondLst>
                            <p:childTnLst>
                              <p:par>
                                <p:cTn id="105" presetID="2" presetClass="exit" presetSubtype="4" fill="hold" nodeType="clickEffect">
                                  <p:stCondLst>
                                    <p:cond delay="0"/>
                                  </p:stCondLst>
                                  <p:childTnLst>
                                    <p:anim calcmode="lin" valueType="num">
                                      <p:cBhvr additive="base">
                                        <p:cTn id="106" dur="500"/>
                                        <p:tgtEl>
                                          <p:spTgt spid="26"/>
                                        </p:tgtEl>
                                        <p:attrNameLst>
                                          <p:attrName>ppt_x</p:attrName>
                                        </p:attrNameLst>
                                      </p:cBhvr>
                                      <p:tavLst>
                                        <p:tav tm="0">
                                          <p:val>
                                            <p:strVal val="ppt_x"/>
                                          </p:val>
                                        </p:tav>
                                        <p:tav tm="100000">
                                          <p:val>
                                            <p:strVal val="ppt_x"/>
                                          </p:val>
                                        </p:tav>
                                      </p:tavLst>
                                    </p:anim>
                                    <p:anim calcmode="lin" valueType="num">
                                      <p:cBhvr additive="base">
                                        <p:cTn id="107" dur="500"/>
                                        <p:tgtEl>
                                          <p:spTgt spid="26"/>
                                        </p:tgtEl>
                                        <p:attrNameLst>
                                          <p:attrName>ppt_y</p:attrName>
                                        </p:attrNameLst>
                                      </p:cBhvr>
                                      <p:tavLst>
                                        <p:tav tm="0">
                                          <p:val>
                                            <p:strVal val="ppt_y"/>
                                          </p:val>
                                        </p:tav>
                                        <p:tav tm="100000">
                                          <p:val>
                                            <p:strVal val="1+ppt_h/2"/>
                                          </p:val>
                                        </p:tav>
                                      </p:tavLst>
                                    </p:anim>
                                    <p:set>
                                      <p:cBhvr>
                                        <p:cTn id="108" dur="1" fill="hold">
                                          <p:stCondLst>
                                            <p:cond delay="499"/>
                                          </p:stCondLst>
                                        </p:cTn>
                                        <p:tgtEl>
                                          <p:spTgt spid="26"/>
                                        </p:tgtEl>
                                        <p:attrNameLst>
                                          <p:attrName>style.visibility</p:attrName>
                                        </p:attrNameLst>
                                      </p:cBhvr>
                                      <p:to>
                                        <p:strVal val="hidden"/>
                                      </p:to>
                                    </p:set>
                                  </p:childTnLst>
                                </p:cTn>
                              </p:par>
                            </p:childTnLst>
                          </p:cTn>
                        </p:par>
                        <p:par>
                          <p:cTn id="109" fill="hold">
                            <p:stCondLst>
                              <p:cond delay="500"/>
                            </p:stCondLst>
                            <p:childTnLst>
                              <p:par>
                                <p:cTn id="110" presetID="53" presetClass="entr" presetSubtype="0" fill="hold" grpId="0" nodeType="afterEffect">
                                  <p:stCondLst>
                                    <p:cond delay="0"/>
                                  </p:stCondLst>
                                  <p:childTnLst>
                                    <p:set>
                                      <p:cBhvr>
                                        <p:cTn id="111" dur="1" fill="hold">
                                          <p:stCondLst>
                                            <p:cond delay="0"/>
                                          </p:stCondLst>
                                        </p:cTn>
                                        <p:tgtEl>
                                          <p:spTgt spid="45"/>
                                        </p:tgtEl>
                                        <p:attrNameLst>
                                          <p:attrName>style.visibility</p:attrName>
                                        </p:attrNameLst>
                                      </p:cBhvr>
                                      <p:to>
                                        <p:strVal val="visible"/>
                                      </p:to>
                                    </p:set>
                                    <p:anim calcmode="lin" valueType="num">
                                      <p:cBhvr>
                                        <p:cTn id="112" dur="500" fill="hold"/>
                                        <p:tgtEl>
                                          <p:spTgt spid="45"/>
                                        </p:tgtEl>
                                        <p:attrNameLst>
                                          <p:attrName>ppt_w</p:attrName>
                                        </p:attrNameLst>
                                      </p:cBhvr>
                                      <p:tavLst>
                                        <p:tav tm="0">
                                          <p:val>
                                            <p:fltVal val="0"/>
                                          </p:val>
                                        </p:tav>
                                        <p:tav tm="100000">
                                          <p:val>
                                            <p:strVal val="#ppt_w"/>
                                          </p:val>
                                        </p:tav>
                                      </p:tavLst>
                                    </p:anim>
                                    <p:anim calcmode="lin" valueType="num">
                                      <p:cBhvr>
                                        <p:cTn id="113" dur="500" fill="hold"/>
                                        <p:tgtEl>
                                          <p:spTgt spid="45"/>
                                        </p:tgtEl>
                                        <p:attrNameLst>
                                          <p:attrName>ppt_h</p:attrName>
                                        </p:attrNameLst>
                                      </p:cBhvr>
                                      <p:tavLst>
                                        <p:tav tm="0">
                                          <p:val>
                                            <p:fltVal val="0"/>
                                          </p:val>
                                        </p:tav>
                                        <p:tav tm="100000">
                                          <p:val>
                                            <p:strVal val="#ppt_h"/>
                                          </p:val>
                                        </p:tav>
                                      </p:tavLst>
                                    </p:anim>
                                    <p:animEffect transition="in" filter="fade">
                                      <p:cBhvr>
                                        <p:cTn id="114" dur="500"/>
                                        <p:tgtEl>
                                          <p:spTgt spid="45"/>
                                        </p:tgtEl>
                                      </p:cBhvr>
                                    </p:animEffect>
                                  </p:childTnLst>
                                </p:cTn>
                              </p:par>
                            </p:childTnLst>
                          </p:cTn>
                        </p:par>
                        <p:par>
                          <p:cTn id="115" fill="hold">
                            <p:stCondLst>
                              <p:cond delay="1000"/>
                            </p:stCondLst>
                            <p:childTnLst>
                              <p:par>
                                <p:cTn id="116" presetID="23" presetClass="entr" presetSubtype="16" fill="hold" nodeType="afterEffect">
                                  <p:stCondLst>
                                    <p:cond delay="0"/>
                                  </p:stCondLst>
                                  <p:childTnLst>
                                    <p:set>
                                      <p:cBhvr>
                                        <p:cTn id="117" dur="1" fill="hold">
                                          <p:stCondLst>
                                            <p:cond delay="0"/>
                                          </p:stCondLst>
                                        </p:cTn>
                                        <p:tgtEl>
                                          <p:spTgt spid="29"/>
                                        </p:tgtEl>
                                        <p:attrNameLst>
                                          <p:attrName>style.visibility</p:attrName>
                                        </p:attrNameLst>
                                      </p:cBhvr>
                                      <p:to>
                                        <p:strVal val="visible"/>
                                      </p:to>
                                    </p:set>
                                    <p:anim calcmode="lin" valueType="num">
                                      <p:cBhvr>
                                        <p:cTn id="118" dur="500" fill="hold"/>
                                        <p:tgtEl>
                                          <p:spTgt spid="29"/>
                                        </p:tgtEl>
                                        <p:attrNameLst>
                                          <p:attrName>ppt_w</p:attrName>
                                        </p:attrNameLst>
                                      </p:cBhvr>
                                      <p:tavLst>
                                        <p:tav tm="0">
                                          <p:val>
                                            <p:fltVal val="0"/>
                                          </p:val>
                                        </p:tav>
                                        <p:tav tm="100000">
                                          <p:val>
                                            <p:strVal val="#ppt_w"/>
                                          </p:val>
                                        </p:tav>
                                      </p:tavLst>
                                    </p:anim>
                                    <p:anim calcmode="lin" valueType="num">
                                      <p:cBhvr>
                                        <p:cTn id="119"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20" fill="hold">
                      <p:stCondLst>
                        <p:cond delay="indefinite"/>
                      </p:stCondLst>
                      <p:childTnLst>
                        <p:par>
                          <p:cTn id="121" fill="hold">
                            <p:stCondLst>
                              <p:cond delay="0"/>
                            </p:stCondLst>
                            <p:childTnLst>
                              <p:par>
                                <p:cTn id="122" presetID="0" presetClass="path" presetSubtype="0" accel="50000" decel="50000" fill="hold" nodeType="clickEffect">
                                  <p:stCondLst>
                                    <p:cond delay="0"/>
                                  </p:stCondLst>
                                  <p:childTnLst>
                                    <p:animMotion origin="layout" path="M 0.00643 -0.46181 L 0.07744 -0.47222 " pathEditMode="relative" rAng="0" ptsTypes="AA">
                                      <p:cBhvr>
                                        <p:cTn id="123" dur="2000" fill="hold"/>
                                        <p:tgtEl>
                                          <p:spTgt spid="1026"/>
                                        </p:tgtEl>
                                        <p:attrNameLst>
                                          <p:attrName>ppt_x</p:attrName>
                                          <p:attrName>ppt_y</p:attrName>
                                        </p:attrNameLst>
                                      </p:cBhvr>
                                      <p:rCtr x="35" y="-5"/>
                                    </p:animMotion>
                                  </p:childTnLst>
                                </p:cTn>
                              </p:par>
                            </p:childTnLst>
                          </p:cTn>
                        </p:par>
                      </p:childTnLst>
                    </p:cTn>
                  </p:par>
                  <p:par>
                    <p:cTn id="124" fill="hold">
                      <p:stCondLst>
                        <p:cond delay="indefinite"/>
                      </p:stCondLst>
                      <p:childTnLst>
                        <p:par>
                          <p:cTn id="125" fill="hold">
                            <p:stCondLst>
                              <p:cond delay="0"/>
                            </p:stCondLst>
                            <p:childTnLst>
                              <p:par>
                                <p:cTn id="126" presetID="2" presetClass="exit" presetSubtype="4" fill="hold" nodeType="clickEffect">
                                  <p:stCondLst>
                                    <p:cond delay="0"/>
                                  </p:stCondLst>
                                  <p:childTnLst>
                                    <p:anim calcmode="lin" valueType="num">
                                      <p:cBhvr additive="base">
                                        <p:cTn id="127" dur="500"/>
                                        <p:tgtEl>
                                          <p:spTgt spid="29"/>
                                        </p:tgtEl>
                                        <p:attrNameLst>
                                          <p:attrName>ppt_x</p:attrName>
                                        </p:attrNameLst>
                                      </p:cBhvr>
                                      <p:tavLst>
                                        <p:tav tm="0">
                                          <p:val>
                                            <p:strVal val="ppt_x"/>
                                          </p:val>
                                        </p:tav>
                                        <p:tav tm="100000">
                                          <p:val>
                                            <p:strVal val="ppt_x"/>
                                          </p:val>
                                        </p:tav>
                                      </p:tavLst>
                                    </p:anim>
                                    <p:anim calcmode="lin" valueType="num">
                                      <p:cBhvr additive="base">
                                        <p:cTn id="128" dur="500"/>
                                        <p:tgtEl>
                                          <p:spTgt spid="29"/>
                                        </p:tgtEl>
                                        <p:attrNameLst>
                                          <p:attrName>ppt_y</p:attrName>
                                        </p:attrNameLst>
                                      </p:cBhvr>
                                      <p:tavLst>
                                        <p:tav tm="0">
                                          <p:val>
                                            <p:strVal val="ppt_y"/>
                                          </p:val>
                                        </p:tav>
                                        <p:tav tm="100000">
                                          <p:val>
                                            <p:strVal val="1+ppt_h/2"/>
                                          </p:val>
                                        </p:tav>
                                      </p:tavLst>
                                    </p:anim>
                                    <p:set>
                                      <p:cBhvr>
                                        <p:cTn id="129" dur="1" fill="hold">
                                          <p:stCondLst>
                                            <p:cond delay="499"/>
                                          </p:stCondLst>
                                        </p:cTn>
                                        <p:tgtEl>
                                          <p:spTgt spid="29"/>
                                        </p:tgtEl>
                                        <p:attrNameLst>
                                          <p:attrName>style.visibility</p:attrName>
                                        </p:attrNameLst>
                                      </p:cBhvr>
                                      <p:to>
                                        <p:strVal val="hidden"/>
                                      </p:to>
                                    </p:set>
                                  </p:childTnLst>
                                </p:cTn>
                              </p:par>
                            </p:childTnLst>
                          </p:cTn>
                        </p:par>
                        <p:par>
                          <p:cTn id="130" fill="hold">
                            <p:stCondLst>
                              <p:cond delay="500"/>
                            </p:stCondLst>
                            <p:childTnLst>
                              <p:par>
                                <p:cTn id="131" presetID="53" presetClass="entr" presetSubtype="0" fill="hold" grpId="0" nodeType="afterEffect">
                                  <p:stCondLst>
                                    <p:cond delay="0"/>
                                  </p:stCondLst>
                                  <p:childTnLst>
                                    <p:set>
                                      <p:cBhvr>
                                        <p:cTn id="132" dur="1" fill="hold">
                                          <p:stCondLst>
                                            <p:cond delay="0"/>
                                          </p:stCondLst>
                                        </p:cTn>
                                        <p:tgtEl>
                                          <p:spTgt spid="46"/>
                                        </p:tgtEl>
                                        <p:attrNameLst>
                                          <p:attrName>style.visibility</p:attrName>
                                        </p:attrNameLst>
                                      </p:cBhvr>
                                      <p:to>
                                        <p:strVal val="visible"/>
                                      </p:to>
                                    </p:set>
                                    <p:anim calcmode="lin" valueType="num">
                                      <p:cBhvr>
                                        <p:cTn id="133" dur="500" fill="hold"/>
                                        <p:tgtEl>
                                          <p:spTgt spid="46"/>
                                        </p:tgtEl>
                                        <p:attrNameLst>
                                          <p:attrName>ppt_w</p:attrName>
                                        </p:attrNameLst>
                                      </p:cBhvr>
                                      <p:tavLst>
                                        <p:tav tm="0">
                                          <p:val>
                                            <p:fltVal val="0"/>
                                          </p:val>
                                        </p:tav>
                                        <p:tav tm="100000">
                                          <p:val>
                                            <p:strVal val="#ppt_w"/>
                                          </p:val>
                                        </p:tav>
                                      </p:tavLst>
                                    </p:anim>
                                    <p:anim calcmode="lin" valueType="num">
                                      <p:cBhvr>
                                        <p:cTn id="134" dur="500" fill="hold"/>
                                        <p:tgtEl>
                                          <p:spTgt spid="46"/>
                                        </p:tgtEl>
                                        <p:attrNameLst>
                                          <p:attrName>ppt_h</p:attrName>
                                        </p:attrNameLst>
                                      </p:cBhvr>
                                      <p:tavLst>
                                        <p:tav tm="0">
                                          <p:val>
                                            <p:fltVal val="0"/>
                                          </p:val>
                                        </p:tav>
                                        <p:tav tm="100000">
                                          <p:val>
                                            <p:strVal val="#ppt_h"/>
                                          </p:val>
                                        </p:tav>
                                      </p:tavLst>
                                    </p:anim>
                                    <p:animEffect transition="in" filter="fade">
                                      <p:cBhvr>
                                        <p:cTn id="135" dur="500"/>
                                        <p:tgtEl>
                                          <p:spTgt spid="46"/>
                                        </p:tgtEl>
                                      </p:cBhvr>
                                    </p:animEffect>
                                  </p:childTnLst>
                                </p:cTn>
                              </p:par>
                            </p:childTnLst>
                          </p:cTn>
                        </p:par>
                        <p:par>
                          <p:cTn id="136" fill="hold">
                            <p:stCondLst>
                              <p:cond delay="1000"/>
                            </p:stCondLst>
                            <p:childTnLst>
                              <p:par>
                                <p:cTn id="137" presetID="23" presetClass="entr" presetSubtype="16" fill="hold" nodeType="afterEffect">
                                  <p:stCondLst>
                                    <p:cond delay="0"/>
                                  </p:stCondLst>
                                  <p:childTnLst>
                                    <p:set>
                                      <p:cBhvr>
                                        <p:cTn id="138" dur="1" fill="hold">
                                          <p:stCondLst>
                                            <p:cond delay="0"/>
                                          </p:stCondLst>
                                        </p:cTn>
                                        <p:tgtEl>
                                          <p:spTgt spid="32"/>
                                        </p:tgtEl>
                                        <p:attrNameLst>
                                          <p:attrName>style.visibility</p:attrName>
                                        </p:attrNameLst>
                                      </p:cBhvr>
                                      <p:to>
                                        <p:strVal val="visible"/>
                                      </p:to>
                                    </p:set>
                                    <p:anim calcmode="lin" valueType="num">
                                      <p:cBhvr>
                                        <p:cTn id="139" dur="500" fill="hold"/>
                                        <p:tgtEl>
                                          <p:spTgt spid="32"/>
                                        </p:tgtEl>
                                        <p:attrNameLst>
                                          <p:attrName>ppt_w</p:attrName>
                                        </p:attrNameLst>
                                      </p:cBhvr>
                                      <p:tavLst>
                                        <p:tav tm="0">
                                          <p:val>
                                            <p:fltVal val="0"/>
                                          </p:val>
                                        </p:tav>
                                        <p:tav tm="100000">
                                          <p:val>
                                            <p:strVal val="#ppt_w"/>
                                          </p:val>
                                        </p:tav>
                                      </p:tavLst>
                                    </p:anim>
                                    <p:anim calcmode="lin" valueType="num">
                                      <p:cBhvr>
                                        <p:cTn id="140"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141" fill="hold">
                      <p:stCondLst>
                        <p:cond delay="indefinite"/>
                      </p:stCondLst>
                      <p:childTnLst>
                        <p:par>
                          <p:cTn id="142" fill="hold">
                            <p:stCondLst>
                              <p:cond delay="0"/>
                            </p:stCondLst>
                            <p:childTnLst>
                              <p:par>
                                <p:cTn id="143" presetID="0" presetClass="path" presetSubtype="0" accel="50000" decel="50000" fill="hold" nodeType="clickEffect">
                                  <p:stCondLst>
                                    <p:cond delay="0"/>
                                  </p:stCondLst>
                                  <p:childTnLst>
                                    <p:animMotion origin="layout" path="M 0.00643 -0.4618 L 0.11667 -0.48264 " pathEditMode="relative" rAng="0" ptsTypes="AA">
                                      <p:cBhvr>
                                        <p:cTn id="144" dur="2000" fill="hold"/>
                                        <p:tgtEl>
                                          <p:spTgt spid="1026"/>
                                        </p:tgtEl>
                                        <p:attrNameLst>
                                          <p:attrName>ppt_x</p:attrName>
                                          <p:attrName>ppt_y</p:attrName>
                                        </p:attrNameLst>
                                      </p:cBhvr>
                                      <p:rCtr x="55" y="-10"/>
                                    </p:animMotion>
                                  </p:childTnLst>
                                </p:cTn>
                              </p:par>
                            </p:childTnLst>
                          </p:cTn>
                        </p:par>
                      </p:childTnLst>
                    </p:cTn>
                  </p:par>
                  <p:par>
                    <p:cTn id="145" fill="hold">
                      <p:stCondLst>
                        <p:cond delay="indefinite"/>
                      </p:stCondLst>
                      <p:childTnLst>
                        <p:par>
                          <p:cTn id="146" fill="hold">
                            <p:stCondLst>
                              <p:cond delay="0"/>
                            </p:stCondLst>
                            <p:childTnLst>
                              <p:par>
                                <p:cTn id="147" presetID="2" presetClass="exit" presetSubtype="4" fill="hold" nodeType="clickEffect">
                                  <p:stCondLst>
                                    <p:cond delay="0"/>
                                  </p:stCondLst>
                                  <p:childTnLst>
                                    <p:anim calcmode="lin" valueType="num">
                                      <p:cBhvr additive="base">
                                        <p:cTn id="148" dur="500"/>
                                        <p:tgtEl>
                                          <p:spTgt spid="32"/>
                                        </p:tgtEl>
                                        <p:attrNameLst>
                                          <p:attrName>ppt_x</p:attrName>
                                        </p:attrNameLst>
                                      </p:cBhvr>
                                      <p:tavLst>
                                        <p:tav tm="0">
                                          <p:val>
                                            <p:strVal val="ppt_x"/>
                                          </p:val>
                                        </p:tav>
                                        <p:tav tm="100000">
                                          <p:val>
                                            <p:strVal val="ppt_x"/>
                                          </p:val>
                                        </p:tav>
                                      </p:tavLst>
                                    </p:anim>
                                    <p:anim calcmode="lin" valueType="num">
                                      <p:cBhvr additive="base">
                                        <p:cTn id="149" dur="500"/>
                                        <p:tgtEl>
                                          <p:spTgt spid="32"/>
                                        </p:tgtEl>
                                        <p:attrNameLst>
                                          <p:attrName>ppt_y</p:attrName>
                                        </p:attrNameLst>
                                      </p:cBhvr>
                                      <p:tavLst>
                                        <p:tav tm="0">
                                          <p:val>
                                            <p:strVal val="ppt_y"/>
                                          </p:val>
                                        </p:tav>
                                        <p:tav tm="100000">
                                          <p:val>
                                            <p:strVal val="1+ppt_h/2"/>
                                          </p:val>
                                        </p:tav>
                                      </p:tavLst>
                                    </p:anim>
                                    <p:set>
                                      <p:cBhvr>
                                        <p:cTn id="150" dur="1" fill="hold">
                                          <p:stCondLst>
                                            <p:cond delay="499"/>
                                          </p:stCondLst>
                                        </p:cTn>
                                        <p:tgtEl>
                                          <p:spTgt spid="32"/>
                                        </p:tgtEl>
                                        <p:attrNameLst>
                                          <p:attrName>style.visibility</p:attrName>
                                        </p:attrNameLst>
                                      </p:cBhvr>
                                      <p:to>
                                        <p:strVal val="hidden"/>
                                      </p:to>
                                    </p:set>
                                  </p:childTnLst>
                                </p:cTn>
                              </p:par>
                            </p:childTnLst>
                          </p:cTn>
                        </p:par>
                        <p:par>
                          <p:cTn id="151" fill="hold">
                            <p:stCondLst>
                              <p:cond delay="500"/>
                            </p:stCondLst>
                            <p:childTnLst>
                              <p:par>
                                <p:cTn id="152" presetID="53" presetClass="entr" presetSubtype="0" fill="hold" grpId="0" nodeType="afterEffect">
                                  <p:stCondLst>
                                    <p:cond delay="0"/>
                                  </p:stCondLst>
                                  <p:childTnLst>
                                    <p:set>
                                      <p:cBhvr>
                                        <p:cTn id="153" dur="1" fill="hold">
                                          <p:stCondLst>
                                            <p:cond delay="0"/>
                                          </p:stCondLst>
                                        </p:cTn>
                                        <p:tgtEl>
                                          <p:spTgt spid="47"/>
                                        </p:tgtEl>
                                        <p:attrNameLst>
                                          <p:attrName>style.visibility</p:attrName>
                                        </p:attrNameLst>
                                      </p:cBhvr>
                                      <p:to>
                                        <p:strVal val="visible"/>
                                      </p:to>
                                    </p:set>
                                    <p:anim calcmode="lin" valueType="num">
                                      <p:cBhvr>
                                        <p:cTn id="154" dur="500" fill="hold"/>
                                        <p:tgtEl>
                                          <p:spTgt spid="47"/>
                                        </p:tgtEl>
                                        <p:attrNameLst>
                                          <p:attrName>ppt_w</p:attrName>
                                        </p:attrNameLst>
                                      </p:cBhvr>
                                      <p:tavLst>
                                        <p:tav tm="0">
                                          <p:val>
                                            <p:fltVal val="0"/>
                                          </p:val>
                                        </p:tav>
                                        <p:tav tm="100000">
                                          <p:val>
                                            <p:strVal val="#ppt_w"/>
                                          </p:val>
                                        </p:tav>
                                      </p:tavLst>
                                    </p:anim>
                                    <p:anim calcmode="lin" valueType="num">
                                      <p:cBhvr>
                                        <p:cTn id="155" dur="500" fill="hold"/>
                                        <p:tgtEl>
                                          <p:spTgt spid="47"/>
                                        </p:tgtEl>
                                        <p:attrNameLst>
                                          <p:attrName>ppt_h</p:attrName>
                                        </p:attrNameLst>
                                      </p:cBhvr>
                                      <p:tavLst>
                                        <p:tav tm="0">
                                          <p:val>
                                            <p:fltVal val="0"/>
                                          </p:val>
                                        </p:tav>
                                        <p:tav tm="100000">
                                          <p:val>
                                            <p:strVal val="#ppt_h"/>
                                          </p:val>
                                        </p:tav>
                                      </p:tavLst>
                                    </p:anim>
                                    <p:animEffect transition="in" filter="fade">
                                      <p:cBhvr>
                                        <p:cTn id="156" dur="500"/>
                                        <p:tgtEl>
                                          <p:spTgt spid="47"/>
                                        </p:tgtEl>
                                      </p:cBhvr>
                                    </p:animEffect>
                                  </p:childTnLst>
                                </p:cTn>
                              </p:par>
                            </p:childTnLst>
                          </p:cTn>
                        </p:par>
                        <p:par>
                          <p:cTn id="157" fill="hold">
                            <p:stCondLst>
                              <p:cond delay="1000"/>
                            </p:stCondLst>
                            <p:childTnLst>
                              <p:par>
                                <p:cTn id="158" presetID="23" presetClass="entr" presetSubtype="16" fill="hold" nodeType="afterEffect">
                                  <p:stCondLst>
                                    <p:cond delay="0"/>
                                  </p:stCondLst>
                                  <p:childTnLst>
                                    <p:set>
                                      <p:cBhvr>
                                        <p:cTn id="159" dur="1" fill="hold">
                                          <p:stCondLst>
                                            <p:cond delay="0"/>
                                          </p:stCondLst>
                                        </p:cTn>
                                        <p:tgtEl>
                                          <p:spTgt spid="35"/>
                                        </p:tgtEl>
                                        <p:attrNameLst>
                                          <p:attrName>style.visibility</p:attrName>
                                        </p:attrNameLst>
                                      </p:cBhvr>
                                      <p:to>
                                        <p:strVal val="visible"/>
                                      </p:to>
                                    </p:set>
                                    <p:anim calcmode="lin" valueType="num">
                                      <p:cBhvr>
                                        <p:cTn id="160" dur="500" fill="hold"/>
                                        <p:tgtEl>
                                          <p:spTgt spid="35"/>
                                        </p:tgtEl>
                                        <p:attrNameLst>
                                          <p:attrName>ppt_w</p:attrName>
                                        </p:attrNameLst>
                                      </p:cBhvr>
                                      <p:tavLst>
                                        <p:tav tm="0">
                                          <p:val>
                                            <p:fltVal val="0"/>
                                          </p:val>
                                        </p:tav>
                                        <p:tav tm="100000">
                                          <p:val>
                                            <p:strVal val="#ppt_w"/>
                                          </p:val>
                                        </p:tav>
                                      </p:tavLst>
                                    </p:anim>
                                    <p:anim calcmode="lin" valueType="num">
                                      <p:cBhvr>
                                        <p:cTn id="161" dur="5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162" fill="hold">
                      <p:stCondLst>
                        <p:cond delay="indefinite"/>
                      </p:stCondLst>
                      <p:childTnLst>
                        <p:par>
                          <p:cTn id="163" fill="hold">
                            <p:stCondLst>
                              <p:cond delay="0"/>
                            </p:stCondLst>
                            <p:childTnLst>
                              <p:par>
                                <p:cTn id="164" presetID="0" presetClass="path" presetSubtype="0" accel="50000" decel="50000" fill="hold" nodeType="clickEffect">
                                  <p:stCondLst>
                                    <p:cond delay="0"/>
                                  </p:stCondLst>
                                  <p:childTnLst>
                                    <p:animMotion origin="layout" path="M 0.11667 -0.48264 L 0.21129 -0.49329 " pathEditMode="relative" rAng="0" ptsTypes="AA">
                                      <p:cBhvr>
                                        <p:cTn id="165" dur="2000" fill="hold"/>
                                        <p:tgtEl>
                                          <p:spTgt spid="1026"/>
                                        </p:tgtEl>
                                        <p:attrNameLst>
                                          <p:attrName>ppt_x</p:attrName>
                                          <p:attrName>ppt_y</p:attrName>
                                        </p:attrNameLst>
                                      </p:cBhvr>
                                      <p:rCtr x="47" y="-5"/>
                                    </p:animMotion>
                                  </p:childTnLst>
                                </p:cTn>
                              </p:par>
                            </p:childTnLst>
                          </p:cTn>
                        </p:par>
                      </p:childTnLst>
                    </p:cTn>
                  </p:par>
                  <p:par>
                    <p:cTn id="166" fill="hold">
                      <p:stCondLst>
                        <p:cond delay="indefinite"/>
                      </p:stCondLst>
                      <p:childTnLst>
                        <p:par>
                          <p:cTn id="167" fill="hold">
                            <p:stCondLst>
                              <p:cond delay="0"/>
                            </p:stCondLst>
                            <p:childTnLst>
                              <p:par>
                                <p:cTn id="168" presetID="2" presetClass="exit" presetSubtype="4" fill="hold" nodeType="clickEffect">
                                  <p:stCondLst>
                                    <p:cond delay="0"/>
                                  </p:stCondLst>
                                  <p:childTnLst>
                                    <p:anim calcmode="lin" valueType="num">
                                      <p:cBhvr additive="base">
                                        <p:cTn id="169" dur="500"/>
                                        <p:tgtEl>
                                          <p:spTgt spid="35"/>
                                        </p:tgtEl>
                                        <p:attrNameLst>
                                          <p:attrName>ppt_x</p:attrName>
                                        </p:attrNameLst>
                                      </p:cBhvr>
                                      <p:tavLst>
                                        <p:tav tm="0">
                                          <p:val>
                                            <p:strVal val="ppt_x"/>
                                          </p:val>
                                        </p:tav>
                                        <p:tav tm="100000">
                                          <p:val>
                                            <p:strVal val="ppt_x"/>
                                          </p:val>
                                        </p:tav>
                                      </p:tavLst>
                                    </p:anim>
                                    <p:anim calcmode="lin" valueType="num">
                                      <p:cBhvr additive="base">
                                        <p:cTn id="170" dur="500"/>
                                        <p:tgtEl>
                                          <p:spTgt spid="35"/>
                                        </p:tgtEl>
                                        <p:attrNameLst>
                                          <p:attrName>ppt_y</p:attrName>
                                        </p:attrNameLst>
                                      </p:cBhvr>
                                      <p:tavLst>
                                        <p:tav tm="0">
                                          <p:val>
                                            <p:strVal val="ppt_y"/>
                                          </p:val>
                                        </p:tav>
                                        <p:tav tm="100000">
                                          <p:val>
                                            <p:strVal val="1+ppt_h/2"/>
                                          </p:val>
                                        </p:tav>
                                      </p:tavLst>
                                    </p:anim>
                                    <p:set>
                                      <p:cBhvr>
                                        <p:cTn id="171" dur="1" fill="hold">
                                          <p:stCondLst>
                                            <p:cond delay="499"/>
                                          </p:stCondLst>
                                        </p:cTn>
                                        <p:tgtEl>
                                          <p:spTgt spid="35"/>
                                        </p:tgtEl>
                                        <p:attrNameLst>
                                          <p:attrName>style.visibility</p:attrName>
                                        </p:attrNameLst>
                                      </p:cBhvr>
                                      <p:to>
                                        <p:strVal val="hidden"/>
                                      </p:to>
                                    </p:set>
                                  </p:childTnLst>
                                </p:cTn>
                              </p:par>
                            </p:childTnLst>
                          </p:cTn>
                        </p:par>
                        <p:par>
                          <p:cTn id="172" fill="hold">
                            <p:stCondLst>
                              <p:cond delay="500"/>
                            </p:stCondLst>
                            <p:childTnLst>
                              <p:par>
                                <p:cTn id="173" presetID="53" presetClass="entr" presetSubtype="0" fill="hold" grpId="0" nodeType="afterEffect">
                                  <p:stCondLst>
                                    <p:cond delay="0"/>
                                  </p:stCondLst>
                                  <p:childTnLst>
                                    <p:set>
                                      <p:cBhvr>
                                        <p:cTn id="174" dur="1" fill="hold">
                                          <p:stCondLst>
                                            <p:cond delay="0"/>
                                          </p:stCondLst>
                                        </p:cTn>
                                        <p:tgtEl>
                                          <p:spTgt spid="50"/>
                                        </p:tgtEl>
                                        <p:attrNameLst>
                                          <p:attrName>style.visibility</p:attrName>
                                        </p:attrNameLst>
                                      </p:cBhvr>
                                      <p:to>
                                        <p:strVal val="visible"/>
                                      </p:to>
                                    </p:set>
                                    <p:anim calcmode="lin" valueType="num">
                                      <p:cBhvr>
                                        <p:cTn id="175" dur="500" fill="hold"/>
                                        <p:tgtEl>
                                          <p:spTgt spid="50"/>
                                        </p:tgtEl>
                                        <p:attrNameLst>
                                          <p:attrName>ppt_w</p:attrName>
                                        </p:attrNameLst>
                                      </p:cBhvr>
                                      <p:tavLst>
                                        <p:tav tm="0">
                                          <p:val>
                                            <p:fltVal val="0"/>
                                          </p:val>
                                        </p:tav>
                                        <p:tav tm="100000">
                                          <p:val>
                                            <p:strVal val="#ppt_w"/>
                                          </p:val>
                                        </p:tav>
                                      </p:tavLst>
                                    </p:anim>
                                    <p:anim calcmode="lin" valueType="num">
                                      <p:cBhvr>
                                        <p:cTn id="176" dur="500" fill="hold"/>
                                        <p:tgtEl>
                                          <p:spTgt spid="50"/>
                                        </p:tgtEl>
                                        <p:attrNameLst>
                                          <p:attrName>ppt_h</p:attrName>
                                        </p:attrNameLst>
                                      </p:cBhvr>
                                      <p:tavLst>
                                        <p:tav tm="0">
                                          <p:val>
                                            <p:fltVal val="0"/>
                                          </p:val>
                                        </p:tav>
                                        <p:tav tm="100000">
                                          <p:val>
                                            <p:strVal val="#ppt_h"/>
                                          </p:val>
                                        </p:tav>
                                      </p:tavLst>
                                    </p:anim>
                                    <p:animEffect transition="in" filter="fade">
                                      <p:cBhvr>
                                        <p:cTn id="177" dur="500"/>
                                        <p:tgtEl>
                                          <p:spTgt spid="50"/>
                                        </p:tgtEl>
                                      </p:cBhvr>
                                    </p:animEffect>
                                  </p:childTnLst>
                                </p:cTn>
                              </p:par>
                            </p:childTnLst>
                          </p:cTn>
                        </p:par>
                        <p:par>
                          <p:cTn id="178" fill="hold">
                            <p:stCondLst>
                              <p:cond delay="1000"/>
                            </p:stCondLst>
                            <p:childTnLst>
                              <p:par>
                                <p:cTn id="179" presetID="23" presetClass="entr" presetSubtype="16" fill="hold" nodeType="afterEffect">
                                  <p:stCondLst>
                                    <p:cond delay="0"/>
                                  </p:stCondLst>
                                  <p:childTnLst>
                                    <p:set>
                                      <p:cBhvr>
                                        <p:cTn id="180" dur="1" fill="hold">
                                          <p:stCondLst>
                                            <p:cond delay="0"/>
                                          </p:stCondLst>
                                        </p:cTn>
                                        <p:tgtEl>
                                          <p:spTgt spid="39"/>
                                        </p:tgtEl>
                                        <p:attrNameLst>
                                          <p:attrName>style.visibility</p:attrName>
                                        </p:attrNameLst>
                                      </p:cBhvr>
                                      <p:to>
                                        <p:strVal val="visible"/>
                                      </p:to>
                                    </p:set>
                                    <p:anim calcmode="lin" valueType="num">
                                      <p:cBhvr>
                                        <p:cTn id="181" dur="500" fill="hold"/>
                                        <p:tgtEl>
                                          <p:spTgt spid="39"/>
                                        </p:tgtEl>
                                        <p:attrNameLst>
                                          <p:attrName>ppt_w</p:attrName>
                                        </p:attrNameLst>
                                      </p:cBhvr>
                                      <p:tavLst>
                                        <p:tav tm="0">
                                          <p:val>
                                            <p:fltVal val="0"/>
                                          </p:val>
                                        </p:tav>
                                        <p:tav tm="100000">
                                          <p:val>
                                            <p:strVal val="#ppt_w"/>
                                          </p:val>
                                        </p:tav>
                                      </p:tavLst>
                                    </p:anim>
                                    <p:anim calcmode="lin" valueType="num">
                                      <p:cBhvr>
                                        <p:cTn id="182"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183" fill="hold">
                      <p:stCondLst>
                        <p:cond delay="indefinite"/>
                      </p:stCondLst>
                      <p:childTnLst>
                        <p:par>
                          <p:cTn id="184" fill="hold">
                            <p:stCondLst>
                              <p:cond delay="0"/>
                            </p:stCondLst>
                            <p:childTnLst>
                              <p:par>
                                <p:cTn id="185" presetID="0" presetClass="path" presetSubtype="0" accel="50000" decel="50000" fill="hold" nodeType="clickEffect">
                                  <p:stCondLst>
                                    <p:cond delay="0"/>
                                  </p:stCondLst>
                                  <p:childTnLst>
                                    <p:animMotion origin="layout" path="M 0.23473 -0.39885 L 0.29775 -0.37801 " pathEditMode="relative" ptsTypes="AA">
                                      <p:cBhvr>
                                        <p:cTn id="186" dur="2000" fill="hold"/>
                                        <p:tgtEl>
                                          <p:spTgt spid="1026"/>
                                        </p:tgtEl>
                                        <p:attrNameLst>
                                          <p:attrName>ppt_x</p:attrName>
                                          <p:attrName>ppt_y</p:attrName>
                                        </p:attrNameLst>
                                      </p:cBhvr>
                                    </p:animMotion>
                                  </p:childTnLst>
                                </p:cTn>
                              </p:par>
                            </p:childTnLst>
                          </p:cTn>
                        </p:par>
                      </p:childTnLst>
                    </p:cTn>
                  </p:par>
                  <p:par>
                    <p:cTn id="187" fill="hold">
                      <p:stCondLst>
                        <p:cond delay="indefinite"/>
                      </p:stCondLst>
                      <p:childTnLst>
                        <p:par>
                          <p:cTn id="188" fill="hold">
                            <p:stCondLst>
                              <p:cond delay="0"/>
                            </p:stCondLst>
                            <p:childTnLst>
                              <p:par>
                                <p:cTn id="189" presetID="2" presetClass="exit" presetSubtype="4" fill="hold" nodeType="clickEffect">
                                  <p:stCondLst>
                                    <p:cond delay="0"/>
                                  </p:stCondLst>
                                  <p:childTnLst>
                                    <p:anim calcmode="lin" valueType="num">
                                      <p:cBhvr additive="base">
                                        <p:cTn id="190" dur="500"/>
                                        <p:tgtEl>
                                          <p:spTgt spid="39"/>
                                        </p:tgtEl>
                                        <p:attrNameLst>
                                          <p:attrName>ppt_x</p:attrName>
                                        </p:attrNameLst>
                                      </p:cBhvr>
                                      <p:tavLst>
                                        <p:tav tm="0">
                                          <p:val>
                                            <p:strVal val="ppt_x"/>
                                          </p:val>
                                        </p:tav>
                                        <p:tav tm="100000">
                                          <p:val>
                                            <p:strVal val="ppt_x"/>
                                          </p:val>
                                        </p:tav>
                                      </p:tavLst>
                                    </p:anim>
                                    <p:anim calcmode="lin" valueType="num">
                                      <p:cBhvr additive="base">
                                        <p:cTn id="191" dur="500"/>
                                        <p:tgtEl>
                                          <p:spTgt spid="39"/>
                                        </p:tgtEl>
                                        <p:attrNameLst>
                                          <p:attrName>ppt_y</p:attrName>
                                        </p:attrNameLst>
                                      </p:cBhvr>
                                      <p:tavLst>
                                        <p:tav tm="0">
                                          <p:val>
                                            <p:strVal val="ppt_y"/>
                                          </p:val>
                                        </p:tav>
                                        <p:tav tm="100000">
                                          <p:val>
                                            <p:strVal val="1+ppt_h/2"/>
                                          </p:val>
                                        </p:tav>
                                      </p:tavLst>
                                    </p:anim>
                                    <p:set>
                                      <p:cBhvr>
                                        <p:cTn id="192" dur="1" fill="hold">
                                          <p:stCondLst>
                                            <p:cond delay="499"/>
                                          </p:stCondLst>
                                        </p:cTn>
                                        <p:tgtEl>
                                          <p:spTgt spid="39"/>
                                        </p:tgtEl>
                                        <p:attrNameLst>
                                          <p:attrName>style.visibility</p:attrName>
                                        </p:attrNameLst>
                                      </p:cBhvr>
                                      <p:to>
                                        <p:strVal val="hidden"/>
                                      </p:to>
                                    </p:set>
                                  </p:childTnLst>
                                </p:cTn>
                              </p:par>
                            </p:childTnLst>
                          </p:cTn>
                        </p:par>
                        <p:par>
                          <p:cTn id="193" fill="hold">
                            <p:stCondLst>
                              <p:cond delay="500"/>
                            </p:stCondLst>
                            <p:childTnLst>
                              <p:par>
                                <p:cTn id="194" presetID="53" presetClass="entr" presetSubtype="0" fill="hold" grpId="0" nodeType="afterEffect">
                                  <p:stCondLst>
                                    <p:cond delay="0"/>
                                  </p:stCondLst>
                                  <p:childTnLst>
                                    <p:set>
                                      <p:cBhvr>
                                        <p:cTn id="195" dur="1" fill="hold">
                                          <p:stCondLst>
                                            <p:cond delay="0"/>
                                          </p:stCondLst>
                                        </p:cTn>
                                        <p:tgtEl>
                                          <p:spTgt spid="51"/>
                                        </p:tgtEl>
                                        <p:attrNameLst>
                                          <p:attrName>style.visibility</p:attrName>
                                        </p:attrNameLst>
                                      </p:cBhvr>
                                      <p:to>
                                        <p:strVal val="visible"/>
                                      </p:to>
                                    </p:set>
                                    <p:anim calcmode="lin" valueType="num">
                                      <p:cBhvr>
                                        <p:cTn id="196" dur="500" fill="hold"/>
                                        <p:tgtEl>
                                          <p:spTgt spid="51"/>
                                        </p:tgtEl>
                                        <p:attrNameLst>
                                          <p:attrName>ppt_w</p:attrName>
                                        </p:attrNameLst>
                                      </p:cBhvr>
                                      <p:tavLst>
                                        <p:tav tm="0">
                                          <p:val>
                                            <p:fltVal val="0"/>
                                          </p:val>
                                        </p:tav>
                                        <p:tav tm="100000">
                                          <p:val>
                                            <p:strVal val="#ppt_w"/>
                                          </p:val>
                                        </p:tav>
                                      </p:tavLst>
                                    </p:anim>
                                    <p:anim calcmode="lin" valueType="num">
                                      <p:cBhvr>
                                        <p:cTn id="197" dur="500" fill="hold"/>
                                        <p:tgtEl>
                                          <p:spTgt spid="51"/>
                                        </p:tgtEl>
                                        <p:attrNameLst>
                                          <p:attrName>ppt_h</p:attrName>
                                        </p:attrNameLst>
                                      </p:cBhvr>
                                      <p:tavLst>
                                        <p:tav tm="0">
                                          <p:val>
                                            <p:fltVal val="0"/>
                                          </p:val>
                                        </p:tav>
                                        <p:tav tm="100000">
                                          <p:val>
                                            <p:strVal val="#ppt_h"/>
                                          </p:val>
                                        </p:tav>
                                      </p:tavLst>
                                    </p:anim>
                                    <p:animEffect transition="in" filter="fade">
                                      <p:cBhvr>
                                        <p:cTn id="198" dur="500"/>
                                        <p:tgtEl>
                                          <p:spTgt spid="51"/>
                                        </p:tgtEl>
                                      </p:cBhvr>
                                    </p:animEffect>
                                  </p:childTnLst>
                                </p:cTn>
                              </p:par>
                            </p:childTnLst>
                          </p:cTn>
                        </p:par>
                        <p:par>
                          <p:cTn id="199" fill="hold">
                            <p:stCondLst>
                              <p:cond delay="1000"/>
                            </p:stCondLst>
                            <p:childTnLst>
                              <p:par>
                                <p:cTn id="200" presetID="23" presetClass="entr" presetSubtype="16" fill="hold" nodeType="afterEffect">
                                  <p:stCondLst>
                                    <p:cond delay="0"/>
                                  </p:stCondLst>
                                  <p:childTnLst>
                                    <p:set>
                                      <p:cBhvr>
                                        <p:cTn id="201" dur="1" fill="hold">
                                          <p:stCondLst>
                                            <p:cond delay="0"/>
                                          </p:stCondLst>
                                        </p:cTn>
                                        <p:tgtEl>
                                          <p:spTgt spid="49"/>
                                        </p:tgtEl>
                                        <p:attrNameLst>
                                          <p:attrName>style.visibility</p:attrName>
                                        </p:attrNameLst>
                                      </p:cBhvr>
                                      <p:to>
                                        <p:strVal val="visible"/>
                                      </p:to>
                                    </p:set>
                                    <p:anim calcmode="lin" valueType="num">
                                      <p:cBhvr>
                                        <p:cTn id="202" dur="500" fill="hold"/>
                                        <p:tgtEl>
                                          <p:spTgt spid="49"/>
                                        </p:tgtEl>
                                        <p:attrNameLst>
                                          <p:attrName>ppt_w</p:attrName>
                                        </p:attrNameLst>
                                      </p:cBhvr>
                                      <p:tavLst>
                                        <p:tav tm="0">
                                          <p:val>
                                            <p:fltVal val="0"/>
                                          </p:val>
                                        </p:tav>
                                        <p:tav tm="100000">
                                          <p:val>
                                            <p:strVal val="#ppt_w"/>
                                          </p:val>
                                        </p:tav>
                                      </p:tavLst>
                                    </p:anim>
                                    <p:anim calcmode="lin" valueType="num">
                                      <p:cBhvr>
                                        <p:cTn id="203" dur="5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204" fill="hold">
                      <p:stCondLst>
                        <p:cond delay="indefinite"/>
                      </p:stCondLst>
                      <p:childTnLst>
                        <p:par>
                          <p:cTn id="205" fill="hold">
                            <p:stCondLst>
                              <p:cond delay="0"/>
                            </p:stCondLst>
                            <p:childTnLst>
                              <p:par>
                                <p:cTn id="206" presetID="0" presetClass="path" presetSubtype="0" accel="50000" decel="50000" fill="hold" nodeType="clickEffect">
                                  <p:stCondLst>
                                    <p:cond delay="0"/>
                                  </p:stCondLst>
                                  <p:childTnLst>
                                    <p:animMotion origin="layout" path="M 0.29775 -0.37801 L 0.38438 -0.37801 " pathEditMode="relative" ptsTypes="AA">
                                      <p:cBhvr>
                                        <p:cTn id="207" dur="2000" fill="hold"/>
                                        <p:tgtEl>
                                          <p:spTgt spid="1026"/>
                                        </p:tgtEl>
                                        <p:attrNameLst>
                                          <p:attrName>ppt_x</p:attrName>
                                          <p:attrName>ppt_y</p:attrName>
                                        </p:attrNameLst>
                                      </p:cBhvr>
                                    </p:animMotion>
                                  </p:childTnLst>
                                </p:cTn>
                              </p:par>
                            </p:childTnLst>
                          </p:cTn>
                        </p:par>
                      </p:childTnLst>
                    </p:cTn>
                  </p:par>
                  <p:par>
                    <p:cTn id="208" fill="hold">
                      <p:stCondLst>
                        <p:cond delay="indefinite"/>
                      </p:stCondLst>
                      <p:childTnLst>
                        <p:par>
                          <p:cTn id="209" fill="hold">
                            <p:stCondLst>
                              <p:cond delay="0"/>
                            </p:stCondLst>
                            <p:childTnLst>
                              <p:par>
                                <p:cTn id="210" presetID="2" presetClass="exit" presetSubtype="4" fill="hold" nodeType="clickEffect">
                                  <p:stCondLst>
                                    <p:cond delay="0"/>
                                  </p:stCondLst>
                                  <p:childTnLst>
                                    <p:anim calcmode="lin" valueType="num">
                                      <p:cBhvr additive="base">
                                        <p:cTn id="211" dur="500"/>
                                        <p:tgtEl>
                                          <p:spTgt spid="49"/>
                                        </p:tgtEl>
                                        <p:attrNameLst>
                                          <p:attrName>ppt_x</p:attrName>
                                        </p:attrNameLst>
                                      </p:cBhvr>
                                      <p:tavLst>
                                        <p:tav tm="0">
                                          <p:val>
                                            <p:strVal val="ppt_x"/>
                                          </p:val>
                                        </p:tav>
                                        <p:tav tm="100000">
                                          <p:val>
                                            <p:strVal val="ppt_x"/>
                                          </p:val>
                                        </p:tav>
                                      </p:tavLst>
                                    </p:anim>
                                    <p:anim calcmode="lin" valueType="num">
                                      <p:cBhvr additive="base">
                                        <p:cTn id="212" dur="500"/>
                                        <p:tgtEl>
                                          <p:spTgt spid="49"/>
                                        </p:tgtEl>
                                        <p:attrNameLst>
                                          <p:attrName>ppt_y</p:attrName>
                                        </p:attrNameLst>
                                      </p:cBhvr>
                                      <p:tavLst>
                                        <p:tav tm="0">
                                          <p:val>
                                            <p:strVal val="ppt_y"/>
                                          </p:val>
                                        </p:tav>
                                        <p:tav tm="100000">
                                          <p:val>
                                            <p:strVal val="1+ppt_h/2"/>
                                          </p:val>
                                        </p:tav>
                                      </p:tavLst>
                                    </p:anim>
                                    <p:set>
                                      <p:cBhvr>
                                        <p:cTn id="213"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2" grpId="0" animBg="1"/>
      <p:bldP spid="43" grpId="0" animBg="1"/>
      <p:bldP spid="44" grpId="0" animBg="1"/>
      <p:bldP spid="45" grpId="0" animBg="1"/>
      <p:bldP spid="46" grpId="0" animBg="1"/>
      <p:bldP spid="47" grpId="0" animBg="1"/>
      <p:bldP spid="50" grpId="0" animBg="1"/>
      <p:bldP spid="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914400" y="838201"/>
            <a:ext cx="7010400" cy="804850"/>
          </a:xfrm>
        </p:spPr>
        <p:txBody>
          <a:bodyPr/>
          <a:lstStyle/>
          <a:p>
            <a:pPr algn="ctr"/>
            <a:r>
              <a:rPr lang="ru-RU" dirty="0" smtClean="0"/>
              <a:t>Народный дом</a:t>
            </a:r>
            <a:endParaRPr lang="ru-RU" dirty="0"/>
          </a:p>
        </p:txBody>
      </p:sp>
      <p:sp>
        <p:nvSpPr>
          <p:cNvPr id="9" name="Содержимое 8"/>
          <p:cNvSpPr>
            <a:spLocks noGrp="1"/>
          </p:cNvSpPr>
          <p:nvPr>
            <p:ph sz="half" idx="2"/>
          </p:nvPr>
        </p:nvSpPr>
        <p:spPr>
          <a:xfrm>
            <a:off x="4429124" y="1928802"/>
            <a:ext cx="3643338" cy="424339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0" indent="0" algn="just">
              <a:spcBef>
                <a:spcPts val="0"/>
              </a:spcBef>
              <a:buNone/>
            </a:pPr>
            <a:r>
              <a:rPr lang="ru-RU" sz="1800" i="1" dirty="0" smtClean="0"/>
              <a:t>Построен в 1903 году по проекту архитектора Р.И. </a:t>
            </a:r>
            <a:r>
              <a:rPr lang="ru-RU" sz="1800" i="1" dirty="0" err="1" smtClean="0"/>
              <a:t>Карвовского</a:t>
            </a:r>
            <a:r>
              <a:rPr lang="ru-RU" sz="1800" i="1" dirty="0" smtClean="0"/>
              <a:t> в стилистике классицизма. </a:t>
            </a:r>
          </a:p>
          <a:p>
            <a:pPr marL="0" indent="0" algn="just">
              <a:spcBef>
                <a:spcPts val="0"/>
              </a:spcBef>
              <a:buNone/>
            </a:pPr>
            <a:r>
              <a:rPr lang="ru-RU" sz="1800" i="1" dirty="0" smtClean="0"/>
              <a:t>Располагалось на пересечении Южного Бульвара (современный пр. Ленина) и ул. Уфимской (современная ул. Кирова). </a:t>
            </a:r>
          </a:p>
          <a:p>
            <a:pPr marL="0" indent="0" algn="just">
              <a:spcBef>
                <a:spcPts val="0"/>
              </a:spcBef>
              <a:buNone/>
            </a:pPr>
            <a:r>
              <a:rPr lang="ru-RU" sz="1800" i="1" dirty="0" smtClean="0"/>
              <a:t>Здание является памятником федерального значения.</a:t>
            </a:r>
          </a:p>
          <a:p>
            <a:pPr marL="0" indent="0" algn="just">
              <a:spcBef>
                <a:spcPts val="0"/>
              </a:spcBef>
              <a:buNone/>
            </a:pPr>
            <a:r>
              <a:rPr lang="ru-RU" sz="1800" i="1" dirty="0" smtClean="0"/>
              <a:t/>
            </a:r>
            <a:br>
              <a:rPr lang="ru-RU" sz="1800" i="1" dirty="0" smtClean="0"/>
            </a:br>
            <a:r>
              <a:rPr lang="ru-RU" sz="1800" i="1" dirty="0" smtClean="0"/>
              <a:t>В настоящее время в здании размещается театр юного зрителя.</a:t>
            </a:r>
            <a:endParaRPr lang="ru-RU" sz="1800" i="1" dirty="0"/>
          </a:p>
        </p:txBody>
      </p:sp>
      <p:pic>
        <p:nvPicPr>
          <p:cNvPr id="4098" name="Picture 2"/>
          <p:cNvPicPr>
            <a:picLocks noGrp="1" noChangeAspect="1" noChangeArrowheads="1"/>
          </p:cNvPicPr>
          <p:nvPr>
            <p:ph sz="half" idx="1"/>
          </p:nvPr>
        </p:nvPicPr>
        <p:blipFill>
          <a:blip r:embed="rId2"/>
          <a:srcRect/>
          <a:stretch>
            <a:fillRect/>
          </a:stretch>
        </p:blipFill>
        <p:spPr bwMode="auto">
          <a:xfrm>
            <a:off x="1000100" y="2000241"/>
            <a:ext cx="3071834" cy="1714512"/>
          </a:xfrm>
          <a:prstGeom prst="rect">
            <a:avLst/>
          </a:prstGeom>
          <a:noFill/>
          <a:ln w="38100">
            <a:solidFill>
              <a:schemeClr val="accent6">
                <a:lumMod val="50000"/>
              </a:schemeClr>
            </a:solid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1000100" y="4071942"/>
            <a:ext cx="3071834" cy="1928826"/>
          </a:xfrm>
          <a:prstGeom prst="rect">
            <a:avLst/>
          </a:prstGeom>
          <a:noFill/>
          <a:ln w="38100">
            <a:solidFill>
              <a:schemeClr val="accent6">
                <a:lumMod val="50000"/>
              </a:schemeClr>
            </a:solidFill>
            <a:miter lim="800000"/>
            <a:headEnd/>
            <a:tailEnd/>
          </a:ln>
          <a:effectLst/>
        </p:spPr>
      </p:pic>
      <p:sp>
        <p:nvSpPr>
          <p:cNvPr id="6" name="Управляющая кнопка: настраиваемая 5">
            <a:hlinkClick r:id="" action="ppaction://hlinkshowjump?jump=previousslide" highlightClick="1"/>
          </p:cNvPr>
          <p:cNvSpPr/>
          <p:nvPr/>
        </p:nvSpPr>
        <p:spPr bwMode="auto">
          <a:xfrm>
            <a:off x="8143900" y="6572272"/>
            <a:ext cx="1000100"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8" name="Управляющая кнопка: настраиваемая 7">
            <a:hlinkClick r:id="" action="ppaction://hlinkshowjump?jump=endshow" highlightClick="1"/>
          </p:cNvPr>
          <p:cNvSpPr/>
          <p:nvPr/>
        </p:nvSpPr>
        <p:spPr bwMode="auto">
          <a:xfrm>
            <a:off x="0" y="6572272"/>
            <a:ext cx="1185260"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14400" y="838201"/>
            <a:ext cx="7010400" cy="876287"/>
          </a:xfrm>
        </p:spPr>
        <p:txBody>
          <a:bodyPr/>
          <a:lstStyle/>
          <a:p>
            <a:pPr algn="ctr"/>
            <a:r>
              <a:rPr lang="ru-RU" dirty="0" smtClean="0"/>
              <a:t>Кинотеатр «Люкс»</a:t>
            </a:r>
            <a:endParaRPr lang="ru-RU" dirty="0"/>
          </a:p>
        </p:txBody>
      </p:sp>
      <p:sp>
        <p:nvSpPr>
          <p:cNvPr id="6" name="Содержимое 5"/>
          <p:cNvSpPr>
            <a:spLocks noGrp="1"/>
          </p:cNvSpPr>
          <p:nvPr>
            <p:ph sz="half" idx="2"/>
          </p:nvPr>
        </p:nvSpPr>
        <p:spPr>
          <a:xfrm>
            <a:off x="4643438" y="1857364"/>
            <a:ext cx="3286148" cy="4214842"/>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0" indent="0" algn="just">
              <a:spcBef>
                <a:spcPts val="0"/>
              </a:spcBef>
              <a:buNone/>
            </a:pPr>
            <a:r>
              <a:rPr lang="ru-RU" sz="1800" i="1" dirty="0" smtClean="0"/>
              <a:t>     Построено в 1910 году на ул. Уфимской (современная ул. Кирова) в стиле эклектики с использованием элементов классицизма </a:t>
            </a:r>
          </a:p>
          <a:p>
            <a:pPr marL="0" indent="0" algn="just">
              <a:spcBef>
                <a:spcPts val="0"/>
              </a:spcBef>
              <a:buNone/>
            </a:pPr>
            <a:r>
              <a:rPr lang="ru-RU" sz="1800" i="1" dirty="0" smtClean="0"/>
              <a:t>и модерна. Здание поставлено на государственную охрану как памятник архитектуры с 1977 года.</a:t>
            </a:r>
            <a:br>
              <a:rPr lang="ru-RU" sz="1800" i="1" dirty="0" smtClean="0"/>
            </a:br>
            <a:r>
              <a:rPr lang="ru-RU" sz="1800" i="1" dirty="0" smtClean="0"/>
              <a:t>В настоящее время здесь расположен кинотеатр «Знамя».</a:t>
            </a:r>
            <a:endParaRPr lang="ru-RU" sz="1800" i="1" dirty="0"/>
          </a:p>
        </p:txBody>
      </p:sp>
      <p:pic>
        <p:nvPicPr>
          <p:cNvPr id="6146" name="Picture 2"/>
          <p:cNvPicPr>
            <a:picLocks noGrp="1" noChangeAspect="1" noChangeArrowheads="1"/>
          </p:cNvPicPr>
          <p:nvPr>
            <p:ph sz="half" idx="1"/>
          </p:nvPr>
        </p:nvPicPr>
        <p:blipFill>
          <a:blip r:embed="rId3"/>
          <a:srcRect/>
          <a:stretch>
            <a:fillRect/>
          </a:stretch>
        </p:blipFill>
        <p:spPr bwMode="auto">
          <a:xfrm>
            <a:off x="1071539" y="2000240"/>
            <a:ext cx="3071833" cy="1857388"/>
          </a:xfrm>
          <a:prstGeom prst="rect">
            <a:avLst/>
          </a:prstGeom>
          <a:noFill/>
          <a:ln w="38100">
            <a:solidFill>
              <a:schemeClr val="accent6">
                <a:lumMod val="50000"/>
              </a:schemeClr>
            </a:solidFill>
            <a:miter lim="800000"/>
            <a:headEnd/>
            <a:tailEnd/>
          </a:ln>
          <a:effectLst/>
        </p:spPr>
      </p:pic>
      <p:pic>
        <p:nvPicPr>
          <p:cNvPr id="6147" name="Picture 3"/>
          <p:cNvPicPr>
            <a:picLocks noChangeAspect="1" noChangeArrowheads="1"/>
          </p:cNvPicPr>
          <p:nvPr/>
        </p:nvPicPr>
        <p:blipFill>
          <a:blip r:embed="rId4"/>
          <a:srcRect/>
          <a:stretch>
            <a:fillRect/>
          </a:stretch>
        </p:blipFill>
        <p:spPr bwMode="auto">
          <a:xfrm>
            <a:off x="1071539" y="4143380"/>
            <a:ext cx="3071833" cy="1928826"/>
          </a:xfrm>
          <a:prstGeom prst="rect">
            <a:avLst/>
          </a:prstGeom>
          <a:noFill/>
          <a:ln w="38100">
            <a:solidFill>
              <a:schemeClr val="accent6">
                <a:lumMod val="50000"/>
              </a:schemeClr>
            </a:solidFill>
            <a:miter lim="800000"/>
            <a:headEnd/>
            <a:tailEnd/>
          </a:ln>
          <a:effectLst/>
        </p:spPr>
      </p:pic>
      <p:sp>
        <p:nvSpPr>
          <p:cNvPr id="7" name="Управляющая кнопка: настраиваемая 6">
            <a:hlinkClick r:id="rId5" action="ppaction://hlinksldjump" highlightClick="1"/>
          </p:cNvPr>
          <p:cNvSpPr/>
          <p:nvPr/>
        </p:nvSpPr>
        <p:spPr bwMode="auto">
          <a:xfrm>
            <a:off x="8215338" y="6500834"/>
            <a:ext cx="928662"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8" name="Управляющая кнопка: настраиваемая 7">
            <a:hlinkClick r:id="" action="ppaction://hlinkshowjump?jump=endshow" highlightClick="1"/>
          </p:cNvPr>
          <p:cNvSpPr/>
          <p:nvPr/>
        </p:nvSpPr>
        <p:spPr bwMode="auto">
          <a:xfrm>
            <a:off x="0" y="6500834"/>
            <a:ext cx="1071538"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85786" y="838201"/>
            <a:ext cx="7500990" cy="804849"/>
          </a:xfrm>
        </p:spPr>
        <p:txBody>
          <a:bodyPr/>
          <a:lstStyle/>
          <a:p>
            <a:pPr algn="ctr"/>
            <a:r>
              <a:rPr lang="ru-RU" dirty="0" smtClean="0"/>
              <a:t>Торговый дом </a:t>
            </a:r>
            <a:r>
              <a:rPr lang="ru-RU" dirty="0" err="1" smtClean="0"/>
              <a:t>Валеевых</a:t>
            </a:r>
            <a:endParaRPr lang="ru-RU" dirty="0"/>
          </a:p>
        </p:txBody>
      </p:sp>
      <p:sp>
        <p:nvSpPr>
          <p:cNvPr id="5" name="Содержимое 4"/>
          <p:cNvSpPr>
            <a:spLocks noGrp="1"/>
          </p:cNvSpPr>
          <p:nvPr>
            <p:ph sz="half" idx="1"/>
          </p:nvPr>
        </p:nvSpPr>
        <p:spPr>
          <a:xfrm>
            <a:off x="857224" y="1643050"/>
            <a:ext cx="3486176" cy="442915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0" indent="-180000" algn="just">
              <a:spcBef>
                <a:spcPts val="0"/>
              </a:spcBef>
              <a:buNone/>
            </a:pPr>
            <a:r>
              <a:rPr lang="ru-RU" sz="1800" i="1" dirty="0" smtClean="0"/>
              <a:t>Это одно из крупнейших торговых заведений дореволюционного Челябинска, построен по проекту архитектора А.А. Федорова. Магазин открыт 14 октября 1911 г. на ул. Уфимской (современная ул. Кирова). Он стал одной из достопримечательностей города. Здание построено в стиле модерн с элементами эклектики.</a:t>
            </a:r>
            <a:br>
              <a:rPr lang="ru-RU" sz="1800" i="1" dirty="0" smtClean="0"/>
            </a:br>
            <a:r>
              <a:rPr lang="ru-RU" sz="1800" i="1" dirty="0" smtClean="0"/>
              <a:t>В настоящее время здесь расположен магазин «Молодежная мода».</a:t>
            </a:r>
            <a:endParaRPr lang="ru-RU" sz="1800" i="1" dirty="0"/>
          </a:p>
        </p:txBody>
      </p:sp>
      <p:pic>
        <p:nvPicPr>
          <p:cNvPr id="7170" name="Picture 2"/>
          <p:cNvPicPr>
            <a:picLocks noGrp="1" noChangeAspect="1" noChangeArrowheads="1"/>
          </p:cNvPicPr>
          <p:nvPr>
            <p:ph sz="half" idx="2"/>
          </p:nvPr>
        </p:nvPicPr>
        <p:blipFill>
          <a:blip r:embed="rId2"/>
          <a:srcRect/>
          <a:stretch>
            <a:fillRect/>
          </a:stretch>
        </p:blipFill>
        <p:spPr bwMode="auto">
          <a:xfrm>
            <a:off x="4643438" y="1928802"/>
            <a:ext cx="3143272" cy="1928826"/>
          </a:xfrm>
          <a:prstGeom prst="rect">
            <a:avLst/>
          </a:prstGeom>
          <a:noFill/>
          <a:ln w="38100">
            <a:solidFill>
              <a:schemeClr val="accent6">
                <a:lumMod val="50000"/>
              </a:schemeClr>
            </a:solid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4643438" y="4071942"/>
            <a:ext cx="3143272" cy="2000264"/>
          </a:xfrm>
          <a:prstGeom prst="rect">
            <a:avLst/>
          </a:prstGeom>
          <a:noFill/>
          <a:ln w="38100">
            <a:solidFill>
              <a:schemeClr val="accent6">
                <a:lumMod val="50000"/>
              </a:schemeClr>
            </a:solidFill>
            <a:miter lim="800000"/>
            <a:headEnd/>
            <a:tailEnd/>
          </a:ln>
          <a:effectLst/>
        </p:spPr>
      </p:pic>
      <p:sp>
        <p:nvSpPr>
          <p:cNvPr id="6" name="Управляющая кнопка: настраиваемая 5">
            <a:hlinkClick r:id="rId4" action="ppaction://hlinksldjump" highlightClick="1"/>
          </p:cNvPr>
          <p:cNvSpPr/>
          <p:nvPr/>
        </p:nvSpPr>
        <p:spPr bwMode="auto">
          <a:xfrm>
            <a:off x="8072462" y="6500834"/>
            <a:ext cx="1071538"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00834"/>
            <a:ext cx="1142976"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14400" y="838200"/>
            <a:ext cx="7010400" cy="1233477"/>
          </a:xfrm>
        </p:spPr>
        <p:txBody>
          <a:bodyPr/>
          <a:lstStyle/>
          <a:p>
            <a:pPr algn="ctr"/>
            <a:r>
              <a:rPr lang="ru-RU" dirty="0" smtClean="0"/>
              <a:t>Русский торгово-промышленный банк</a:t>
            </a:r>
            <a:endParaRPr lang="ru-RU" dirty="0"/>
          </a:p>
        </p:txBody>
      </p:sp>
      <p:sp>
        <p:nvSpPr>
          <p:cNvPr id="6" name="Содержимое 5"/>
          <p:cNvSpPr>
            <a:spLocks noGrp="1"/>
          </p:cNvSpPr>
          <p:nvPr>
            <p:ph sz="half" idx="2"/>
          </p:nvPr>
        </p:nvSpPr>
        <p:spPr>
          <a:xfrm>
            <a:off x="4495800" y="2285992"/>
            <a:ext cx="3429000" cy="364333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a:buNone/>
            </a:pPr>
            <a:r>
              <a:rPr lang="ru-RU" sz="1800" i="1" dirty="0" smtClean="0"/>
              <a:t>     В начале </a:t>
            </a:r>
            <a:r>
              <a:rPr lang="en-US" sz="1800" i="1" dirty="0" smtClean="0"/>
              <a:t>XX </a:t>
            </a:r>
            <a:r>
              <a:rPr lang="ru-RU" sz="1800" i="1" dirty="0" smtClean="0"/>
              <a:t>века активную деятельность в городе осуществляли крупнейшие российские банки: государственный, Русский торгово-промышленный, соединенный, различные страховые компании. Здание Русского ТПБ находится на </a:t>
            </a:r>
            <a:r>
              <a:rPr lang="ru-RU" sz="1800" i="1" dirty="0" err="1" smtClean="0"/>
              <a:t>Кировке</a:t>
            </a:r>
            <a:r>
              <a:rPr lang="ru-RU" sz="1800" i="1" dirty="0" smtClean="0"/>
              <a:t>, рядом с магазином купца Стахеева.</a:t>
            </a:r>
            <a:endParaRPr lang="ru-RU" sz="1800" i="1" dirty="0"/>
          </a:p>
        </p:txBody>
      </p:sp>
      <p:pic>
        <p:nvPicPr>
          <p:cNvPr id="8194" name="Picture 2"/>
          <p:cNvPicPr>
            <a:picLocks noGrp="1" noChangeAspect="1" noChangeArrowheads="1"/>
          </p:cNvPicPr>
          <p:nvPr>
            <p:ph sz="half" idx="1"/>
          </p:nvPr>
        </p:nvPicPr>
        <p:blipFill>
          <a:blip r:embed="rId2"/>
          <a:srcRect/>
          <a:stretch>
            <a:fillRect/>
          </a:stretch>
        </p:blipFill>
        <p:spPr bwMode="auto">
          <a:xfrm>
            <a:off x="1000100" y="2786058"/>
            <a:ext cx="3000396" cy="2071702"/>
          </a:xfrm>
          <a:prstGeom prst="rect">
            <a:avLst/>
          </a:prstGeom>
          <a:noFill/>
          <a:ln w="38100">
            <a:solidFill>
              <a:schemeClr val="accent6">
                <a:lumMod val="50000"/>
              </a:schemeClr>
            </a:solidFill>
            <a:miter lim="800000"/>
            <a:headEnd/>
            <a:tailEnd/>
          </a:ln>
          <a:effectLst/>
        </p:spPr>
      </p:pic>
      <p:sp>
        <p:nvSpPr>
          <p:cNvPr id="5" name="Управляющая кнопка: настраиваемая 4">
            <a:hlinkClick r:id="rId3" action="ppaction://hlinksldjump" highlightClick="1"/>
          </p:cNvPr>
          <p:cNvSpPr/>
          <p:nvPr/>
        </p:nvSpPr>
        <p:spPr bwMode="auto">
          <a:xfrm>
            <a:off x="8072462" y="6572272"/>
            <a:ext cx="1071538"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72272"/>
            <a:ext cx="1042416"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85786" y="838201"/>
            <a:ext cx="7500990" cy="947726"/>
          </a:xfrm>
        </p:spPr>
        <p:txBody>
          <a:bodyPr/>
          <a:lstStyle/>
          <a:p>
            <a:pPr algn="ctr"/>
            <a:r>
              <a:rPr lang="ru-RU" dirty="0" smtClean="0"/>
              <a:t>Магазин купца Стахеева</a:t>
            </a:r>
            <a:endParaRPr lang="ru-RU" dirty="0"/>
          </a:p>
        </p:txBody>
      </p:sp>
      <p:sp>
        <p:nvSpPr>
          <p:cNvPr id="5" name="Содержимое 4"/>
          <p:cNvSpPr>
            <a:spLocks noGrp="1"/>
          </p:cNvSpPr>
          <p:nvPr>
            <p:ph sz="half" idx="1"/>
          </p:nvPr>
        </p:nvSpPr>
        <p:spPr>
          <a:xfrm>
            <a:off x="1000100" y="2071678"/>
            <a:ext cx="3286148" cy="371477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algn="ctr">
              <a:buNone/>
            </a:pPr>
            <a:r>
              <a:rPr lang="ru-RU" sz="1800" i="1" dirty="0" smtClean="0"/>
              <a:t>      Находится на пересечении улиц Кирова и Труда. Здание построено в начале ХХ века в стиле классицизм, архитектор не известен. Долгое время здесь располагалась табачная фабрика.</a:t>
            </a:r>
            <a:br>
              <a:rPr lang="ru-RU" sz="1800" i="1" dirty="0" smtClean="0"/>
            </a:br>
            <a:r>
              <a:rPr lang="ru-RU" sz="1800" i="1" dirty="0" smtClean="0"/>
              <a:t>В настоящее время здесь располагаются магазины.</a:t>
            </a:r>
            <a:endParaRPr lang="ru-RU" sz="1800" i="1" dirty="0"/>
          </a:p>
        </p:txBody>
      </p:sp>
      <p:pic>
        <p:nvPicPr>
          <p:cNvPr id="9218" name="Picture 2"/>
          <p:cNvPicPr>
            <a:picLocks noGrp="1" noChangeAspect="1" noChangeArrowheads="1"/>
          </p:cNvPicPr>
          <p:nvPr>
            <p:ph sz="half" idx="2"/>
          </p:nvPr>
        </p:nvPicPr>
        <p:blipFill>
          <a:blip r:embed="rId2"/>
          <a:srcRect/>
          <a:stretch>
            <a:fillRect/>
          </a:stretch>
        </p:blipFill>
        <p:spPr bwMode="auto">
          <a:xfrm>
            <a:off x="4857752" y="2000240"/>
            <a:ext cx="2714644" cy="1785950"/>
          </a:xfrm>
          <a:prstGeom prst="rect">
            <a:avLst/>
          </a:prstGeom>
          <a:noFill/>
          <a:ln w="38100">
            <a:solidFill>
              <a:schemeClr val="accent6">
                <a:lumMod val="50000"/>
              </a:schemeClr>
            </a:solid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4857752" y="4143380"/>
            <a:ext cx="2714644" cy="1857388"/>
          </a:xfrm>
          <a:prstGeom prst="rect">
            <a:avLst/>
          </a:prstGeom>
          <a:noFill/>
          <a:ln w="38100">
            <a:solidFill>
              <a:schemeClr val="accent6">
                <a:lumMod val="50000"/>
              </a:schemeClr>
            </a:solidFill>
            <a:miter lim="800000"/>
            <a:headEnd/>
            <a:tailEnd/>
          </a:ln>
          <a:effectLst/>
        </p:spPr>
      </p:pic>
      <p:sp>
        <p:nvSpPr>
          <p:cNvPr id="6" name="Управляющая кнопка: настраиваемая 5">
            <a:hlinkClick r:id="rId4" action="ppaction://hlinksldjump" highlightClick="1"/>
          </p:cNvPr>
          <p:cNvSpPr/>
          <p:nvPr/>
        </p:nvSpPr>
        <p:spPr bwMode="auto">
          <a:xfrm>
            <a:off x="8143900" y="6500834"/>
            <a:ext cx="1000100"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00834"/>
            <a:ext cx="1042416"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857232"/>
            <a:ext cx="7715304" cy="1019164"/>
          </a:xfrm>
        </p:spPr>
        <p:txBody>
          <a:bodyPr/>
          <a:lstStyle/>
          <a:p>
            <a:pPr algn="ctr"/>
            <a:r>
              <a:rPr lang="ru-RU" dirty="0" smtClean="0"/>
              <a:t>Особняк купцов </a:t>
            </a:r>
            <a:r>
              <a:rPr lang="ru-RU" dirty="0" err="1" smtClean="0"/>
              <a:t>Шиховых</a:t>
            </a:r>
            <a:endParaRPr lang="ru-RU" dirty="0"/>
          </a:p>
        </p:txBody>
      </p:sp>
      <p:sp>
        <p:nvSpPr>
          <p:cNvPr id="6" name="Содержимое 5"/>
          <p:cNvSpPr>
            <a:spLocks noGrp="1"/>
          </p:cNvSpPr>
          <p:nvPr>
            <p:ph sz="half" idx="2"/>
          </p:nvPr>
        </p:nvSpPr>
        <p:spPr>
          <a:xfrm>
            <a:off x="4495800" y="2000240"/>
            <a:ext cx="3429000" cy="39290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0" indent="0" algn="ctr">
              <a:spcBef>
                <a:spcPts val="0"/>
              </a:spcBef>
              <a:buNone/>
            </a:pPr>
            <a:r>
              <a:rPr lang="ru-RU" sz="1800" i="1" dirty="0" smtClean="0"/>
              <a:t>      До 1883 года принадлежал купеческой семье </a:t>
            </a:r>
            <a:r>
              <a:rPr lang="ru-RU" sz="1800" i="1" dirty="0" err="1" smtClean="0"/>
              <a:t>Шиховых</a:t>
            </a:r>
            <a:r>
              <a:rPr lang="ru-RU" sz="1800" i="1" dirty="0" smtClean="0"/>
              <a:t>. Дата постройки и архитектор не известны. В начале XX века в доме находился «очаг культуры» — клуб челябинской интеллигенции («Дом общественного собрания») и библиотека.</a:t>
            </a:r>
            <a:br>
              <a:rPr lang="ru-RU" sz="1800" i="1" dirty="0" smtClean="0"/>
            </a:br>
            <a:r>
              <a:rPr lang="ru-RU" sz="1800" i="1" dirty="0" smtClean="0"/>
              <a:t>В настоящее время в здании расположен геолого-минералогический музей.</a:t>
            </a:r>
            <a:endParaRPr lang="ru-RU" sz="1800" i="1" dirty="0"/>
          </a:p>
        </p:txBody>
      </p:sp>
      <p:pic>
        <p:nvPicPr>
          <p:cNvPr id="1026" name="Picture 2"/>
          <p:cNvPicPr>
            <a:picLocks noGrp="1" noChangeAspect="1" noChangeArrowheads="1"/>
          </p:cNvPicPr>
          <p:nvPr>
            <p:ph sz="half" idx="1"/>
          </p:nvPr>
        </p:nvPicPr>
        <p:blipFill>
          <a:blip r:embed="rId2"/>
          <a:srcRect/>
          <a:stretch>
            <a:fillRect/>
          </a:stretch>
        </p:blipFill>
        <p:spPr bwMode="auto">
          <a:xfrm>
            <a:off x="1071538" y="2000240"/>
            <a:ext cx="3071834" cy="1714512"/>
          </a:xfrm>
          <a:prstGeom prst="rect">
            <a:avLst/>
          </a:prstGeom>
          <a:noFill/>
          <a:ln w="38100">
            <a:solidFill>
              <a:schemeClr val="accent6">
                <a:lumMod val="50000"/>
              </a:schemeClr>
            </a:solid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071538" y="4143380"/>
            <a:ext cx="3071834" cy="1785950"/>
          </a:xfrm>
          <a:prstGeom prst="rect">
            <a:avLst/>
          </a:prstGeom>
          <a:noFill/>
          <a:ln w="38100">
            <a:solidFill>
              <a:schemeClr val="accent6">
                <a:lumMod val="50000"/>
              </a:schemeClr>
            </a:solidFill>
            <a:miter lim="800000"/>
            <a:headEnd/>
            <a:tailEnd/>
          </a:ln>
          <a:effectLst/>
        </p:spPr>
      </p:pic>
      <p:sp>
        <p:nvSpPr>
          <p:cNvPr id="7" name="Управляющая кнопка: настраиваемая 6">
            <a:hlinkClick r:id="rId4" action="ppaction://hlinksldjump" highlightClick="1"/>
          </p:cNvPr>
          <p:cNvSpPr/>
          <p:nvPr/>
        </p:nvSpPr>
        <p:spPr bwMode="auto">
          <a:xfrm>
            <a:off x="8143900" y="6572272"/>
            <a:ext cx="1000100"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8" name="Управляющая кнопка: настраиваемая 7">
            <a:hlinkClick r:id="" action="ppaction://hlinkshowjump?jump=endshow" highlightClick="1"/>
          </p:cNvPr>
          <p:cNvSpPr/>
          <p:nvPr/>
        </p:nvSpPr>
        <p:spPr bwMode="auto">
          <a:xfrm>
            <a:off x="0" y="6572272"/>
            <a:ext cx="1042416"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71472" y="785794"/>
            <a:ext cx="7929618" cy="1071570"/>
          </a:xfrm>
        </p:spPr>
        <p:txBody>
          <a:bodyPr/>
          <a:lstStyle/>
          <a:p>
            <a:pPr algn="ctr"/>
            <a:r>
              <a:rPr lang="ru-RU" dirty="0" smtClean="0"/>
              <a:t>Пассаж братьев Якушевых</a:t>
            </a:r>
            <a:endParaRPr lang="ru-RU" dirty="0"/>
          </a:p>
        </p:txBody>
      </p:sp>
      <p:sp>
        <p:nvSpPr>
          <p:cNvPr id="5" name="Содержимое 4"/>
          <p:cNvSpPr>
            <a:spLocks noGrp="1"/>
          </p:cNvSpPr>
          <p:nvPr>
            <p:ph sz="half" idx="1"/>
          </p:nvPr>
        </p:nvSpPr>
        <p:spPr>
          <a:xfrm>
            <a:off x="857224" y="1928802"/>
            <a:ext cx="3486176" cy="41434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0" indent="0" algn="ctr">
              <a:spcBef>
                <a:spcPts val="0"/>
              </a:spcBef>
              <a:buNone/>
            </a:pPr>
            <a:r>
              <a:rPr lang="ru-RU" sz="1800" dirty="0" smtClean="0"/>
              <a:t>Был открыт 10 октября 1913 года по ул. Сибирской (современная ул. Труда) как торговый дом братьев </a:t>
            </a:r>
            <a:r>
              <a:rPr lang="ru-RU" sz="1800" dirty="0" err="1" smtClean="0"/>
              <a:t>Яушевых</a:t>
            </a:r>
            <a:r>
              <a:rPr lang="ru-RU" sz="1800" dirty="0" smtClean="0"/>
              <a:t>. Здание построено по проекту архитектора А.А. Федорова. Здание является одним из лучших среди памятников стиля модерн на территории Челябинской области, находится под охраной государства.</a:t>
            </a:r>
            <a:br>
              <a:rPr lang="ru-RU" sz="1800" dirty="0" smtClean="0"/>
            </a:br>
            <a:r>
              <a:rPr lang="ru-RU" sz="1800" dirty="0" smtClean="0"/>
              <a:t>В настоящее время в здании расположена Челябинская областная картинная галерея.</a:t>
            </a:r>
            <a:endParaRPr lang="ru-RU" sz="1800" i="1" dirty="0"/>
          </a:p>
        </p:txBody>
      </p:sp>
      <p:pic>
        <p:nvPicPr>
          <p:cNvPr id="1026" name="Picture 2"/>
          <p:cNvPicPr>
            <a:picLocks noGrp="1" noChangeAspect="1" noChangeArrowheads="1"/>
          </p:cNvPicPr>
          <p:nvPr>
            <p:ph sz="half" idx="2"/>
          </p:nvPr>
        </p:nvPicPr>
        <p:blipFill>
          <a:blip r:embed="rId2"/>
          <a:srcRect/>
          <a:stretch>
            <a:fillRect/>
          </a:stretch>
        </p:blipFill>
        <p:spPr bwMode="auto">
          <a:xfrm>
            <a:off x="4643438" y="2000239"/>
            <a:ext cx="3281362" cy="1785951"/>
          </a:xfrm>
          <a:prstGeom prst="rect">
            <a:avLst/>
          </a:prstGeom>
          <a:noFill/>
          <a:ln w="38100">
            <a:solidFill>
              <a:schemeClr val="accent6">
                <a:lumMod val="50000"/>
              </a:schemeClr>
            </a:solid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643438" y="3929066"/>
            <a:ext cx="3286148" cy="2071702"/>
          </a:xfrm>
          <a:prstGeom prst="rect">
            <a:avLst/>
          </a:prstGeom>
          <a:noFill/>
          <a:ln w="38100">
            <a:solidFill>
              <a:schemeClr val="accent6">
                <a:lumMod val="50000"/>
              </a:schemeClr>
            </a:solidFill>
            <a:miter lim="800000"/>
            <a:headEnd/>
            <a:tailEnd/>
          </a:ln>
          <a:effectLst/>
        </p:spPr>
      </p:pic>
      <p:sp>
        <p:nvSpPr>
          <p:cNvPr id="6" name="Управляющая кнопка: настраиваемая 5">
            <a:hlinkClick r:id="rId4" action="ppaction://hlinksldjump" highlightClick="1"/>
          </p:cNvPr>
          <p:cNvSpPr/>
          <p:nvPr/>
        </p:nvSpPr>
        <p:spPr bwMode="auto">
          <a:xfrm>
            <a:off x="8072462" y="6572272"/>
            <a:ext cx="1071538"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72272"/>
            <a:ext cx="1042416"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14400" y="838201"/>
            <a:ext cx="7010400" cy="1019163"/>
          </a:xfrm>
        </p:spPr>
        <p:txBody>
          <a:bodyPr/>
          <a:lstStyle/>
          <a:p>
            <a:pPr algn="ctr"/>
            <a:r>
              <a:rPr lang="ru-RU" dirty="0" smtClean="0"/>
              <a:t>Особняк братьев Степановых</a:t>
            </a:r>
            <a:endParaRPr lang="ru-RU" dirty="0"/>
          </a:p>
        </p:txBody>
      </p:sp>
      <p:sp>
        <p:nvSpPr>
          <p:cNvPr id="6" name="Содержимое 5"/>
          <p:cNvSpPr>
            <a:spLocks noGrp="1"/>
          </p:cNvSpPr>
          <p:nvPr>
            <p:ph sz="half" idx="2"/>
          </p:nvPr>
        </p:nvSpPr>
        <p:spPr>
          <a:xfrm>
            <a:off x="4495800" y="2214554"/>
            <a:ext cx="3429000" cy="3857652"/>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180000" indent="-180000" algn="ctr">
              <a:spcBef>
                <a:spcPts val="0"/>
              </a:spcBef>
              <a:buNone/>
            </a:pPr>
            <a:r>
              <a:rPr lang="ru-RU" sz="1800" i="1" dirty="0" smtClean="0"/>
              <a:t>Первоначально принадлежал известным челябинским мукомолам братьям Степановым. Затем он именовался «Домом крестьянина» и осуществлял функции гостиницы, которая была открыта в 1925 году.</a:t>
            </a:r>
            <a:br>
              <a:rPr lang="ru-RU" sz="1800" i="1" dirty="0" smtClean="0"/>
            </a:br>
            <a:r>
              <a:rPr lang="ru-RU" sz="1800" i="1" dirty="0" smtClean="0"/>
              <a:t>В настоящее время здесь расположена строительно-инвестиционная компания ООО «</a:t>
            </a:r>
            <a:r>
              <a:rPr lang="ru-RU" sz="1800" i="1" dirty="0" err="1" smtClean="0"/>
              <a:t>СИА-плюс</a:t>
            </a:r>
            <a:r>
              <a:rPr lang="ru-RU" sz="1800" i="1" dirty="0" smtClean="0"/>
              <a:t>».</a:t>
            </a:r>
            <a:endParaRPr lang="ru-RU" sz="1800" i="1" dirty="0"/>
          </a:p>
        </p:txBody>
      </p:sp>
      <p:pic>
        <p:nvPicPr>
          <p:cNvPr id="3074" name="Picture 2"/>
          <p:cNvPicPr>
            <a:picLocks noGrp="1" noChangeAspect="1" noChangeArrowheads="1"/>
          </p:cNvPicPr>
          <p:nvPr>
            <p:ph sz="half" idx="1"/>
          </p:nvPr>
        </p:nvPicPr>
        <p:blipFill>
          <a:blip r:embed="rId2"/>
          <a:srcRect/>
          <a:stretch>
            <a:fillRect/>
          </a:stretch>
        </p:blipFill>
        <p:spPr bwMode="auto">
          <a:xfrm>
            <a:off x="1000100" y="2899088"/>
            <a:ext cx="3143272" cy="2101548"/>
          </a:xfrm>
          <a:prstGeom prst="rect">
            <a:avLst/>
          </a:prstGeom>
          <a:noFill/>
          <a:ln w="38100">
            <a:solidFill>
              <a:schemeClr val="accent6">
                <a:lumMod val="50000"/>
              </a:schemeClr>
            </a:solidFill>
            <a:miter lim="800000"/>
            <a:headEnd/>
            <a:tailEnd/>
          </a:ln>
          <a:effectLst/>
        </p:spPr>
      </p:pic>
      <p:sp>
        <p:nvSpPr>
          <p:cNvPr id="5" name="Управляющая кнопка: настраиваемая 4">
            <a:hlinkClick r:id="rId3" action="ppaction://hlinksldjump" highlightClick="1"/>
          </p:cNvPr>
          <p:cNvSpPr/>
          <p:nvPr/>
        </p:nvSpPr>
        <p:spPr bwMode="auto">
          <a:xfrm>
            <a:off x="8072462" y="6500834"/>
            <a:ext cx="1071538"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00834"/>
            <a:ext cx="1042416"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57224" y="642919"/>
            <a:ext cx="7010400" cy="1143008"/>
          </a:xfrm>
        </p:spPr>
        <p:txBody>
          <a:bodyPr/>
          <a:lstStyle/>
          <a:p>
            <a:pPr algn="ctr"/>
            <a:r>
              <a:rPr lang="ru-RU" dirty="0" smtClean="0"/>
              <a:t>Особняк </a:t>
            </a:r>
            <a:r>
              <a:rPr lang="ru-RU" dirty="0" err="1" smtClean="0"/>
              <a:t>Данцигера</a:t>
            </a:r>
            <a:endParaRPr lang="ru-RU" dirty="0"/>
          </a:p>
        </p:txBody>
      </p:sp>
      <p:sp>
        <p:nvSpPr>
          <p:cNvPr id="5" name="Содержимое 4"/>
          <p:cNvSpPr>
            <a:spLocks noGrp="1"/>
          </p:cNvSpPr>
          <p:nvPr>
            <p:ph sz="half" idx="1"/>
          </p:nvPr>
        </p:nvSpPr>
        <p:spPr>
          <a:xfrm>
            <a:off x="785786" y="1857364"/>
            <a:ext cx="3429024" cy="4214842"/>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marL="144000" indent="-108000" algn="ctr">
              <a:spcBef>
                <a:spcPts val="0"/>
              </a:spcBef>
              <a:buNone/>
            </a:pPr>
            <a:r>
              <a:rPr lang="ru-RU" sz="1800" i="1" dirty="0" smtClean="0"/>
              <a:t>      Особняк на углу улиц Сибирской и Мастерской построен А. Федоровым около 1910 года. В объемно-планировочном решении здания и в деталях декора проступают характерные особенности модерна, тогда как отдельные его элементы заимствованы из эклектики: шатер, капители, пилястр. Однако в архитектурном стиле преобладает модерн.</a:t>
            </a:r>
            <a:endParaRPr lang="ru-RU" sz="1800" i="1" dirty="0"/>
          </a:p>
        </p:txBody>
      </p:sp>
      <p:pic>
        <p:nvPicPr>
          <p:cNvPr id="4098" name="Picture 2"/>
          <p:cNvPicPr>
            <a:picLocks noGrp="1" noChangeAspect="1" noChangeArrowheads="1"/>
          </p:cNvPicPr>
          <p:nvPr>
            <p:ph sz="half" idx="2"/>
          </p:nvPr>
        </p:nvPicPr>
        <p:blipFill>
          <a:blip r:embed="rId2"/>
          <a:srcRect/>
          <a:stretch>
            <a:fillRect/>
          </a:stretch>
        </p:blipFill>
        <p:spPr bwMode="auto">
          <a:xfrm>
            <a:off x="4429124" y="1928802"/>
            <a:ext cx="3400426" cy="1857389"/>
          </a:xfrm>
          <a:prstGeom prst="rect">
            <a:avLst/>
          </a:prstGeom>
          <a:noFill/>
          <a:ln w="38100">
            <a:solidFill>
              <a:schemeClr val="accent6">
                <a:lumMod val="50000"/>
              </a:schemeClr>
            </a:solid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429124" y="3929066"/>
            <a:ext cx="3429024" cy="2071702"/>
          </a:xfrm>
          <a:prstGeom prst="rect">
            <a:avLst/>
          </a:prstGeom>
          <a:noFill/>
          <a:ln w="38100">
            <a:solidFill>
              <a:schemeClr val="accent6">
                <a:lumMod val="50000"/>
              </a:schemeClr>
            </a:solidFill>
            <a:miter lim="800000"/>
            <a:headEnd/>
            <a:tailEnd/>
          </a:ln>
          <a:effectLst/>
        </p:spPr>
      </p:pic>
      <p:sp>
        <p:nvSpPr>
          <p:cNvPr id="6" name="Управляющая кнопка: настраиваемая 5">
            <a:hlinkClick r:id="rId4" action="ppaction://hlinksldjump" highlightClick="1"/>
          </p:cNvPr>
          <p:cNvSpPr/>
          <p:nvPr/>
        </p:nvSpPr>
        <p:spPr bwMode="auto">
          <a:xfrm>
            <a:off x="8215338" y="6572272"/>
            <a:ext cx="928662"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72272"/>
            <a:ext cx="1142976" cy="285728"/>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14400" y="838201"/>
            <a:ext cx="7010400" cy="876288"/>
          </a:xfrm>
        </p:spPr>
        <p:txBody>
          <a:bodyPr/>
          <a:lstStyle/>
          <a:p>
            <a:pPr algn="ctr"/>
            <a:r>
              <a:rPr lang="ru-RU" dirty="0" smtClean="0"/>
              <a:t>Особняк </a:t>
            </a:r>
            <a:r>
              <a:rPr lang="ru-RU" dirty="0" err="1" smtClean="0"/>
              <a:t>Лоренцова</a:t>
            </a:r>
            <a:endParaRPr lang="ru-RU" dirty="0"/>
          </a:p>
        </p:txBody>
      </p:sp>
      <p:sp>
        <p:nvSpPr>
          <p:cNvPr id="6" name="Содержимое 5"/>
          <p:cNvSpPr>
            <a:spLocks noGrp="1"/>
          </p:cNvSpPr>
          <p:nvPr>
            <p:ph sz="half" idx="2"/>
          </p:nvPr>
        </p:nvSpPr>
        <p:spPr>
          <a:xfrm>
            <a:off x="4495800" y="2214554"/>
            <a:ext cx="3290910" cy="371477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pPr algn="ctr">
              <a:buNone/>
            </a:pPr>
            <a:r>
              <a:rPr lang="ru-RU" sz="1800" i="1" dirty="0" smtClean="0"/>
              <a:t>      Выполнен в традициях русских теремов с многочисленными башенками, искусной резьбой на наличниках и карнизе, от которых трудно оторвать взгляд.</a:t>
            </a:r>
            <a:br>
              <a:rPr lang="ru-RU" sz="1800" i="1" dirty="0" smtClean="0"/>
            </a:br>
            <a:r>
              <a:rPr lang="ru-RU" sz="1800" i="1" dirty="0" smtClean="0"/>
              <a:t>В настоящее время здесь расположен городской отдел судебных приставов.</a:t>
            </a:r>
            <a:endParaRPr lang="ru-RU" sz="1800" i="1" dirty="0"/>
          </a:p>
        </p:txBody>
      </p:sp>
      <p:pic>
        <p:nvPicPr>
          <p:cNvPr id="5122" name="Picture 2"/>
          <p:cNvPicPr>
            <a:picLocks noGrp="1" noChangeAspect="1" noChangeArrowheads="1"/>
          </p:cNvPicPr>
          <p:nvPr>
            <p:ph sz="half" idx="1"/>
          </p:nvPr>
        </p:nvPicPr>
        <p:blipFill>
          <a:blip r:embed="rId2"/>
          <a:srcRect/>
          <a:stretch>
            <a:fillRect/>
          </a:stretch>
        </p:blipFill>
        <p:spPr bwMode="auto">
          <a:xfrm>
            <a:off x="1071538" y="2209800"/>
            <a:ext cx="2928958" cy="3714744"/>
          </a:xfrm>
          <a:prstGeom prst="rect">
            <a:avLst/>
          </a:prstGeom>
          <a:noFill/>
          <a:ln w="38100">
            <a:solidFill>
              <a:schemeClr val="accent6">
                <a:lumMod val="50000"/>
              </a:schemeClr>
            </a:solidFill>
            <a:miter lim="800000"/>
            <a:headEnd/>
            <a:tailEnd/>
          </a:ln>
          <a:effectLst/>
        </p:spPr>
      </p:pic>
      <p:sp>
        <p:nvSpPr>
          <p:cNvPr id="5" name="Управляющая кнопка: настраиваемая 4">
            <a:hlinkClick r:id="rId3" action="ppaction://hlinksldjump" highlightClick="1"/>
          </p:cNvPr>
          <p:cNvSpPr/>
          <p:nvPr/>
        </p:nvSpPr>
        <p:spPr bwMode="auto">
          <a:xfrm>
            <a:off x="8072462" y="6500834"/>
            <a:ext cx="1071538"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назад</a:t>
            </a:r>
          </a:p>
        </p:txBody>
      </p:sp>
      <p:sp>
        <p:nvSpPr>
          <p:cNvPr id="7" name="Управляющая кнопка: настраиваемая 6">
            <a:hlinkClick r:id="" action="ppaction://hlinkshowjump?jump=endshow" highlightClick="1"/>
          </p:cNvPr>
          <p:cNvSpPr/>
          <p:nvPr/>
        </p:nvSpPr>
        <p:spPr bwMode="auto">
          <a:xfrm>
            <a:off x="0" y="6500834"/>
            <a:ext cx="1000100"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838201"/>
            <a:ext cx="7010400" cy="590536"/>
          </a:xfrm>
        </p:spPr>
        <p:txBody>
          <a:bodyPr/>
          <a:lstStyle/>
          <a:p>
            <a:pPr algn="ctr"/>
            <a:r>
              <a:rPr lang="ru-RU" dirty="0" smtClean="0"/>
              <a:t>Ресурсы:</a:t>
            </a:r>
            <a:endParaRPr lang="ru-RU" dirty="0"/>
          </a:p>
        </p:txBody>
      </p:sp>
      <p:sp>
        <p:nvSpPr>
          <p:cNvPr id="3" name="Содержимое 2"/>
          <p:cNvSpPr>
            <a:spLocks noGrp="1"/>
          </p:cNvSpPr>
          <p:nvPr>
            <p:ph idx="1"/>
          </p:nvPr>
        </p:nvSpPr>
        <p:spPr>
          <a:xfrm>
            <a:off x="914400" y="1500174"/>
            <a:ext cx="7010400" cy="4672026"/>
          </a:xfrm>
          <a:solidFill>
            <a:schemeClr val="accent5">
              <a:lumMod val="75000"/>
            </a:schemeClr>
          </a:solidFill>
        </p:spPr>
        <p:txBody>
          <a:bodyPr/>
          <a:lstStyle/>
          <a:p>
            <a:r>
              <a:rPr lang="ru-RU" sz="1800" u="sng" dirty="0" smtClean="0">
                <a:hlinkClick r:id="rId2"/>
              </a:rPr>
              <a:t>http://fotki.yandex.ru/users/vedmed1969/view/83286/?page=0</a:t>
            </a:r>
            <a:r>
              <a:rPr lang="ru-RU" sz="1800" dirty="0" smtClean="0"/>
              <a:t> особняк </a:t>
            </a:r>
            <a:r>
              <a:rPr lang="ru-RU" sz="1800" dirty="0" err="1" smtClean="0"/>
              <a:t>Лоренцева</a:t>
            </a:r>
            <a:r>
              <a:rPr lang="ru-RU" sz="1800" dirty="0" smtClean="0"/>
              <a:t>, фото</a:t>
            </a:r>
          </a:p>
          <a:p>
            <a:r>
              <a:rPr lang="ru-RU" sz="1800" u="sng" dirty="0" smtClean="0">
                <a:hlinkClick r:id="rId3"/>
              </a:rPr>
              <a:t>http://gallery.studiodivan.ru/Chelyabinsk/index.php?st=2</a:t>
            </a:r>
            <a:r>
              <a:rPr lang="ru-RU" sz="1800" dirty="0" smtClean="0"/>
              <a:t> старый Челябинск, акварель</a:t>
            </a:r>
          </a:p>
          <a:p>
            <a:r>
              <a:rPr lang="ru-RU" sz="1800" u="sng" dirty="0" smtClean="0">
                <a:hlinkClick r:id="rId4"/>
              </a:rPr>
              <a:t>http://tusa74.ru/files/images/3316-340x234.jpg</a:t>
            </a:r>
            <a:r>
              <a:rPr lang="ru-RU" sz="1800" dirty="0" smtClean="0"/>
              <a:t> особняк </a:t>
            </a:r>
            <a:r>
              <a:rPr lang="ru-RU" sz="1800" dirty="0" err="1" smtClean="0"/>
              <a:t>Данцигера</a:t>
            </a:r>
            <a:r>
              <a:rPr lang="ru-RU" sz="1800" dirty="0" smtClean="0"/>
              <a:t>, фото</a:t>
            </a:r>
          </a:p>
          <a:p>
            <a:r>
              <a:rPr lang="ru-RU" sz="1800" u="sng" dirty="0" smtClean="0">
                <a:hlinkClick r:id="rId5"/>
              </a:rPr>
              <a:t>http://images.google.ru/images?q</a:t>
            </a:r>
            <a:r>
              <a:rPr lang="ru-RU" sz="1800" dirty="0" smtClean="0"/>
              <a:t> магазин </a:t>
            </a:r>
            <a:r>
              <a:rPr lang="ru-RU" sz="1800" dirty="0" err="1" smtClean="0"/>
              <a:t>Валеева</a:t>
            </a:r>
            <a:r>
              <a:rPr lang="ru-RU" sz="1800" dirty="0" smtClean="0"/>
              <a:t>, фото</a:t>
            </a:r>
          </a:p>
          <a:p>
            <a:r>
              <a:rPr lang="ru-RU" sz="1800" u="sng" dirty="0" smtClean="0">
                <a:hlinkClick r:id="rId6"/>
              </a:rPr>
              <a:t>http://nobelfaik.livejournal.com/5516.html</a:t>
            </a:r>
            <a:r>
              <a:rPr lang="ru-RU" sz="1800" dirty="0" smtClean="0"/>
              <a:t>  торговый дом Якушевых, особняки, фото</a:t>
            </a:r>
          </a:p>
          <a:p>
            <a:r>
              <a:rPr lang="ru-RU" sz="1800" u="sng" dirty="0" smtClean="0">
                <a:hlinkClick r:id="rId7"/>
              </a:rPr>
              <a:t>http://planetolog.ru/maps/russia-oblast/Chelyabinskaya_Obl.jpg</a:t>
            </a:r>
            <a:r>
              <a:rPr lang="ru-RU" sz="1800" dirty="0" smtClean="0"/>
              <a:t> карта Челябинской области, Челябинска</a:t>
            </a:r>
          </a:p>
          <a:p>
            <a:r>
              <a:rPr lang="ru-RU" sz="1800" u="sng" dirty="0" smtClean="0">
                <a:hlinkClick r:id="rId8"/>
              </a:rPr>
              <a:t>http://www.rossiya.turne.com.ua/Data/cImg/CompanyMap71.jpg</a:t>
            </a:r>
            <a:r>
              <a:rPr lang="ru-RU" sz="1800" dirty="0" smtClean="0"/>
              <a:t> карта России</a:t>
            </a:r>
          </a:p>
          <a:p>
            <a:r>
              <a:rPr lang="ru-RU" sz="1800" u="sng" dirty="0" smtClean="0">
                <a:hlinkClick r:id="rId9"/>
              </a:rPr>
              <a:t>http://mnogonado.net/chelmid.html#museum</a:t>
            </a:r>
            <a:r>
              <a:rPr lang="ru-RU" sz="1800" dirty="0" smtClean="0"/>
              <a:t>  информация о памятниках архитектуры </a:t>
            </a:r>
          </a:p>
          <a:p>
            <a:endParaRPr lang="ru-RU" sz="1800" dirty="0"/>
          </a:p>
        </p:txBody>
      </p:sp>
      <p:sp>
        <p:nvSpPr>
          <p:cNvPr id="4" name="Управляющая кнопка: настраиваемая 3">
            <a:hlinkClick r:id="" action="ppaction://hlinkshowjump?jump=endshow" highlightClick="1"/>
          </p:cNvPr>
          <p:cNvSpPr/>
          <p:nvPr/>
        </p:nvSpPr>
        <p:spPr bwMode="auto">
          <a:xfrm>
            <a:off x="0" y="6500834"/>
            <a:ext cx="1328136"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выход</a:t>
            </a:r>
          </a:p>
        </p:txBody>
      </p:sp>
      <p:sp>
        <p:nvSpPr>
          <p:cNvPr id="5" name="Управляющая кнопка: настраиваемая 4">
            <a:hlinkClick r:id="" action="ppaction://hlinkshowjump?jump=firstslide" highlightClick="1"/>
          </p:cNvPr>
          <p:cNvSpPr/>
          <p:nvPr/>
        </p:nvSpPr>
        <p:spPr bwMode="auto">
          <a:xfrm>
            <a:off x="7858148" y="6500834"/>
            <a:ext cx="1285852" cy="357166"/>
          </a:xfrm>
          <a:prstGeom prst="actionButtonBlank">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ru-RU" dirty="0" smtClean="0"/>
              <a:t>в</a:t>
            </a:r>
            <a:r>
              <a:rPr kumimoji="0" lang="ru-RU" sz="1800" b="0" i="0" u="none" strike="noStrike" cap="none" normalizeH="0" baseline="0" dirty="0" smtClean="0">
                <a:ln>
                  <a:noFill/>
                </a:ln>
                <a:solidFill>
                  <a:schemeClr val="tx1"/>
                </a:solidFill>
                <a:effectLst/>
                <a:latin typeface="Arial" charset="0"/>
              </a:rPr>
              <a:t> начало</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eometric design template">
  <a:themeElements>
    <a:clrScheme name="Тема Office 11">
      <a:dk1>
        <a:srgbClr val="003399"/>
      </a:dk1>
      <a:lt1>
        <a:srgbClr val="A5D5EF"/>
      </a:lt1>
      <a:dk2>
        <a:srgbClr val="003399"/>
      </a:dk2>
      <a:lt2>
        <a:srgbClr val="3E3E5C"/>
      </a:lt2>
      <a:accent1>
        <a:srgbClr val="78AA95"/>
      </a:accent1>
      <a:accent2>
        <a:srgbClr val="1E8FE4"/>
      </a:accent2>
      <a:accent3>
        <a:srgbClr val="CFE7F6"/>
      </a:accent3>
      <a:accent4>
        <a:srgbClr val="002A82"/>
      </a:accent4>
      <a:accent5>
        <a:srgbClr val="BED2C8"/>
      </a:accent5>
      <a:accent6>
        <a:srgbClr val="1A81CF"/>
      </a:accent6>
      <a:hlink>
        <a:srgbClr val="CCECFF"/>
      </a:hlink>
      <a:folHlink>
        <a:srgbClr val="D2FAD2"/>
      </a:folHlink>
    </a:clrScheme>
    <a:fontScheme name="Тема Office">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a:defPPr>
      </a:lstStyle>
    </a:txDef>
  </a:objectDefaults>
  <a:extraClrSchemeLst>
    <a:extraClrScheme>
      <a:clrScheme name="Тема Office 1">
        <a:dk1>
          <a:srgbClr val="000000"/>
        </a:dk1>
        <a:lt1>
          <a:srgbClr val="FFFFD9"/>
        </a:lt1>
        <a:dk2>
          <a:srgbClr val="000000"/>
        </a:dk2>
        <a:lt2>
          <a:srgbClr val="777777"/>
        </a:lt2>
        <a:accent1>
          <a:srgbClr val="FFFFF7"/>
        </a:accent1>
        <a:accent2>
          <a:srgbClr val="7EAC7E"/>
        </a:accent2>
        <a:accent3>
          <a:srgbClr val="FFFFE9"/>
        </a:accent3>
        <a:accent4>
          <a:srgbClr val="000000"/>
        </a:accent4>
        <a:accent5>
          <a:srgbClr val="FFFFFA"/>
        </a:accent5>
        <a:accent6>
          <a:srgbClr val="729B72"/>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Тема Office 2">
        <a:dk1>
          <a:srgbClr val="006699"/>
        </a:dk1>
        <a:lt1>
          <a:srgbClr val="FFCC99"/>
        </a:lt1>
        <a:dk2>
          <a:srgbClr val="DFD293"/>
        </a:dk2>
        <a:lt2>
          <a:srgbClr val="5C1F00"/>
        </a:lt2>
        <a:accent1>
          <a:srgbClr val="B7D7B5"/>
        </a:accent1>
        <a:accent2>
          <a:srgbClr val="BE7960"/>
        </a:accent2>
        <a:accent3>
          <a:srgbClr val="FFE2CA"/>
        </a:accent3>
        <a:accent4>
          <a:srgbClr val="005682"/>
        </a:accent4>
        <a:accent5>
          <a:srgbClr val="D8E8D7"/>
        </a:accent5>
        <a:accent6>
          <a:srgbClr val="AC6D56"/>
        </a:accent6>
        <a:hlink>
          <a:srgbClr val="169FD6"/>
        </a:hlink>
        <a:folHlink>
          <a:srgbClr val="D3A219"/>
        </a:folHlink>
      </a:clrScheme>
      <a:clrMap bg1="lt1" tx1="dk1" bg2="lt2" tx2="dk2" accent1="accent1" accent2="accent2" accent3="accent3" accent4="accent4" accent5="accent5" accent6="accent6" hlink="hlink" folHlink="folHlink"/>
    </a:extraClrScheme>
    <a:extraClrScheme>
      <a:clrScheme name="Тема Office 3">
        <a:dk1>
          <a:srgbClr val="2D2015"/>
        </a:dk1>
        <a:lt1>
          <a:srgbClr val="006699"/>
        </a:lt1>
        <a:dk2>
          <a:srgbClr val="523E26"/>
        </a:dk2>
        <a:lt2>
          <a:srgbClr val="DFC08D"/>
        </a:lt2>
        <a:accent1>
          <a:srgbClr val="AAB99D"/>
        </a:accent1>
        <a:accent2>
          <a:srgbClr val="8F5F2F"/>
        </a:accent2>
        <a:accent3>
          <a:srgbClr val="B3AFAC"/>
        </a:accent3>
        <a:accent4>
          <a:srgbClr val="005682"/>
        </a:accent4>
        <a:accent5>
          <a:srgbClr val="D2D9CC"/>
        </a:accent5>
        <a:accent6>
          <a:srgbClr val="81552A"/>
        </a:accent6>
        <a:hlink>
          <a:srgbClr val="FFEF79"/>
        </a:hlink>
        <a:folHlink>
          <a:srgbClr val="003399"/>
        </a:folHlink>
      </a:clrScheme>
      <a:clrMap bg1="dk2" tx1="lt1" bg2="dk1" tx2="lt2" accent1="accent1" accent2="accent2" accent3="accent3" accent4="accent4" accent5="accent5" accent6="accent6" hlink="hlink" folHlink="folHlink"/>
    </a:extraClrScheme>
    <a:extraClrScheme>
      <a:clrScheme name="Тема Office 4">
        <a:dk1>
          <a:srgbClr val="336699"/>
        </a:dk1>
        <a:lt1>
          <a:srgbClr val="C4DAC2"/>
        </a:lt1>
        <a:dk2>
          <a:srgbClr val="00405C"/>
        </a:dk2>
        <a:lt2>
          <a:srgbClr val="005A58"/>
        </a:lt2>
        <a:accent1>
          <a:srgbClr val="88C294"/>
        </a:accent1>
        <a:accent2>
          <a:srgbClr val="48C5EC"/>
        </a:accent2>
        <a:accent3>
          <a:srgbClr val="DEEADD"/>
        </a:accent3>
        <a:accent4>
          <a:srgbClr val="2A5682"/>
        </a:accent4>
        <a:accent5>
          <a:srgbClr val="C3DDC8"/>
        </a:accent5>
        <a:accent6>
          <a:srgbClr val="40B2D6"/>
        </a:accent6>
        <a:hlink>
          <a:srgbClr val="B2E7F2"/>
        </a:hlink>
        <a:folHlink>
          <a:srgbClr val="CCFFCC"/>
        </a:folHlink>
      </a:clrScheme>
      <a:clrMap bg1="lt1" tx1="dk1" bg2="lt2" tx2="dk2" accent1="accent1" accent2="accent2" accent3="accent3" accent4="accent4" accent5="accent5" accent6="accent6" hlink="hlink" folHlink="folHlink"/>
    </a:extraClrScheme>
    <a:extraClrScheme>
      <a:clrScheme name="Тема Office 5">
        <a:dk1>
          <a:srgbClr val="01A6D9"/>
        </a:dk1>
        <a:lt1>
          <a:srgbClr val="FFFFFF"/>
        </a:lt1>
        <a:dk2>
          <a:srgbClr val="00486C"/>
        </a:dk2>
        <a:lt2>
          <a:srgbClr val="333333"/>
        </a:lt2>
        <a:accent1>
          <a:srgbClr val="DDDDDD"/>
        </a:accent1>
        <a:accent2>
          <a:srgbClr val="808080"/>
        </a:accent2>
        <a:accent3>
          <a:srgbClr val="FFFFFF"/>
        </a:accent3>
        <a:accent4>
          <a:srgbClr val="018DB9"/>
        </a:accent4>
        <a:accent5>
          <a:srgbClr val="EBEBEB"/>
        </a:accent5>
        <a:accent6>
          <a:srgbClr val="737373"/>
        </a:accent6>
        <a:hlink>
          <a:srgbClr val="4D4D4D"/>
        </a:hlink>
        <a:folHlink>
          <a:srgbClr val="339966"/>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BBE0E3"/>
        </a:accent1>
        <a:accent2>
          <a:srgbClr val="175C87"/>
        </a:accent2>
        <a:accent3>
          <a:srgbClr val="FFFFFF"/>
        </a:accent3>
        <a:accent4>
          <a:srgbClr val="000000"/>
        </a:accent4>
        <a:accent5>
          <a:srgbClr val="DAEDEF"/>
        </a:accent5>
        <a:accent6>
          <a:srgbClr val="14537A"/>
        </a:accent6>
        <a:hlink>
          <a:srgbClr val="009999"/>
        </a:hlink>
        <a:folHlink>
          <a:srgbClr val="66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3D5C"/>
        </a:dk2>
        <a:lt2>
          <a:srgbClr val="969696"/>
        </a:lt2>
        <a:accent1>
          <a:srgbClr val="ABCB9D"/>
        </a:accent1>
        <a:accent2>
          <a:srgbClr val="FF9966"/>
        </a:accent2>
        <a:accent3>
          <a:srgbClr val="FFFFFF"/>
        </a:accent3>
        <a:accent4>
          <a:srgbClr val="000000"/>
        </a:accent4>
        <a:accent5>
          <a:srgbClr val="D2E2CC"/>
        </a:accent5>
        <a:accent6>
          <a:srgbClr val="E78A5C"/>
        </a:accent6>
        <a:hlink>
          <a:srgbClr val="0099CC"/>
        </a:hlink>
        <a:folHlink>
          <a:srgbClr val="996600"/>
        </a:folHlink>
      </a:clrScheme>
      <a:clrMap bg1="lt1" tx1="dk1" bg2="lt2" tx2="dk2" accent1="accent1" accent2="accent2" accent3="accent3" accent4="accent4" accent5="accent5" accent6="accent6" hlink="hlink" folHlink="folHlink"/>
    </a:extraClrScheme>
    <a:extraClrScheme>
      <a:clrScheme name="Тема Office 8">
        <a:dk1>
          <a:srgbClr val="000000"/>
        </a:dk1>
        <a:lt1>
          <a:srgbClr val="FFFFFF"/>
        </a:lt1>
        <a:dk2>
          <a:srgbClr val="000000"/>
        </a:dk2>
        <a:lt2>
          <a:srgbClr val="808080"/>
        </a:lt2>
        <a:accent1>
          <a:srgbClr val="0099CC"/>
        </a:accent1>
        <a:accent2>
          <a:srgbClr val="8EC8A0"/>
        </a:accent2>
        <a:accent3>
          <a:srgbClr val="FFFFFF"/>
        </a:accent3>
        <a:accent4>
          <a:srgbClr val="000000"/>
        </a:accent4>
        <a:accent5>
          <a:srgbClr val="AACAE2"/>
        </a:accent5>
        <a:accent6>
          <a:srgbClr val="80B591"/>
        </a:accent6>
        <a:hlink>
          <a:srgbClr val="00428A"/>
        </a:hlink>
        <a:folHlink>
          <a:srgbClr val="DAF0DC"/>
        </a:folHlink>
      </a:clrScheme>
      <a:clrMap bg1="lt1" tx1="dk1" bg2="lt2" tx2="dk2" accent1="accent1" accent2="accent2" accent3="accent3" accent4="accent4" accent5="accent5" accent6="accent6" hlink="hlink" folHlink="folHlink"/>
    </a:extraClrScheme>
    <a:extraClrScheme>
      <a:clrScheme name="Тема Office 9">
        <a:dk1>
          <a:srgbClr val="336600"/>
        </a:dk1>
        <a:lt1>
          <a:srgbClr val="B3DBE9"/>
        </a:lt1>
        <a:dk2>
          <a:srgbClr val="DDDDDD"/>
        </a:dk2>
        <a:lt2>
          <a:srgbClr val="003366"/>
        </a:lt2>
        <a:accent1>
          <a:srgbClr val="11A5D9"/>
        </a:accent1>
        <a:accent2>
          <a:srgbClr val="52B34B"/>
        </a:accent2>
        <a:accent3>
          <a:srgbClr val="D6EAF2"/>
        </a:accent3>
        <a:accent4>
          <a:srgbClr val="2A5600"/>
        </a:accent4>
        <a:accent5>
          <a:srgbClr val="AACFE9"/>
        </a:accent5>
        <a:accent6>
          <a:srgbClr val="49A243"/>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Тема Office 10">
        <a:dk1>
          <a:srgbClr val="336699"/>
        </a:dk1>
        <a:lt1>
          <a:srgbClr val="5F5F5F"/>
        </a:lt1>
        <a:dk2>
          <a:srgbClr val="000000"/>
        </a:dk2>
        <a:lt2>
          <a:srgbClr val="273D4D"/>
        </a:lt2>
        <a:accent1>
          <a:srgbClr val="0099CC"/>
        </a:accent1>
        <a:accent2>
          <a:srgbClr val="468A4B"/>
        </a:accent2>
        <a:accent3>
          <a:srgbClr val="AAAAAA"/>
        </a:accent3>
        <a:accent4>
          <a:srgbClr val="505050"/>
        </a:accent4>
        <a:accent5>
          <a:srgbClr val="AACAE2"/>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Тема Office 11">
        <a:dk1>
          <a:srgbClr val="003399"/>
        </a:dk1>
        <a:lt1>
          <a:srgbClr val="A5D5EF"/>
        </a:lt1>
        <a:dk2>
          <a:srgbClr val="003399"/>
        </a:dk2>
        <a:lt2>
          <a:srgbClr val="3E3E5C"/>
        </a:lt2>
        <a:accent1>
          <a:srgbClr val="78AA95"/>
        </a:accent1>
        <a:accent2>
          <a:srgbClr val="1E8FE4"/>
        </a:accent2>
        <a:accent3>
          <a:srgbClr val="CFE7F6"/>
        </a:accent3>
        <a:accent4>
          <a:srgbClr val="002A82"/>
        </a:accent4>
        <a:accent5>
          <a:srgbClr val="BED2C8"/>
        </a:accent5>
        <a:accent6>
          <a:srgbClr val="1A81CF"/>
        </a:accent6>
        <a:hlink>
          <a:srgbClr val="CCECFF"/>
        </a:hlink>
        <a:folHlink>
          <a:srgbClr val="D2FAD2"/>
        </a:folHlink>
      </a:clrScheme>
      <a:clrMap bg1="lt1" tx1="dk1" bg2="lt2" tx2="dk2" accent1="accent1" accent2="accent2" accent3="accent3" accent4="accent4" accent5="accent5" accent6="accent6" hlink="hlink" folHlink="folHlink"/>
    </a:extraClrScheme>
    <a:extraClrScheme>
      <a:clrScheme name="Тема Office 12">
        <a:dk1>
          <a:srgbClr val="003300"/>
        </a:dk1>
        <a:lt1>
          <a:srgbClr val="D8E4D8"/>
        </a:lt1>
        <a:dk2>
          <a:srgbClr val="272D2C"/>
        </a:dk2>
        <a:lt2>
          <a:srgbClr val="777777"/>
        </a:lt2>
        <a:accent1>
          <a:srgbClr val="909082"/>
        </a:accent1>
        <a:accent2>
          <a:srgbClr val="55A9D3"/>
        </a:accent2>
        <a:accent3>
          <a:srgbClr val="E9EFE9"/>
        </a:accent3>
        <a:accent4>
          <a:srgbClr val="002A00"/>
        </a:accent4>
        <a:accent5>
          <a:srgbClr val="C6C6C1"/>
        </a:accent5>
        <a:accent6>
          <a:srgbClr val="4C99BF"/>
        </a:accent6>
        <a:hlink>
          <a:srgbClr val="FFCC66"/>
        </a:hlink>
        <a:folHlink>
          <a:srgbClr val="CCFF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Geometric design template</Template>
  <TotalTime>825</TotalTime>
  <Words>413</Words>
  <Application>Microsoft Office PowerPoint</Application>
  <PresentationFormat>Экран (4:3)</PresentationFormat>
  <Paragraphs>86</Paragraphs>
  <Slides>15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Geometric design template</vt:lpstr>
      <vt:lpstr>В уездном городе</vt:lpstr>
      <vt:lpstr>Слайд 2</vt:lpstr>
      <vt:lpstr>Исторический центр города</vt:lpstr>
      <vt:lpstr>Слайд 4</vt:lpstr>
      <vt:lpstr>Народный дом</vt:lpstr>
      <vt:lpstr>Кинотеатр «Люкс»</vt:lpstr>
      <vt:lpstr>Торговый дом Валеевых</vt:lpstr>
      <vt:lpstr>Русский торгово-промышленный банк</vt:lpstr>
      <vt:lpstr>Магазин купца Стахеева</vt:lpstr>
      <vt:lpstr>Особняк купцов Шиховых</vt:lpstr>
      <vt:lpstr>Пассаж братьев Якушевых</vt:lpstr>
      <vt:lpstr>Особняк братьев Степановых</vt:lpstr>
      <vt:lpstr>Особняк Данцигера</vt:lpstr>
      <vt:lpstr>Особняк Лоренцова</vt:lpstr>
      <vt:lpstr>Ресурсы:</vt:lpstr>
    </vt:vector>
  </TitlesOfParts>
  <Manager/>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 уездном городе</dc:title>
  <dc:subject/>
  <dc:creator>дом</dc:creator>
  <cp:keywords/>
  <dc:description/>
  <cp:lastModifiedBy>дом</cp:lastModifiedBy>
  <cp:revision>155</cp:revision>
  <dcterms:created xsi:type="dcterms:W3CDTF">2010-05-18T11:25:12Z</dcterms:created>
  <dcterms:modified xsi:type="dcterms:W3CDTF">2010-05-24T09:19:52Z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TC010721371049</vt:lpwstr>
  </property>
</Properties>
</file>