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>
      <p:cViewPr varScale="1">
        <p:scale>
          <a:sx n="71" d="100"/>
          <a:sy n="71" d="100"/>
        </p:scale>
        <p:origin x="-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14C40-ECA8-423F-A29E-F0EB2BD687E5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195C2-0392-492E-9EB3-024094355F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299BF-946B-404D-8DAA-37878138A106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135D6-D35A-4579-B505-2C8E8B5DD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00ACD-1CC8-423C-B523-13597AFB3540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A08B6-7EDD-4F6B-948D-47FF8F2F7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E8A07-129B-4E39-BDDC-F19053FEBC3D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C326D-0A15-4543-93B9-72ACDE7C8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FC95D-22F3-4F27-B1ED-9433F31609FD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BCF1C-617C-44E3-9809-69511DEDF6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B28C5-66D8-4C8B-931C-281D2EC82D5E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0820-B6A1-4449-A924-422234FA95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63E41-956F-481F-8DCE-D49DED43DD26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C8F03-8EDA-449A-BD14-3DF63E234B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962D9-03DC-411C-BDBD-3B2552EB20C0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96116-90FB-4858-BFAB-3B1D07D1A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1908-AFB3-4E68-AF8D-2A9BC063391D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20813-04E1-4931-81A5-017A97295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5383B-9B94-4916-AF2A-6DC66EF456D5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A743F-6F3C-48CF-BD07-AB5CDF69F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3EE80-AA48-4D3D-A8C3-44D25663FE74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7A192-3CCD-48A9-8023-C36E3640C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EBA19C-B4FA-4C6A-B64E-CF4E7EC04702}" type="datetimeFigureOut">
              <a:rPr lang="ru-RU"/>
              <a:pPr>
                <a:defRPr/>
              </a:pPr>
              <a:t>03.04.2012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7259CC-0765-49C6-A8D4-76ACC289E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7E4E99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7E4E99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7E4E99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7E4E99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7E4E99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7E4E99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7E4E99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7E4E99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7E4E99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7E4E99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ays.peoples.ru/year/1886.shtml" TargetMode="External"/><Relationship Id="rId7" Type="http://schemas.openxmlformats.org/officeDocument/2006/relationships/image" Target="../media/image1.jpeg"/><Relationship Id="rId2" Type="http://schemas.openxmlformats.org/officeDocument/2006/relationships/hyperlink" Target="http://days.peoples.ru/1107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ays.peoples.ru/year/1961.shtml" TargetMode="External"/><Relationship Id="rId5" Type="http://schemas.openxmlformats.org/officeDocument/2006/relationships/hyperlink" Target="http://days.peoples.ru/0607.html" TargetMode="External"/><Relationship Id="rId4" Type="http://schemas.openxmlformats.org/officeDocument/2006/relationships/hyperlink" Target="http://www.worlds.ru/america/usa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ays.peoples.ru/year/1916.shtml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days.peoples.ru/061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ays.peoples.ru/year/2001.shtml" TargetMode="External"/><Relationship Id="rId5" Type="http://schemas.openxmlformats.org/officeDocument/2006/relationships/hyperlink" Target="http://days.peoples.ru/0209.html" TargetMode="External"/><Relationship Id="rId4" Type="http://schemas.openxmlformats.org/officeDocument/2006/relationships/hyperlink" Target="http://www.worlds.ru/america/usa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6375" y="4581525"/>
            <a:ext cx="5635625" cy="1727200"/>
          </a:xfrm>
        </p:spPr>
        <p:txBody>
          <a:bodyPr rtlCol="0">
            <a:normAutofit fontScale="85000" lnSpcReduction="20000"/>
          </a:bodyPr>
          <a:lstStyle/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/>
              <a:t>Подготовили: Студенты I курса 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/>
              <a:t>экономического факультета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/>
              <a:t>РТА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/>
              <a:t>Юсов Алексей и Сафонов Михаил М112б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/>
              <a:t>2012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708920"/>
            <a:ext cx="7381372" cy="1793167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Школа социальных систем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14338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r>
              <a:rPr lang="ru-RU" smtClean="0"/>
              <a:t>Теоретики этой школы рассматривали организации как социальное целое, исследовали вопросы мотивации, стимулирования, авторитета и власти, коммуникаций в организации, принятия решения человеком, моделируя внутриорганизационные процессы и их комбинации, выясняя, какие из этих комбинаций наиболее эффективные с точки зрения целей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Представитель ШСС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362" name="Объект 2"/>
          <p:cNvSpPr>
            <a:spLocks noGrp="1"/>
          </p:cNvSpPr>
          <p:nvPr>
            <p:ph sz="quarter" idx="13"/>
          </p:nvPr>
        </p:nvSpPr>
        <p:spPr>
          <a:xfrm>
            <a:off x="1049338" y="765175"/>
            <a:ext cx="6788150" cy="3584575"/>
          </a:xfrm>
        </p:spPr>
        <p:txBody>
          <a:bodyPr/>
          <a:lstStyle/>
          <a:p>
            <a:r>
              <a:rPr lang="ru-RU" smtClean="0"/>
              <a:t>Духовным отцом школы социальных систем считается Ч. Барнард.</a:t>
            </a:r>
          </a:p>
          <a:p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16238" y="1624013"/>
          <a:ext cx="6400800" cy="2597150"/>
        </p:xfrm>
        <a:graphic>
          <a:graphicData uri="http://schemas.openxmlformats.org/drawingml/2006/table">
            <a:tbl>
              <a:tblPr/>
              <a:tblGrid>
                <a:gridCol w="202516"/>
                <a:gridCol w="6199084"/>
              </a:tblGrid>
              <a:tr h="2596932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L="88558" marR="88558" marT="44279" marB="442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Честер Барнард</a:t>
                      </a:r>
                    </a:p>
                    <a:p>
                      <a:r>
                        <a:rPr lang="ru-RU" sz="2000" b="1" dirty="0" err="1"/>
                        <a:t>Chester</a:t>
                      </a:r>
                      <a:r>
                        <a:rPr lang="ru-RU" sz="2000" b="1" dirty="0"/>
                        <a:t> </a:t>
                      </a:r>
                      <a:r>
                        <a:rPr lang="ru-RU" sz="2000" b="1" dirty="0" err="1"/>
                        <a:t>Barnard</a:t>
                      </a:r>
                      <a:endParaRPr lang="ru-RU" sz="2000" b="1" dirty="0"/>
                    </a:p>
                    <a:p>
                      <a:r>
                        <a:rPr lang="ru-RU" sz="2000" dirty="0"/>
                        <a:t>День рождения: </a:t>
                      </a:r>
                      <a:r>
                        <a:rPr lang="ru-RU" sz="2000" dirty="0">
                          <a:hlinkClick r:id="rId2" tooltip="родились 07 11"/>
                        </a:rPr>
                        <a:t>07.11</a:t>
                      </a:r>
                      <a:r>
                        <a:rPr lang="ru-RU" sz="2000" dirty="0"/>
                        <a:t>.</a:t>
                      </a:r>
                      <a:r>
                        <a:rPr lang="ru-RU" sz="2000" dirty="0">
                          <a:hlinkClick r:id="rId3" tooltip="родились в 1886 году"/>
                        </a:rPr>
                        <a:t>1886</a:t>
                      </a:r>
                      <a:r>
                        <a:rPr lang="ru-RU" sz="2000" dirty="0"/>
                        <a:t> года</a:t>
                      </a:r>
                      <a:br>
                        <a:rPr lang="ru-RU" sz="2000" dirty="0"/>
                      </a:br>
                      <a:r>
                        <a:rPr lang="ru-RU" sz="2000" dirty="0"/>
                        <a:t>Место рождения: </a:t>
                      </a:r>
                      <a:r>
                        <a:rPr lang="ru-RU" sz="2000" b="1" dirty="0" err="1"/>
                        <a:t>Молден</a:t>
                      </a:r>
                      <a:r>
                        <a:rPr lang="ru-RU" sz="2000" b="1" dirty="0"/>
                        <a:t>, штат Массачусетс</a:t>
                      </a:r>
                      <a:r>
                        <a:rPr lang="ru-RU" sz="2000" dirty="0"/>
                        <a:t>, </a:t>
                      </a:r>
                      <a:r>
                        <a:rPr lang="ru-RU" sz="2000" dirty="0">
                          <a:hlinkClick r:id="rId4" tooltip="США - обзоры страны"/>
                        </a:rPr>
                        <a:t>США</a:t>
                      </a:r>
                      <a:r>
                        <a:rPr lang="ru-RU" sz="2000" dirty="0"/>
                        <a:t/>
                      </a:r>
                      <a:br>
                        <a:rPr lang="ru-RU" sz="2000" dirty="0"/>
                      </a:br>
                      <a:r>
                        <a:rPr lang="ru-RU" sz="2000" dirty="0"/>
                        <a:t>Дата смерти: </a:t>
                      </a:r>
                      <a:r>
                        <a:rPr lang="ru-RU" sz="2000" dirty="0">
                          <a:hlinkClick r:id="rId5" tooltip="скончались 07 06"/>
                        </a:rPr>
                        <a:t>07.06</a:t>
                      </a:r>
                      <a:r>
                        <a:rPr lang="ru-RU" sz="2000" dirty="0"/>
                        <a:t>.</a:t>
                      </a:r>
                      <a:r>
                        <a:rPr lang="ru-RU" sz="2000" dirty="0">
                          <a:hlinkClick r:id="rId6" tooltip="умер в 1961"/>
                        </a:rPr>
                        <a:t>1961</a:t>
                      </a:r>
                      <a:r>
                        <a:rPr lang="ru-RU" sz="2000" dirty="0"/>
                        <a:t> года</a:t>
                      </a:r>
                      <a:br>
                        <a:rPr lang="ru-RU" sz="2000" dirty="0"/>
                      </a:br>
                      <a:r>
                        <a:rPr lang="ru-RU" sz="2000" dirty="0"/>
                        <a:t>Место смерти: </a:t>
                      </a:r>
                      <a:r>
                        <a:rPr lang="ru-RU" sz="2000" b="1" dirty="0"/>
                        <a:t>Нью-Йорк</a:t>
                      </a:r>
                      <a:r>
                        <a:rPr lang="ru-RU" sz="2000" dirty="0"/>
                        <a:t>, </a:t>
                      </a:r>
                      <a:r>
                        <a:rPr lang="ru-RU" sz="2000" dirty="0">
                          <a:hlinkClick r:id="rId4" tooltip="США - обзоры страны"/>
                        </a:rPr>
                        <a:t>США</a:t>
                      </a:r>
                      <a:r>
                        <a:rPr lang="ru-RU" sz="2000" dirty="0"/>
                        <a:t/>
                      </a:r>
                      <a:br>
                        <a:rPr lang="ru-RU" sz="2000" dirty="0"/>
                      </a:br>
                      <a:r>
                        <a:rPr lang="ru-RU" sz="2000" dirty="0"/>
                        <a:t>Гражданство: </a:t>
                      </a:r>
                      <a:r>
                        <a:rPr lang="ru-RU" sz="2000" dirty="0">
                          <a:hlinkClick r:id="rId4" tooltip="США - обзоры страны"/>
                        </a:rPr>
                        <a:t>США</a:t>
                      </a:r>
                      <a:endParaRPr lang="ru-RU" sz="2000" dirty="0"/>
                    </a:p>
                  </a:txBody>
                  <a:tcPr marL="88558" marR="88558" marT="44279" marB="442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5366" name="Picture 1" descr="Фотография Честер Барнард (photo Chester Barnard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5475" y="1741488"/>
            <a:ext cx="23034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4855" y="5032226"/>
            <a:ext cx="6512511" cy="114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Основные идеи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4137025"/>
          </a:xfrm>
        </p:spPr>
        <p:txBody>
          <a:bodyPr/>
          <a:lstStyle/>
          <a:p>
            <a:r>
              <a:rPr lang="ru-RU" smtClean="0"/>
              <a:t>Барнард определял </a:t>
            </a:r>
            <a:r>
              <a:rPr lang="ru-RU" b="1" smtClean="0"/>
              <a:t>организацию как систему сознательно координируемой деятельности двух или более лиц</a:t>
            </a:r>
            <a:r>
              <a:rPr lang="ru-RU" smtClean="0"/>
              <a:t>. При этом имелась в виду координация различных видов деятельности людей, в силу чего каждая часть связана с каждой другой частью каким-либо значимым образом: «Целое всегда больше суммы его частей». Исходя из этого, Барнард полагал, что измерение данного соотношения («больше») и составляет основной показатель эффективности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509120"/>
            <a:ext cx="6512511" cy="114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Характеристика организаций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7410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633787"/>
          </a:xfrm>
        </p:spPr>
        <p:txBody>
          <a:bodyPr/>
          <a:lstStyle/>
          <a:p>
            <a:r>
              <a:rPr lang="ru-RU" sz="2400" smtClean="0"/>
              <a:t>Все организации (за исключением государства и церкви) Барнард характеризовал как частные случаи больших систем, поскольку они зависят от этих больших систем. Существуют и объемлющие формальные организации, которые включаются в неформальную, незавершенную и туманную систему, обычно именуемую обществом.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115616" y="620688"/>
            <a:ext cx="6912768" cy="639762"/>
          </a:xfrm>
        </p:spPr>
        <p:txBody>
          <a:bodyPr rtlCol="0"/>
          <a:lstStyle/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/>
              <a:t>Для формальной организации характерны</a:t>
            </a:r>
            <a:r>
              <a:t>: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187450" y="1412875"/>
            <a:ext cx="3348038" cy="3468688"/>
          </a:xfrm>
        </p:spPr>
        <p:txBody>
          <a:bodyPr/>
          <a:lstStyle/>
          <a:p>
            <a:r>
              <a:rPr lang="ru-RU" smtClean="0"/>
              <a:t>Скалярный, или иерархический, тип, где координация достигается посредством подчинения частей единой центральной власти. Такой тип системы позволяет, по мнению Барнарда, снизить число дисфункций, уменьшить трения внутри организации, укрепить и сохранить ее мощь пусть даже ценой уменьшения свободы.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645025" y="1398588"/>
            <a:ext cx="3346450" cy="3470275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Латеральная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организация, где в отличие от скалярной координация в системе достигается лишь посредством соглашения. Латеральная система организации не обладает собственными формальными средствами для предотвращения трений, споров и дезорганизаторских действий.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833" y="5522573"/>
            <a:ext cx="7262193" cy="1006715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Типы систем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Барнарда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372168"/>
            <a:ext cx="8208912" cy="1937152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Рассматривая множественность различных видов удовлетворения человека в организации, Барнард выделяет 4 группы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конкретных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побуждений {стимулов) к деятельности в организации: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088" y="549275"/>
            <a:ext cx="6716712" cy="3816350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материальные стимулы (деньги, вещи или физические условия);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личные нематериальные возможности для отличия, престижа и личной власти;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желаемые физические условия работы;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духовные побуждения (гордость мастерством, чувство соответствия, альтруистическое служение семье или другим целям, лояльность по отношению к организации, патриотизм, эстетические или религиозные чувства и т. п.).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372168"/>
            <a:ext cx="7550225" cy="1865144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Кроме конкретных стимулов, Барнард выделял 4 типа общих стимулов, влияющих на поведение человека в организации: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привлекательность, присущая работе;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условия труда и их соответствие взглядам и навыкам работы данного лица;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возможность ощущать личное участие в ходе события;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возможность общения с другими лицами, соответствие условий работы представлениям данного лица относительно норм товарищества и взаимной поддержки.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Эффективность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Барнарда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отличие от многих своих предшественников и современников, например Тейлора,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Эмерсона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Фоллетт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Мэйо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др., Барнард пытался придать новое содержание понятию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определяя ее как способность организации предоставлять эффективные побуждения в количествах, достаточных для поддержания равновесия социальной системы.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365104"/>
            <a:ext cx="7560840" cy="2016224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Барнард предпринял попытку определить ряд формальных принципов связи и передачи информации в организационных системах.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750" y="188913"/>
            <a:ext cx="7632700" cy="4176712"/>
          </a:xfrm>
        </p:spPr>
        <p:txBody>
          <a:bodyPr rtlCol="0">
            <a:normAutofit fontScale="92500"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Каналы связи должны быть точно определены и хорошо известны всем членам организации, что может быть достигнуто путем точного фиксирования обязанностей и прав каждого должностного лица и широкого оповещения об этом с указанием конкретных лиц, занимающих определенные посты.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Необходимо определить формальные каналы связи между всеми членами данной организации. Иными словами, каждое лицо в организации должно иметь определенную формальную связь в виде субординации или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суперординации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 каким-либо другим лицом в организации.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Линия связи должна быть по возможности максимально прямой и короткой. Чем она короче, тем быстрее решаются задачи, тем меньше ошибок при их решении.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8313" y="333375"/>
            <a:ext cx="8064500" cy="6191250"/>
          </a:xfrm>
        </p:spPr>
        <p:txBody>
          <a:bodyPr rtlCol="0">
            <a:normAutofit fontScale="85000" lnSpcReduction="2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Линия связи всегда должна использоваться целиком. Обход промежуточных пунктов приводит к противоречивым сообщениям, неправильному истолкованию и подрыву ответственности.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Компетенция лиц, являющихся коммуникационными центрами (т. е. руководящий состав), должна быть адекватной. В центрах коммуникации крупных организационных систем нельзя ожидать от одного ответственного лица компетентного отношения ко всему многообразию сложных сообщений. Отсюда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необходимость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помощниках, заместителях и штабных экспертах. В наиболее сложных и крупных организациях высшая административная власть осуществляется скорее какой-либо организованной группой, чем отдельным руководителем.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процессе функционирования организации нельзя допускать прерывания линии связи. Для этого нужны тщательно разработанные меры, автоматически обеспечивающие временное замещение должностей в период недееспособности или отсутствия официальных лиц.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Каждое сообщение должно быть аутентичным. Это означает, что каждое лицо, отдающее распоряжение или указания, обязано действовать в пределах своей компетенции, а лица, которые будут выполнять указания, должны иметь ясное представление о том, каковы компетенция руководящего лица, его обязанности и полномочия.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797152"/>
            <a:ext cx="6512511" cy="114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Представитель ШСС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4578" name="Объект 2"/>
          <p:cNvSpPr>
            <a:spLocks noGrp="1"/>
          </p:cNvSpPr>
          <p:nvPr>
            <p:ph sz="quarter" idx="13"/>
          </p:nvPr>
        </p:nvSpPr>
        <p:spPr>
          <a:xfrm>
            <a:off x="684213" y="731838"/>
            <a:ext cx="7704137" cy="3633787"/>
          </a:xfrm>
        </p:spPr>
        <p:txBody>
          <a:bodyPr/>
          <a:lstStyle/>
          <a:p>
            <a:r>
              <a:rPr lang="ru-RU" smtClean="0"/>
              <a:t>Первым эстафету от Барнарда принял другой известный представитель школы социальных систем — Г. Саймон (р. 1916).</a:t>
            </a:r>
          </a:p>
          <a:p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87675" y="1874838"/>
          <a:ext cx="6402388" cy="2676525"/>
        </p:xfrm>
        <a:graphic>
          <a:graphicData uri="http://schemas.openxmlformats.org/drawingml/2006/table">
            <a:tbl>
              <a:tblPr/>
              <a:tblGrid>
                <a:gridCol w="202516"/>
                <a:gridCol w="6199084"/>
              </a:tblGrid>
              <a:tr h="2676572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88558" marR="88558" marT="44279" marB="442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Герберт </a:t>
                      </a:r>
                      <a:r>
                        <a:rPr lang="ru-RU" sz="2400" b="1" dirty="0" err="1"/>
                        <a:t>Саймон</a:t>
                      </a:r>
                      <a:endParaRPr lang="ru-RU" sz="2400" b="1" dirty="0"/>
                    </a:p>
                    <a:p>
                      <a:r>
                        <a:rPr lang="ru-RU" sz="2400" b="1" dirty="0" err="1"/>
                        <a:t>Herbert</a:t>
                      </a:r>
                      <a:r>
                        <a:rPr lang="ru-RU" sz="2400" b="1" dirty="0"/>
                        <a:t> </a:t>
                      </a:r>
                      <a:r>
                        <a:rPr lang="ru-RU" sz="2400" b="1" dirty="0" err="1"/>
                        <a:t>Simon</a:t>
                      </a:r>
                      <a:endParaRPr lang="ru-RU" sz="2400" b="1" dirty="0"/>
                    </a:p>
                    <a:p>
                      <a:r>
                        <a:rPr lang="ru-RU" sz="2400" dirty="0"/>
                        <a:t>День рождения: </a:t>
                      </a:r>
                      <a:r>
                        <a:rPr lang="ru-RU" sz="2400" dirty="0">
                          <a:hlinkClick r:id="rId2" tooltip="родились 15 06"/>
                        </a:rPr>
                        <a:t>15.06</a:t>
                      </a:r>
                      <a:r>
                        <a:rPr lang="ru-RU" sz="2400" dirty="0"/>
                        <a:t>.</a:t>
                      </a:r>
                      <a:r>
                        <a:rPr lang="ru-RU" sz="2400" dirty="0">
                          <a:hlinkClick r:id="rId3" tooltip="родились в 1916 году"/>
                        </a:rPr>
                        <a:t>1916</a:t>
                      </a:r>
                      <a:r>
                        <a:rPr lang="ru-RU" sz="2400" dirty="0"/>
                        <a:t> года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Место рождения: </a:t>
                      </a:r>
                      <a:r>
                        <a:rPr lang="ru-RU" sz="2400" b="1" dirty="0"/>
                        <a:t>Милуоки</a:t>
                      </a:r>
                      <a:r>
                        <a:rPr lang="ru-RU" sz="2400" dirty="0"/>
                        <a:t>, </a:t>
                      </a:r>
                      <a:r>
                        <a:rPr lang="ru-RU" sz="2400" dirty="0">
                          <a:hlinkClick r:id="rId4" tooltip="США - обзоры страны"/>
                        </a:rPr>
                        <a:t>США</a:t>
                      </a:r>
                      <a:r>
                        <a:rPr lang="ru-RU" sz="2400" dirty="0"/>
                        <a:t/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Дата смерти: </a:t>
                      </a:r>
                      <a:r>
                        <a:rPr lang="ru-RU" sz="2400" dirty="0">
                          <a:hlinkClick r:id="rId5" tooltip="скончались 09 02"/>
                        </a:rPr>
                        <a:t>09.02</a:t>
                      </a:r>
                      <a:r>
                        <a:rPr lang="ru-RU" sz="2400" dirty="0"/>
                        <a:t>.</a:t>
                      </a:r>
                      <a:r>
                        <a:rPr lang="ru-RU" sz="2400" dirty="0">
                          <a:hlinkClick r:id="rId6" tooltip="умер в 2001"/>
                        </a:rPr>
                        <a:t>2001</a:t>
                      </a:r>
                      <a:r>
                        <a:rPr lang="ru-RU" sz="2400" dirty="0"/>
                        <a:t> года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Место смерти: </a:t>
                      </a:r>
                      <a:r>
                        <a:rPr lang="ru-RU" sz="2400" b="1" dirty="0" err="1"/>
                        <a:t>Питтсбург</a:t>
                      </a:r>
                      <a:r>
                        <a:rPr lang="ru-RU" sz="2400" dirty="0"/>
                        <a:t>, </a:t>
                      </a:r>
                      <a:r>
                        <a:rPr lang="ru-RU" sz="2400" dirty="0">
                          <a:hlinkClick r:id="rId4" tooltip="США - обзоры страны"/>
                        </a:rPr>
                        <a:t>США</a:t>
                      </a:r>
                      <a:r>
                        <a:rPr lang="ru-RU" sz="2400" dirty="0"/>
                        <a:t/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Гражданство: </a:t>
                      </a:r>
                      <a:r>
                        <a:rPr lang="ru-RU" sz="2400" dirty="0">
                          <a:hlinkClick r:id="rId4" tooltip="США - обзоры страны"/>
                        </a:rPr>
                        <a:t>США</a:t>
                      </a:r>
                      <a:endParaRPr lang="ru-RU" sz="2400" dirty="0"/>
                    </a:p>
                  </a:txBody>
                  <a:tcPr marL="88558" marR="88558" marT="44279" marB="442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4582" name="Picture 1" descr="Фотография Герберт Саймон (photo Herbert Simon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288" y="1952625"/>
            <a:ext cx="2447925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79613" y="4371975"/>
            <a:ext cx="6985000" cy="2486025"/>
          </a:xfrm>
          <a:noFill/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68313" y="692150"/>
            <a:ext cx="8047037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900">
                <a:solidFill>
                  <a:schemeClr val="tx2"/>
                </a:solidFill>
                <a:latin typeface="Trebuchet MS" pitchFamily="34" charset="0"/>
              </a:rPr>
              <a:t>Саймон изучал проблемы принятия решений и искусственного интеллекта</a:t>
            </a:r>
            <a:endParaRPr lang="en-US" sz="1900">
              <a:solidFill>
                <a:schemeClr val="tx2"/>
              </a:solidFill>
              <a:latin typeface="Trebuchet MS" pitchFamily="34" charset="0"/>
            </a:endParaRPr>
          </a:p>
          <a:p>
            <a:pPr>
              <a:buFontTx/>
              <a:buChar char="•"/>
            </a:pPr>
            <a:r>
              <a:rPr lang="ru-RU" sz="1900">
                <a:solidFill>
                  <a:schemeClr val="tx2"/>
                </a:solidFill>
                <a:latin typeface="Trebuchet MS" pitchFamily="34" charset="0"/>
              </a:rPr>
              <a:t>Признанием его чрезвычайно </a:t>
            </a:r>
          </a:p>
          <a:p>
            <a:r>
              <a:rPr lang="ru-RU" sz="1900">
                <a:solidFill>
                  <a:schemeClr val="tx2"/>
                </a:solidFill>
                <a:latin typeface="Trebuchet MS" pitchFamily="34" charset="0"/>
              </a:rPr>
              <a:t>важных заслуг стало избрание в Национальную академию наук и присуждение наград Американской ассоциации </a:t>
            </a:r>
          </a:p>
          <a:p>
            <a:r>
              <a:rPr lang="ru-RU" sz="1900">
                <a:solidFill>
                  <a:schemeClr val="tx2"/>
                </a:solidFill>
                <a:latin typeface="Trebuchet MS" pitchFamily="34" charset="0"/>
              </a:rPr>
              <a:t>психологов, Американской ассоциации экономистов и Института инженеров-электриков и электронщиков</a:t>
            </a:r>
            <a:endParaRPr lang="en-US" sz="1900">
              <a:solidFill>
                <a:schemeClr val="tx2"/>
              </a:solidFill>
              <a:latin typeface="Trebuchet MS" pitchFamily="34" charset="0"/>
            </a:endParaRPr>
          </a:p>
          <a:p>
            <a:pPr>
              <a:buFontTx/>
              <a:buChar char="•"/>
            </a:pPr>
            <a:r>
              <a:rPr lang="ru-RU" sz="1900">
                <a:solidFill>
                  <a:schemeClr val="tx2"/>
                </a:solidFill>
                <a:latin typeface="Trebuchet MS" pitchFamily="34" charset="0"/>
              </a:rPr>
              <a:t>В 1978 г. он </a:t>
            </a:r>
          </a:p>
          <a:p>
            <a:r>
              <a:rPr lang="ru-RU" sz="1900">
                <a:solidFill>
                  <a:schemeClr val="tx2"/>
                </a:solidFill>
                <a:latin typeface="Trebuchet MS" pitchFamily="34" charset="0"/>
              </a:rPr>
              <a:t>получил Нобелевскую премию по экономике. Вероятно, более, чем кто-либо другой, Саймон обогатил науку управления и </a:t>
            </a:r>
          </a:p>
          <a:p>
            <a:r>
              <a:rPr lang="ru-RU" sz="1900">
                <a:solidFill>
                  <a:schemeClr val="tx2"/>
                </a:solidFill>
                <a:latin typeface="Trebuchet MS" pitchFamily="34" charset="0"/>
              </a:rPr>
              <a:t>наше понимание того, как решаются человеческие проблемы и принимаются решения</a:t>
            </a:r>
            <a:endParaRPr lang="en-US" sz="1900">
              <a:solidFill>
                <a:schemeClr val="tx2"/>
              </a:solidFill>
              <a:latin typeface="Trebuchet MS" pitchFamily="34" charset="0"/>
            </a:endParaRPr>
          </a:p>
          <a:p>
            <a:endParaRPr lang="en-US" sz="1900">
              <a:solidFill>
                <a:schemeClr val="tx2"/>
              </a:solidFill>
              <a:latin typeface="Trebuchet MS" pitchFamily="34" charset="0"/>
            </a:endParaRPr>
          </a:p>
          <a:p>
            <a:endParaRPr lang="ru-RU" sz="1900">
              <a:solidFill>
                <a:schemeClr val="tx2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>
              <a:buFont typeface="Georgia" pitchFamily="18" charset="0"/>
              <a:buNone/>
            </a:pPr>
            <a:r>
              <a:rPr lang="ru-RU" sz="42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Главные труды Герберта Саймона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sz="quarter" idx="13"/>
          </p:nvPr>
        </p:nvSpPr>
        <p:spPr>
          <a:xfrm>
            <a:off x="1116013" y="404813"/>
            <a:ext cx="6985000" cy="3835400"/>
          </a:xfrm>
        </p:spPr>
        <p:txBody>
          <a:bodyPr/>
          <a:lstStyle/>
          <a:p>
            <a:r>
              <a:rPr lang="ru-RU" sz="1800" smtClean="0"/>
              <a:t>«Административное поведение» (1947) и «Общественная администрация» </a:t>
            </a:r>
          </a:p>
          <a:p>
            <a:r>
              <a:rPr lang="ru-RU" sz="1800" smtClean="0"/>
              <a:t>(1950), написанные </a:t>
            </a:r>
          </a:p>
          <a:p>
            <a:r>
              <a:rPr lang="ru-RU" sz="1800" smtClean="0"/>
              <a:t>совместно с Д. Смитбургом и В. Томпсоном; «Модели человека» (1957)</a:t>
            </a:r>
          </a:p>
          <a:p>
            <a:r>
              <a:rPr lang="ru-RU" sz="1800" smtClean="0"/>
              <a:t>«Организации» (1958) в соавторстве с Дж. Марчем; </a:t>
            </a:r>
          </a:p>
          <a:p>
            <a:r>
              <a:rPr lang="ru-RU" sz="1800" smtClean="0"/>
              <a:t>«Новая наука управленческих решений» (1970).</a:t>
            </a:r>
          </a:p>
          <a:p>
            <a:r>
              <a:rPr lang="ru-RU" sz="1800" smtClean="0"/>
              <a:t>  Если первые труды Саймона в значительной степени представляли собой развитие взглядов Барнарда, то последующие посвящены психологическим и теоретико-познавательным аспектам процессов, связанных с принятием решений.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ru-RU" sz="4200" smtClean="0">
                <a:solidFill>
                  <a:schemeClr val="tx2"/>
                </a:solidFill>
                <a:effectLst/>
              </a:rPr>
              <a:t>Характеристика организации</a:t>
            </a:r>
          </a:p>
        </p:txBody>
      </p:sp>
      <p:sp>
        <p:nvSpPr>
          <p:cNvPr id="27650" name="Объект 2"/>
          <p:cNvSpPr>
            <a:spLocks noGrp="1"/>
          </p:cNvSpPr>
          <p:nvPr>
            <p:ph sz="quarter" idx="13"/>
          </p:nvPr>
        </p:nvSpPr>
        <p:spPr>
          <a:xfrm>
            <a:off x="1116013" y="765175"/>
            <a:ext cx="6400800" cy="3475038"/>
          </a:xfrm>
        </p:spPr>
        <p:txBody>
          <a:bodyPr/>
          <a:lstStyle/>
          <a:p>
            <a:r>
              <a:rPr lang="ru-RU" smtClean="0"/>
              <a:t>Саймон рассматривал организации как системы, в которых люди являются механизмами, принимающими решения. Сущность деятельности управляющих, администраторов, их власти над подчиненными заключается в создании фактических или ценностных предпосылок, на которых основываются решения каждого члена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 bwMode="auto">
          <a:xfrm>
            <a:off x="1835150" y="5157788"/>
            <a:ext cx="6511925" cy="1143000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chemeClr val="tx1"/>
              </a:solidFill>
              <a:effectLst/>
            </a:endParaRPr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1143000" y="731838"/>
            <a:ext cx="7173913" cy="4137025"/>
          </a:xfrm>
          <a:prstGeom prst="rect">
            <a:avLst/>
          </a:prstGeom>
        </p:spPr>
        <p:txBody>
          <a:bodyPr/>
          <a:lstStyle/>
          <a:p>
            <a:r>
              <a:rPr lang="ru-RU" sz="2400" smtClean="0"/>
              <a:t>Если механизм влияния в организации установлен таким образом, что создает равновесие между побуждением и вкладом, при котором все члены организации готовы активно участвовать в ее деятельности, отдавая всю свою энергию для решения задач организации, то такая организация имеет, по определению Саймона, высокий моральный уровень.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 bwMode="auto">
          <a:xfrm>
            <a:off x="971550" y="5280025"/>
            <a:ext cx="7118350" cy="1577975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ru-RU" smtClean="0">
                <a:solidFill>
                  <a:schemeClr val="tx2"/>
                </a:solidFill>
                <a:effectLst/>
              </a:rPr>
              <a:t> Концепции Саймона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684213" y="731838"/>
            <a:ext cx="7920037" cy="44973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 Их суть заключается в том, что управляющие должны эффективно использовать все формы внешних влияний для манипулирования личностью работника, для трансформации человека в такой степени, чтобы он совершал желаемые действия скорее вследствие собственной мотивации, чем под влиянием инструкций, получаемых в данный момент.Саймон определял авторитет как власть принимать решения, направляющие действия других. </a:t>
            </a:r>
          </a:p>
          <a:p>
            <a:r>
              <a:rPr lang="ru-RU" smtClean="0"/>
              <a:t>При этом он возражал против рассмотрения авторитета как юридического феномена, базирующегося только на формальных санкциях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ru-RU" sz="4200" smtClean="0">
                <a:solidFill>
                  <a:schemeClr val="tx2"/>
                </a:solidFill>
                <a:effectLst/>
              </a:rPr>
              <a:t>идеальную схему функционирования организации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деятельность всех ее членов </a:t>
            </a:r>
          </a:p>
          <a:p>
            <a:r>
              <a:rPr lang="ru-RU" smtClean="0"/>
              <a:t>мотивируется стремлением внести вклад в эффективность организации вследствие оптимальной идентификации личных и </a:t>
            </a:r>
          </a:p>
          <a:p>
            <a:r>
              <a:rPr lang="ru-RU" smtClean="0"/>
              <a:t>общих целей. Это, убежден он, сведет необходимость авторитета лишь  к внесению коррективов, так как его применение в </a:t>
            </a:r>
          </a:p>
          <a:p>
            <a:r>
              <a:rPr lang="ru-RU" smtClean="0"/>
              <a:t>виде санкций потеряет сколько-нибудь существенное значение.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ru-RU" sz="4200" smtClean="0">
                <a:solidFill>
                  <a:schemeClr val="tx2"/>
                </a:solidFill>
                <a:effectLst/>
              </a:rPr>
              <a:t>Уязвимые места всех концепций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1143000" y="731838"/>
            <a:ext cx="7389813" cy="3776662"/>
          </a:xfrm>
          <a:prstGeom prst="rect">
            <a:avLst/>
          </a:prstGeom>
        </p:spPr>
        <p:txBody>
          <a:bodyPr/>
          <a:lstStyle/>
          <a:p>
            <a:pPr marL="465138" indent="-419100">
              <a:buFont typeface="Georgia" pitchFamily="18" charset="0"/>
              <a:buNone/>
            </a:pPr>
            <a:r>
              <a:rPr lang="ru-RU" smtClean="0"/>
              <a:t>Все концепции базируются на нереалистических допущениях: </a:t>
            </a:r>
          </a:p>
          <a:p>
            <a:pPr marL="465138" indent="-419100">
              <a:buFont typeface="Georgia" pitchFamily="18" charset="0"/>
              <a:buAutoNum type="arabicPeriod"/>
            </a:pPr>
            <a:r>
              <a:rPr lang="ru-RU" smtClean="0"/>
              <a:t>что лицо, принимающее решения, обладает всезнанием</a:t>
            </a:r>
          </a:p>
          <a:p>
            <a:pPr marL="465138" indent="-419100">
              <a:buFont typeface="Georgia" pitchFamily="18" charset="0"/>
              <a:buAutoNum type="arabicPeriod"/>
            </a:pPr>
            <a:r>
              <a:rPr lang="ru-RU" smtClean="0"/>
              <a:t>что это лицо обладает неограниченной способностью к подсчету; </a:t>
            </a:r>
          </a:p>
          <a:p>
            <a:pPr marL="465138" indent="-419100">
              <a:buFont typeface="Georgia" pitchFamily="18" charset="0"/>
              <a:buAutoNum type="arabicPeriod"/>
            </a:pPr>
            <a:r>
              <a:rPr lang="ru-RU" smtClean="0"/>
              <a:t>что в его сознании содержится полное и последовательное предпочтительное расположение всех возможных последствий.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>
          <a:xfrm>
            <a:off x="1835150" y="5373688"/>
            <a:ext cx="6511925" cy="1143000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chemeClr val="tx1"/>
              </a:solidFill>
              <a:effectLst/>
            </a:endParaRPr>
          </a:p>
        </p:txBody>
      </p:sp>
      <p:sp>
        <p:nvSpPr>
          <p:cNvPr id="35843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1143000" y="731838"/>
            <a:ext cx="7605713" cy="4352925"/>
          </a:xfrm>
          <a:prstGeom prst="rect">
            <a:avLst/>
          </a:prstGeom>
        </p:spPr>
        <p:txBody>
          <a:bodyPr/>
          <a:lstStyle/>
          <a:p>
            <a:pPr marL="465138" indent="-419100"/>
            <a:r>
              <a:rPr lang="ru-RU" smtClean="0"/>
              <a:t>Саймон считал возможным построение математических моделей рационального выбора решений только при условии принятия отмеченных выше ограничений.</a:t>
            </a:r>
          </a:p>
          <a:p>
            <a:pPr marL="465138" indent="-419100"/>
            <a:r>
              <a:rPr lang="ru-RU" smtClean="0"/>
              <a:t>Саймон стремится исследовать возможности применения идей Теории сервомеханизмов для моделирования процессов принятия решений, но вводит при этом ряд специфических ограничений. </a:t>
            </a:r>
          </a:p>
          <a:p>
            <a:pPr marL="465138" indent="-419100"/>
            <a:r>
              <a:rPr lang="ru-RU" smtClean="0"/>
              <a:t>Он разграничивал понятия: </a:t>
            </a:r>
          </a:p>
          <a:p>
            <a:pPr marL="465138" indent="-419100">
              <a:buFont typeface="Georgia" pitchFamily="18" charset="0"/>
              <a:buAutoNum type="arabicPeriod"/>
            </a:pPr>
            <a:r>
              <a:rPr lang="ru-RU" smtClean="0"/>
              <a:t>«программируемые решения» и </a:t>
            </a:r>
          </a:p>
          <a:p>
            <a:pPr marL="465138" indent="-419100">
              <a:buFont typeface="Georgia" pitchFamily="18" charset="0"/>
              <a:buAutoNum type="arabicPeriod"/>
            </a:pPr>
            <a:r>
              <a:rPr lang="ru-RU" smtClean="0"/>
              <a:t>«непрограммируемые решения»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 bwMode="auto">
          <a:xfrm>
            <a:off x="1763713" y="5373688"/>
            <a:ext cx="6511925" cy="1143000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chemeClr val="tx1"/>
              </a:solidFill>
              <a:effectLst/>
            </a:endParaRP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1116013" y="765175"/>
            <a:ext cx="7127875" cy="4319588"/>
          </a:xfrm>
          <a:prstGeom prst="rect">
            <a:avLst/>
          </a:prstGeom>
        </p:spPr>
        <p:txBody>
          <a:bodyPr/>
          <a:lstStyle/>
          <a:p>
            <a:r>
              <a:rPr lang="ru-RU" sz="2500" smtClean="0"/>
              <a:t>Саймон был убежден, что дальнейшая разработка теории управления организациями должна идти по пути изучения процесса принятия организационных решений, а такого рода исследование, в свою очередь, непосредственно связано с познанием самого процесса мышления.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667</TotalTime>
  <Words>1074</Words>
  <Application>Microsoft Office PowerPoint</Application>
  <PresentationFormat>Экран (4:3)</PresentationFormat>
  <Paragraphs>70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Trebuchet MS</vt:lpstr>
      <vt:lpstr>Arial</vt:lpstr>
      <vt:lpstr>Georgia</vt:lpstr>
      <vt:lpstr>Calibri</vt:lpstr>
      <vt:lpstr>Wingdings</vt:lpstr>
      <vt:lpstr>Воздушный поток</vt:lpstr>
      <vt:lpstr>Воздушный поток</vt:lpstr>
      <vt:lpstr>Воздушный поток</vt:lpstr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Главные труды Герберта Саймона</vt:lpstr>
      <vt:lpstr>Характеристика организации</vt:lpstr>
      <vt:lpstr>Слайд 16</vt:lpstr>
      <vt:lpstr> Концепции Саймона</vt:lpstr>
      <vt:lpstr>идеальную схему функционирования организации</vt:lpstr>
      <vt:lpstr>Уязвимые места всех концепций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социальных систем</dc:title>
  <dc:creator>7</dc:creator>
  <cp:lastModifiedBy>Александр-HP</cp:lastModifiedBy>
  <cp:revision>9</cp:revision>
  <dcterms:created xsi:type="dcterms:W3CDTF">2012-04-02T14:42:25Z</dcterms:created>
  <dcterms:modified xsi:type="dcterms:W3CDTF">2012-04-03T03:51:26Z</dcterms:modified>
</cp:coreProperties>
</file>