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8" r:id="rId4"/>
    <p:sldId id="270" r:id="rId5"/>
    <p:sldId id="260" r:id="rId6"/>
    <p:sldId id="261" r:id="rId7"/>
    <p:sldId id="271" r:id="rId8"/>
    <p:sldId id="263" r:id="rId9"/>
    <p:sldId id="264" r:id="rId10"/>
    <p:sldId id="265" r:id="rId11"/>
    <p:sldId id="266" r:id="rId12"/>
    <p:sldId id="273" r:id="rId13"/>
    <p:sldId id="267" r:id="rId14"/>
    <p:sldId id="272" r:id="rId15"/>
    <p:sldId id="274" r:id="rId16"/>
    <p:sldId id="275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F3FA9-FA3C-48C8-B7CC-F5B47B3DB77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F777A-C138-450A-B712-8C1E70A3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slide" Target="slide6.xml"/><Relationship Id="rId4" Type="http://schemas.openxmlformats.org/officeDocument/2006/relationships/slide" Target="slide9.xml"/><Relationship Id="rId9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4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search.photo.qip.ru/search/?query=%D1%81%D0%BE%D0%BB%D1%8C" TargetMode="External"/><Relationship Id="rId3" Type="http://schemas.openxmlformats.org/officeDocument/2006/relationships/hyperlink" Target="http://allforchildren.ru/rebus/rebus15.php?page=3" TargetMode="External"/><Relationship Id="rId7" Type="http://schemas.openxmlformats.org/officeDocument/2006/relationships/hyperlink" Target="http://search.photo.qip.ru/search/?query=%D1%85%D0%B8%D0%BC%D0%B8%D1%8F+%D0%BA%D0%B0%D1%80%D1%82%D0%B8%D0%BD%D0%BA%D0%B8&amp;from=searchqip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idakva.ucoz.ru/board/shablon_dlja_prezentacii_po_khimii_1/1" TargetMode="External"/><Relationship Id="rId11" Type="http://schemas.openxmlformats.org/officeDocument/2006/relationships/hyperlink" Target="http://images.yandex.ru/yandsearch?source=wiz&amp;uinfo=sw-1230-sh-884-fw-1005-fh-598-pd-1&amp;p=1&amp;text=%D1%85%D0%B8%D0%BC%D0%B8%D1%87%D0%B5%D1%81%D0%BA%D0%B8%D0%B5%20%D0%BA%D0%B0%D1%80%D1%82%D0%B8%D0%BD%D0%BA%D0%B8&amp;noreask" TargetMode="External"/><Relationship Id="rId5" Type="http://schemas.openxmlformats.org/officeDocument/2006/relationships/hyperlink" Target="http://pesochnizza.ru/rebusy/rebusy-po-himii" TargetMode="External"/><Relationship Id="rId10" Type="http://schemas.openxmlformats.org/officeDocument/2006/relationships/hyperlink" Target="http://images.yandex.ru/yandsearch?text=%D1%87%D1%83%D0%B3%D1%83%D0%BD%20%D0%BA%D0%B0%D1%80%D1%82%D0%B8%D0%BD%D0%BA%D0%B0&amp;img_url=http://cs302714.userapi.com/v302714722/246d/yaD9jxKzm9E.jpg&amp;pos=1&amp;rpt=simage&amp;lr=16&amp;noreask=1&amp;source=wiz" TargetMode="External"/><Relationship Id="rId4" Type="http://schemas.openxmlformats.org/officeDocument/2006/relationships/hyperlink" Target="http://www.alhimik.ru/fun/fun35.html" TargetMode="External"/><Relationship Id="rId9" Type="http://schemas.openxmlformats.org/officeDocument/2006/relationships/hyperlink" Target="http://search.photo.qip.ru/search/?query=%D1%86%D0%B5%D0%BC%D0%B5%D0%BD%D1%82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0%B0%D0%B7%D0%BE%D1%82%20%D0%BA%D0%B0%D1%80%D1%82%D0%B8%D0%BD%D0%BA%D0%B0&amp;pos=3&amp;rpt=simage&amp;lr=16&amp;noreask=1&amp;source=wiz&amp;uinfo=sw-1263-sh-885-fw-1038-fh-598-pd-1&amp;img_url=http%25" TargetMode="External"/><Relationship Id="rId3" Type="http://schemas.openxmlformats.org/officeDocument/2006/relationships/hyperlink" Target="http://images.yandex.ru/yandsearch?text=%D0%BC%D0%B5%D0%BB&amp;pos=1&amp;uinfo=sw-1263-sh-885-fw-1038-fh-598-pd-1&amp;rpt=simage&amp;img_url=http%3A%2F%2Fstorage1.tvidi.ru%2FCms%2FNews%2F1%2F8%2F2581%2F23908_129079562552841378841_Original.jpg" TargetMode="External"/><Relationship Id="rId7" Type="http://schemas.openxmlformats.org/officeDocument/2006/relationships/hyperlink" Target="http://images.yandex.ru/yandsearch?text=%D0%B4%D1%83%D0%BC%D0%B0%D1%8E%D1%89%D0%B0%D1%8F%20%D0%B3%D0%BE%D0%BB%D0%BE%D0%B2%D0%B0,%20%D0%B0%D0%BD%D0%B8%D0%BC%D0%B0%D1%86%D0%B8%D1%8F&amp;uinfo=sw-1263-sh-885-fw-1038-fh-598-pd-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text=%D0%B2%D0%BE%D0%B4%D0%BE%D1%80%D0%BE%D0%B4&amp;uinfo=sw-1263-sh-885-fw-1038-fh-598-pd-1" TargetMode="External"/><Relationship Id="rId5" Type="http://schemas.openxmlformats.org/officeDocument/2006/relationships/hyperlink" Target="http://images.yandex.ru/yandsearch?text=%D0%BE%D0%B7%D0%BE%D0%BD&amp;pos=0&amp;uinfo=sw-1263-sh-885-fw-1038-fh-598-pd-1&amp;rpt=simage&amp;img_url=http://vbelgorode.com/pic27312639.jpg" TargetMode="External"/><Relationship Id="rId4" Type="http://schemas.openxmlformats.org/officeDocument/2006/relationships/hyperlink" Target="http://ru.wikipedia.org/wiki/&#1040;&#1079;&#1086;&#1090;" TargetMode="External"/><Relationship Id="rId9" Type="http://schemas.openxmlformats.org/officeDocument/2006/relationships/hyperlink" Target="http://images.yandex.ru/yandsearch?text=%D0%BA%D1%80%D0%B0%D1%85%D0%BC%D0%B0%D0%BB&amp;pos=1&amp;uinfo=sw-1263-sh-885-fw-1038-fh-598-pd-1&amp;rpt=simage&amp;img_url=http%3A%2F%2Fimg0.liveinternet.ru%2Fimages%2Fattach%2Fc%2F4%2F80%2F250%2F80250356_8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952" y="980728"/>
            <a:ext cx="4320480" cy="208823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Кроссворд: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«Химические вещества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вокруг нас»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2996952"/>
            <a:ext cx="2880320" cy="136815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Факультатив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«Старт в химию» </a:t>
            </a:r>
          </a:p>
          <a:p>
            <a:pPr algn="l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5 класс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H:\рисунки\L01p2p00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611560" y="2708920"/>
            <a:ext cx="3500462" cy="330380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92080" y="4509120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Автор: Касаткина Н.В</a:t>
            </a:r>
            <a:r>
              <a:rPr lang="ru-RU" i="1" dirty="0" smtClean="0">
                <a:solidFill>
                  <a:srgbClr val="002060"/>
                </a:solidFill>
              </a:rPr>
              <a:t>.,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у</a:t>
            </a:r>
            <a:r>
              <a:rPr lang="ru-RU" i="1" dirty="0" smtClean="0">
                <a:solidFill>
                  <a:srgbClr val="002060"/>
                </a:solidFill>
              </a:rPr>
              <a:t>читель химии 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МОУ </a:t>
            </a:r>
            <a:r>
              <a:rPr lang="ru-RU" i="1" dirty="0" err="1" smtClean="0">
                <a:solidFill>
                  <a:srgbClr val="002060"/>
                </a:solidFill>
              </a:rPr>
              <a:t>Брейтовской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smtClean="0">
                <a:solidFill>
                  <a:srgbClr val="002060"/>
                </a:solidFill>
              </a:rPr>
              <a:t>СОШ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С. Брейтово Ярославской области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Дарья\Desktop\лог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836712"/>
            <a:ext cx="2736304" cy="89970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59632" y="1700808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Конкурс интерактивных презентаций "Интерактивная мозаика"</a:t>
            </a:r>
            <a:endParaRPr lang="ru-RU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Приветствую юных любителей химии!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Дорогие друзья! </a:t>
            </a:r>
            <a:r>
              <a:rPr lang="ru-RU" sz="2000" i="1" dirty="0" smtClean="0"/>
              <a:t>Сегодня мы знакомимся с химическими веществами, которые вы встречаете в своей повседневной жизни. У каждого свои свойства, свои признаки и особенности. Прежде чем поговорить об этих веществах, их нужно разгадать. 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000" dirty="0" smtClean="0"/>
              <a:t>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вопросы открываются на странице кроссворда при нажатии 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цифру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вопроса.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Вернуться к кроссворду вам поможет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управляющая кнопка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внизу слайда, справа.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затруднении можно обратиться к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думающему человечку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он даст подсказку в виде изображения.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Правильный ответ спрятан за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красной многоугольной звездой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закрепления материала о веществах, откройте кроссворд с разгадками. Вот Он вам поможет. 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ru-RU" sz="2000" dirty="0"/>
          </a:p>
        </p:txBody>
      </p:sp>
      <p:pic>
        <p:nvPicPr>
          <p:cNvPr id="5" name="Picture 5" descr="318">
            <a:hlinkClick r:id="" action="ppaction://hlinkshowjump?jump=nextslide" tooltip="нажми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5373216"/>
            <a:ext cx="763848" cy="71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право 5"/>
          <p:cNvSpPr/>
          <p:nvPr/>
        </p:nvSpPr>
        <p:spPr>
          <a:xfrm>
            <a:off x="5004048" y="5517232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Загадки прочитай,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вещества угадай!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93231699"/>
              </p:ext>
            </p:extLst>
          </p:nvPr>
        </p:nvGraphicFramePr>
        <p:xfrm>
          <a:off x="457200" y="1600200"/>
          <a:ext cx="8229603" cy="5211140"/>
        </p:xfrm>
        <a:graphic>
          <a:graphicData uri="http://schemas.openxmlformats.org/drawingml/2006/table">
            <a:tbl>
              <a:tblPr/>
              <a:tblGrid>
                <a:gridCol w="514400"/>
                <a:gridCol w="351874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  <a:gridCol w="433137"/>
              </a:tblGrid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1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Щ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1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094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Управляющая кнопка: в конец 5">
            <a:hlinkClick r:id="" action="ppaction://hlinkshowjump?jump=lastslideviewed" highlightClick="1"/>
          </p:cNvPr>
          <p:cNvSpPr/>
          <p:nvPr/>
        </p:nvSpPr>
        <p:spPr>
          <a:xfrm>
            <a:off x="8001024" y="6143644"/>
            <a:ext cx="714380" cy="57150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251520" y="5877272"/>
            <a:ext cx="4320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2" action="ppaction://hlinksldjump"/>
              </a:rPr>
              <a:t>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hlinkClick r:id="rId3" action="ppaction://hlinksldjump"/>
          </p:cNvPr>
          <p:cNvSpPr txBox="1"/>
          <p:nvPr/>
        </p:nvSpPr>
        <p:spPr>
          <a:xfrm>
            <a:off x="1300064" y="5723858"/>
            <a:ext cx="5760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3" action="ppaction://hlinksldjump"/>
              </a:rPr>
              <a:t>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3851920" y="5373216"/>
            <a:ext cx="4320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5" action="ppaction://hlinksldjump"/>
              </a:rPr>
              <a:t>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hlinkClick r:id="rId6" action="ppaction://hlinksldjump"/>
          </p:cNvPr>
          <p:cNvSpPr txBox="1"/>
          <p:nvPr/>
        </p:nvSpPr>
        <p:spPr>
          <a:xfrm>
            <a:off x="4499992" y="6061938"/>
            <a:ext cx="504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6" action="ppaction://hlinksldjump"/>
              </a:rPr>
              <a:t>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4509120"/>
            <a:ext cx="504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4" action="ppaction://hlinksldjump"/>
              </a:rPr>
              <a:t>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6216" y="5229200"/>
            <a:ext cx="4320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7" action="ppaction://hlinksldjump"/>
              </a:rPr>
              <a:t>7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80312" y="4693786"/>
            <a:ext cx="4320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8" action="ppaction://hlinksldjump"/>
              </a:rPr>
              <a:t>8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4288" y="5877272"/>
            <a:ext cx="432048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hlinkClick r:id="rId9" action="ppaction://hlinksldjump"/>
              </a:rPr>
              <a:t>9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752" y="6318724"/>
            <a:ext cx="5760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hlinkClick r:id="rId10" action="ppaction://hlinksldjump"/>
              </a:rPr>
              <a:t>3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   Обычно </a:t>
            </a:r>
            <a:r>
              <a:rPr lang="ru-RU" sz="3600" b="1" dirty="0"/>
              <a:t>белый, как мука</a:t>
            </a:r>
            <a:r>
              <a:rPr lang="ru-RU" sz="3600" b="1" dirty="0" smtClean="0"/>
              <a:t>,</a:t>
            </a:r>
          </a:p>
          <a:p>
            <a:pPr>
              <a:buNone/>
            </a:pPr>
            <a:r>
              <a:rPr lang="ru-RU" sz="3600" b="1" dirty="0" smtClean="0"/>
              <a:t>   От </a:t>
            </a:r>
            <a:r>
              <a:rPr lang="ru-RU" sz="3600" b="1" dirty="0"/>
              <a:t>йода я синею. </a:t>
            </a:r>
            <a:endParaRPr lang="ru-RU" sz="3600" dirty="0" smtClean="0"/>
          </a:p>
          <a:p>
            <a:pPr>
              <a:buNone/>
            </a:pPr>
            <a:r>
              <a:rPr lang="ru-RU" sz="3600" b="1" dirty="0" smtClean="0"/>
              <a:t>   Но </a:t>
            </a:r>
            <a:r>
              <a:rPr lang="ru-RU" sz="3600" b="1" dirty="0"/>
              <a:t>как боюсь я кипятка!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В </a:t>
            </a:r>
            <a:r>
              <a:rPr lang="ru-RU" sz="3600" b="1" dirty="0"/>
              <a:t>нем сразу </a:t>
            </a:r>
            <a:r>
              <a:rPr lang="ru-RU" sz="3600" b="1" dirty="0" smtClean="0"/>
              <a:t>стану </a:t>
            </a:r>
            <a:r>
              <a:rPr lang="ru-RU" sz="3600" b="1" dirty="0"/>
              <a:t>клеем. </a:t>
            </a:r>
            <a:endParaRPr lang="ru-RU" sz="3600" dirty="0"/>
          </a:p>
          <a:p>
            <a:endParaRPr lang="ru-RU" dirty="0"/>
          </a:p>
        </p:txBody>
      </p:sp>
      <p:pic>
        <p:nvPicPr>
          <p:cNvPr id="3073" name="Picture 1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764704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43834" y="600076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475791" y="5085184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</a:rPr>
              <a:t>КРАХМАЛ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4652036" y="5027791"/>
            <a:ext cx="792088" cy="69956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6" name="Picture 2" descr="http://pole.agrobirzha.info/system/files/image/Krahmal.jpg"/>
          <p:cNvPicPr>
            <a:picLocks noChangeAspect="1" noChangeArrowheads="1"/>
          </p:cNvPicPr>
          <p:nvPr/>
        </p:nvPicPr>
        <p:blipFill>
          <a:blip r:embed="rId6" cstate="print"/>
          <a:srcRect t="12260" b="12699"/>
          <a:stretch>
            <a:fillRect/>
          </a:stretch>
        </p:blipFill>
        <p:spPr bwMode="auto">
          <a:xfrm>
            <a:off x="5940152" y="2780928"/>
            <a:ext cx="2448272" cy="1837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sz="3600" b="1" dirty="0" smtClean="0"/>
              <a:t>Я </a:t>
            </a:r>
            <a:r>
              <a:rPr lang="ru-RU" sz="3600" b="1" dirty="0"/>
              <a:t>- серый порошок,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Пока </a:t>
            </a:r>
            <a:r>
              <a:rPr lang="ru-RU" sz="3600" b="1" dirty="0"/>
              <a:t>мой дом - мешок</a:t>
            </a:r>
            <a:r>
              <a:rPr lang="ru-RU" sz="3600" b="1" dirty="0" smtClean="0"/>
              <a:t>.</a:t>
            </a:r>
          </a:p>
          <a:p>
            <a:pPr>
              <a:buNone/>
            </a:pPr>
            <a:r>
              <a:rPr lang="ru-RU" sz="3600" b="1" dirty="0" smtClean="0"/>
              <a:t>   Воды </a:t>
            </a:r>
            <a:r>
              <a:rPr lang="ru-RU" sz="3600" b="1" dirty="0"/>
              <a:t>напьюсь, и в этот же момент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Я </a:t>
            </a:r>
            <a:r>
              <a:rPr lang="ru-RU" sz="3600" b="1" dirty="0"/>
              <a:t>затвердею сразу. </a:t>
            </a:r>
            <a:r>
              <a:rPr lang="ru-RU" sz="3600" b="1" dirty="0" smtClean="0"/>
              <a:t> </a:t>
            </a:r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Я </a:t>
            </a:r>
            <a:r>
              <a:rPr lang="ru-RU" sz="3600" b="1" dirty="0"/>
              <a:t>- ... </a:t>
            </a:r>
            <a:endParaRPr lang="ru-RU" sz="3600" dirty="0"/>
          </a:p>
        </p:txBody>
      </p:sp>
      <p:pic>
        <p:nvPicPr>
          <p:cNvPr id="2049" name="Picture 1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36712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43834" y="600076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699792" y="5026429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ЦЕМЕНТ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4652036" y="5027791"/>
            <a:ext cx="792088" cy="69956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http://nerudkomplekt.com.ua/uploads/posts/1287147836_cemen.jpg"/>
          <p:cNvPicPr>
            <a:picLocks noChangeAspect="1" noChangeArrowheads="1"/>
          </p:cNvPicPr>
          <p:nvPr/>
        </p:nvPicPr>
        <p:blipFill>
          <a:blip r:embed="rId6" cstate="print"/>
          <a:srcRect l="2710" t="11090" r="7872" b="9429"/>
          <a:stretch>
            <a:fillRect/>
          </a:stretch>
        </p:blipFill>
        <p:spPr bwMode="auto">
          <a:xfrm>
            <a:off x="5652120" y="4005064"/>
            <a:ext cx="2808312" cy="1829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1"/>
            <a:ext cx="8786874" cy="40902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3600" b="1" dirty="0" smtClean="0"/>
              <a:t>Он </a:t>
            </a:r>
            <a:r>
              <a:rPr lang="ru-RU" sz="3600" b="1" dirty="0"/>
              <a:t>идет на сковородки</a:t>
            </a:r>
            <a:r>
              <a:rPr lang="ru-RU" sz="3600" b="1" dirty="0" smtClean="0"/>
              <a:t>,</a:t>
            </a:r>
          </a:p>
          <a:p>
            <a:pPr>
              <a:buNone/>
            </a:pPr>
            <a:r>
              <a:rPr lang="ru-RU" sz="3600" b="1" dirty="0" smtClean="0"/>
              <a:t>    Да узорные решетки, </a:t>
            </a:r>
          </a:p>
          <a:p>
            <a:pPr>
              <a:buNone/>
            </a:pPr>
            <a:r>
              <a:rPr lang="ru-RU" sz="3600" b="1" dirty="0" smtClean="0"/>
              <a:t>    Он </a:t>
            </a:r>
            <a:r>
              <a:rPr lang="ru-RU" sz="3600" b="1" dirty="0"/>
              <a:t>совсем-совсем неловок,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 Невоспитан </a:t>
            </a:r>
            <a:r>
              <a:rPr lang="ru-RU" sz="3600" b="1" dirty="0"/>
              <a:t>и </a:t>
            </a:r>
            <a:r>
              <a:rPr lang="ru-RU" sz="3600" b="1" dirty="0" smtClean="0"/>
              <a:t>не ковок</a:t>
            </a:r>
            <a:r>
              <a:rPr lang="ru-RU" sz="3600" b="1" dirty="0"/>
              <a:t>…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 Он </a:t>
            </a:r>
            <a:r>
              <a:rPr lang="ru-RU" sz="3600" b="1" dirty="0"/>
              <a:t>ломается, как лед и тяжел, как бегемот.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 Но </a:t>
            </a:r>
            <a:r>
              <a:rPr lang="ru-RU" sz="3600" b="1" dirty="0"/>
              <a:t>не врун и не болтун работяга наш - ... 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5" name="Picture 1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764704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43834" y="600076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43199" y="541328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ЧУГУН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8" name="7-конечная звезда 7"/>
          <p:cNvSpPr/>
          <p:nvPr/>
        </p:nvSpPr>
        <p:spPr>
          <a:xfrm>
            <a:off x="4743803" y="5241952"/>
            <a:ext cx="792088" cy="69956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http://www.novostioede.ru/upload/iblock/325/rfdsmnimtzmopc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2204864"/>
            <a:ext cx="2160240" cy="1622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76465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3600" b="1" dirty="0" smtClean="0"/>
              <a:t>Я </a:t>
            </a:r>
            <a:r>
              <a:rPr lang="ru-RU" sz="3600" b="1" dirty="0"/>
              <a:t>коварный поджигатель.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Вы </a:t>
            </a:r>
            <a:r>
              <a:rPr lang="ru-RU" sz="3600" b="1" dirty="0"/>
              <a:t>огня хотите - нате!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Я </a:t>
            </a:r>
            <a:r>
              <a:rPr lang="ru-RU" sz="3600" b="1" dirty="0"/>
              <a:t>всесильный окислитель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(если только дров дадите). ... </a:t>
            </a:r>
            <a:endParaRPr lang="ru-RU" sz="3600" dirty="0"/>
          </a:p>
        </p:txBody>
      </p:sp>
      <p:pic>
        <p:nvPicPr>
          <p:cNvPr id="11266" name="Picture 2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764704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68344" y="5517232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83568" y="4869160"/>
            <a:ext cx="50405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331640" y="4869160"/>
            <a:ext cx="50405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907704" y="4869160"/>
            <a:ext cx="50405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55576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403648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55776" y="4869160"/>
            <a:ext cx="50405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03848" y="4869160"/>
            <a:ext cx="4320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779912" y="4869160"/>
            <a:ext cx="4320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355976" y="4869160"/>
            <a:ext cx="4320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932040" y="4869160"/>
            <a:ext cx="4320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979712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627784" y="486916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203848" y="48691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851920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</a:t>
            </a:r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427984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</a:t>
            </a:r>
            <a:endParaRPr lang="ru-RU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004048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</a:t>
            </a:r>
            <a:endParaRPr lang="ru-RU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300192" y="2348880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Нажмите на нижний край клеток кроссворда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</a:t>
            </a:r>
            <a:r>
              <a:rPr lang="ru-RU" sz="3600" b="1" dirty="0" smtClean="0"/>
              <a:t>Я</a:t>
            </a:r>
            <a:r>
              <a:rPr lang="ru-RU" sz="3600" b="1" dirty="0"/>
              <a:t>, конечно, очень нужен.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Без </a:t>
            </a:r>
            <a:r>
              <a:rPr lang="ru-RU" sz="3600" b="1" dirty="0"/>
              <a:t>меня не сваришь ужин,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Не </a:t>
            </a:r>
            <a:r>
              <a:rPr lang="ru-RU" sz="3600" b="1" dirty="0"/>
              <a:t>засолишь огурца,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Не </a:t>
            </a:r>
            <a:r>
              <a:rPr lang="ru-RU" sz="3600" b="1" dirty="0"/>
              <a:t>заправишь холодца.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Но </a:t>
            </a:r>
            <a:r>
              <a:rPr lang="ru-RU" sz="3600" b="1" dirty="0"/>
              <a:t>не только лишь в еде </a:t>
            </a:r>
            <a:r>
              <a:rPr lang="ru-RU" sz="3600" b="1" dirty="0" smtClean="0"/>
              <a:t>– </a:t>
            </a:r>
          </a:p>
          <a:p>
            <a:pPr>
              <a:buNone/>
            </a:pPr>
            <a:r>
              <a:rPr lang="ru-RU" sz="3600" b="1" dirty="0" smtClean="0"/>
              <a:t>   Я </a:t>
            </a:r>
            <a:r>
              <a:rPr lang="ru-RU" sz="3600" b="1" dirty="0"/>
              <a:t>живу в морской воде</a:t>
            </a:r>
            <a:r>
              <a:rPr lang="ru-RU" sz="3600" b="1" dirty="0" smtClean="0"/>
              <a:t>.</a:t>
            </a:r>
          </a:p>
          <a:p>
            <a:pPr>
              <a:buNone/>
            </a:pPr>
            <a:r>
              <a:rPr lang="ru-RU" sz="3600" b="1" dirty="0" smtClean="0"/>
              <a:t>   Если </a:t>
            </a:r>
            <a:r>
              <a:rPr lang="ru-RU" sz="3600" b="1" dirty="0"/>
              <a:t>льет слеза из глаза,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Вкус припомнишь </a:t>
            </a:r>
            <a:r>
              <a:rPr lang="ru-RU" sz="3600" b="1" dirty="0"/>
              <a:t>мой ты сразу.</a:t>
            </a:r>
            <a:r>
              <a:rPr lang="ru-RU" sz="3600" dirty="0"/>
              <a:t> </a:t>
            </a:r>
          </a:p>
        </p:txBody>
      </p:sp>
      <p:pic>
        <p:nvPicPr>
          <p:cNvPr id="12290" name="Picture 2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764704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68344" y="5589240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588224" y="479715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СОЛЬ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5724128" y="4365104"/>
            <a:ext cx="864096" cy="792088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://www.sobesednik.ru/sites/default/files/image-annons/bufer_obmena04_71.jpg?13329224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2492896"/>
            <a:ext cx="2448272" cy="17120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6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sz="3600" b="1" dirty="0" smtClean="0"/>
              <a:t>Я </a:t>
            </a:r>
            <a:r>
              <a:rPr lang="ru-RU" sz="3600" b="1" dirty="0"/>
              <a:t>не горюю, а горю,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И </a:t>
            </a:r>
            <a:r>
              <a:rPr lang="ru-RU" sz="3600" b="1" dirty="0"/>
              <a:t>воду вам я подарю.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Пусть </a:t>
            </a:r>
            <a:r>
              <a:rPr lang="ru-RU" sz="3600" b="1" dirty="0"/>
              <a:t>будет дождь, и снег, и град </a:t>
            </a:r>
            <a:r>
              <a:rPr lang="ru-RU" sz="3600" b="1" dirty="0" smtClean="0"/>
              <a:t>– </a:t>
            </a:r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Я </a:t>
            </a:r>
            <a:r>
              <a:rPr lang="ru-RU" sz="3600" b="1" dirty="0"/>
              <a:t>напоить природу рад. ... </a:t>
            </a:r>
            <a:endParaRPr lang="ru-RU" sz="3600" dirty="0"/>
          </a:p>
          <a:p>
            <a:endParaRPr lang="ru-RU" dirty="0"/>
          </a:p>
        </p:txBody>
      </p:sp>
      <p:pic>
        <p:nvPicPr>
          <p:cNvPr id="13314" name="Picture 2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785794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43834" y="600076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07704" y="5085184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ВОДОРОД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4427984" y="4797152"/>
            <a:ext cx="1152128" cy="1008112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://shafaaq.com/shku/images/2013/6/icon_hydrogen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3284984"/>
            <a:ext cx="2627784" cy="262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3625857"/>
          </a:xfrm>
        </p:spPr>
        <p:txBody>
          <a:bodyPr/>
          <a:lstStyle/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</a:t>
            </a:r>
            <a:r>
              <a:rPr lang="ru-RU" sz="3600" b="1" dirty="0" smtClean="0"/>
              <a:t>Сообщаю</a:t>
            </a:r>
            <a:r>
              <a:rPr lang="ru-RU" sz="3600" b="1" dirty="0"/>
              <a:t>: я спешу!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Я </a:t>
            </a:r>
            <a:r>
              <a:rPr lang="ru-RU" sz="3600" b="1" dirty="0"/>
              <a:t>живу, пока пишу.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Исчертил </a:t>
            </a:r>
            <a:r>
              <a:rPr lang="ru-RU" sz="3600" b="1" dirty="0"/>
              <a:t>всю доску белым…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Исчезаю</a:t>
            </a:r>
            <a:r>
              <a:rPr lang="ru-RU" sz="3600" b="1" dirty="0"/>
              <a:t>. Был я ...</a:t>
            </a:r>
            <a:endParaRPr lang="ru-RU" sz="3600" dirty="0"/>
          </a:p>
          <a:p>
            <a:endParaRPr lang="ru-RU" dirty="0"/>
          </a:p>
        </p:txBody>
      </p:sp>
      <p:pic>
        <p:nvPicPr>
          <p:cNvPr id="14338" name="Picture 2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908720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740352" y="566124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99592" y="4869160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МЕЛОМ, МЕЛ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4355976" y="4869160"/>
            <a:ext cx="1008112" cy="915584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http://chuvak.at.ua/_pu/2/31261190.jpg"/>
          <p:cNvPicPr>
            <a:picLocks noChangeAspect="1" noChangeArrowheads="1"/>
          </p:cNvPicPr>
          <p:nvPr/>
        </p:nvPicPr>
        <p:blipFill>
          <a:blip r:embed="rId6" cstate="print"/>
          <a:srcRect l="7692" t="4233" r="23077" b="7783"/>
          <a:stretch>
            <a:fillRect/>
          </a:stretch>
        </p:blipFill>
        <p:spPr bwMode="auto">
          <a:xfrm>
            <a:off x="5652120" y="3645024"/>
            <a:ext cx="2448272" cy="1904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8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3911609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3600" b="1" dirty="0" smtClean="0"/>
              <a:t>Предупреждаю </a:t>
            </a:r>
            <a:r>
              <a:rPr lang="ru-RU" sz="3600" b="1" dirty="0"/>
              <a:t>вас заранее: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Я </a:t>
            </a:r>
            <a:r>
              <a:rPr lang="ru-RU" sz="3600" b="1" dirty="0"/>
              <a:t>непригоден для дыхания!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Но </a:t>
            </a:r>
            <a:r>
              <a:rPr lang="ru-RU" sz="3600" b="1" dirty="0"/>
              <a:t>все, </a:t>
            </a:r>
            <a:r>
              <a:rPr lang="ru-RU" sz="3600" b="1" dirty="0" smtClean="0"/>
              <a:t>как - будто </a:t>
            </a:r>
            <a:r>
              <a:rPr lang="ru-RU" sz="3600" b="1" dirty="0"/>
              <a:t>бы не слышат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   И </a:t>
            </a:r>
            <a:r>
              <a:rPr lang="ru-RU" sz="3600" b="1" dirty="0"/>
              <a:t>постоянно мною дышат. ... </a:t>
            </a:r>
            <a:endParaRPr lang="ru-RU" sz="3600" dirty="0"/>
          </a:p>
          <a:p>
            <a:endParaRPr lang="ru-RU" dirty="0"/>
          </a:p>
        </p:txBody>
      </p:sp>
      <p:pic>
        <p:nvPicPr>
          <p:cNvPr id="15362" name="Picture 2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764704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740352" y="566124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7-конечная звезда 6">
            <a:hlinkClick r:id="rId6" action="ppaction://hlinksldjump"/>
          </p:cNvPr>
          <p:cNvSpPr/>
          <p:nvPr/>
        </p:nvSpPr>
        <p:spPr>
          <a:xfrm>
            <a:off x="4652036" y="4653136"/>
            <a:ext cx="1072092" cy="1074215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://spb.doski.ru/i/88/76/8876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077072"/>
            <a:ext cx="1619250" cy="1619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Рисунок 2" descr="ребусы по химии"/>
          <p:cNvPicPr>
            <a:picLocks noChangeAspect="1" noChangeArrowheads="1"/>
          </p:cNvPicPr>
          <p:nvPr/>
        </p:nvPicPr>
        <p:blipFill>
          <a:blip r:embed="rId3" cstate="print"/>
          <a:srcRect l="2669" t="6667" r="2586" b="6667"/>
          <a:stretch>
            <a:fillRect/>
          </a:stretch>
        </p:blipFill>
        <p:spPr bwMode="auto">
          <a:xfrm>
            <a:off x="1835696" y="1484784"/>
            <a:ext cx="4429125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547664" y="3933056"/>
            <a:ext cx="246516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Ответ: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4008" y="4221088"/>
            <a:ext cx="242889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entury" pitchFamily="18" charset="0"/>
              </a:rPr>
              <a:t>АЗОТ</a:t>
            </a:r>
          </a:p>
        </p:txBody>
      </p:sp>
      <p:sp>
        <p:nvSpPr>
          <p:cNvPr id="7" name="Управляющая кнопка: домой 6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740352" y="566124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7-конечная звезда 7"/>
          <p:cNvSpPr/>
          <p:nvPr/>
        </p:nvSpPr>
        <p:spPr>
          <a:xfrm>
            <a:off x="1763688" y="4869160"/>
            <a:ext cx="1152128" cy="1074215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3600" b="1" dirty="0" smtClean="0"/>
              <a:t>Гулять </a:t>
            </a:r>
            <a:r>
              <a:rPr lang="ru-RU" sz="3600" b="1" dirty="0"/>
              <a:t>в грозу - какой резон? Подышим воздухом, дружище. </a:t>
            </a:r>
            <a:endParaRPr lang="ru-RU" sz="3600" b="1" dirty="0" smtClean="0"/>
          </a:p>
          <a:p>
            <a:pPr>
              <a:buNone/>
            </a:pPr>
            <a:r>
              <a:rPr lang="ru-RU" sz="3600" b="1" dirty="0"/>
              <a:t> </a:t>
            </a:r>
            <a:r>
              <a:rPr lang="ru-RU" sz="3600" b="1" dirty="0" smtClean="0"/>
              <a:t>  В </a:t>
            </a:r>
            <a:r>
              <a:rPr lang="ru-RU" sz="3600" b="1" dirty="0"/>
              <a:t>природе словно стало чище, </a:t>
            </a:r>
            <a:r>
              <a:rPr lang="ru-RU" sz="3600" b="1" dirty="0" smtClean="0"/>
              <a:t>Повсюду </a:t>
            </a:r>
            <a:r>
              <a:rPr lang="ru-RU" sz="3600" b="1" dirty="0"/>
              <a:t>в воздухе ... </a:t>
            </a:r>
            <a:endParaRPr lang="ru-RU" sz="3600" dirty="0"/>
          </a:p>
          <a:p>
            <a:endParaRPr lang="ru-RU" dirty="0"/>
          </a:p>
        </p:txBody>
      </p:sp>
      <p:pic>
        <p:nvPicPr>
          <p:cNvPr id="16386" name="Picture 2" descr="H:\рисунки\J0282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571480"/>
            <a:ext cx="1219200" cy="12192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643834" y="6000768"/>
            <a:ext cx="714380" cy="6429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91680" y="486916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</a:rPr>
              <a:t>ОЗОН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4427984" y="4653136"/>
            <a:ext cx="1152128" cy="1074215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im6-tub-ru.yandex.net/i?id=68413105-38-72&amp;n=2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3789040"/>
            <a:ext cx="2305050" cy="1428750"/>
          </a:xfrm>
          <a:prstGeom prst="rect">
            <a:avLst/>
          </a:prstGeom>
          <a:noFill/>
        </p:spPr>
      </p:pic>
      <p:pic>
        <p:nvPicPr>
          <p:cNvPr id="10" name="Picture 5" descr="318">
            <a:hlinkClick r:id="" action="ppaction://hlinkshowjump?jump=nextslide" tooltip="нажми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221088"/>
            <a:ext cx="1227559" cy="114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95536" y="5445224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Всё готово?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Проверь себя.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35280" cy="92211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Все загадки прочитали, 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вещества все разгадали!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93231699"/>
              </p:ext>
            </p:extLst>
          </p:nvPr>
        </p:nvGraphicFramePr>
        <p:xfrm>
          <a:off x="683572" y="1124744"/>
          <a:ext cx="7920874" cy="5211140"/>
        </p:xfrm>
        <a:graphic>
          <a:graphicData uri="http://schemas.openxmlformats.org/drawingml/2006/table">
            <a:tbl>
              <a:tblPr/>
              <a:tblGrid>
                <a:gridCol w="495103"/>
                <a:gridCol w="338675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  <a:gridCol w="416888"/>
              </a:tblGrid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Ц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Щ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094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969" marR="549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Управляющая кнопка: в конец 6">
            <a:hlinkClick r:id="rId3" action="ppaction://hlinksldjump" highlightClick="1"/>
          </p:cNvPr>
          <p:cNvSpPr/>
          <p:nvPr/>
        </p:nvSpPr>
        <p:spPr>
          <a:xfrm>
            <a:off x="7524328" y="5805264"/>
            <a:ext cx="648072" cy="43204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Информационные источники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40768"/>
            <a:ext cx="8147248" cy="4525963"/>
          </a:xfrm>
        </p:spPr>
        <p:txBody>
          <a:bodyPr>
            <a:normAutofit lnSpcReduction="10000"/>
          </a:bodyPr>
          <a:lstStyle/>
          <a:p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http://allforchildren.ru/rebus/rebus15.php?page=3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Ребусы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http://www.alhimik.ru/fun/fun35.html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Текст загадок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http://pesochnizza.ru/rebusy/rebusy-po-himii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ребус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midakva.ucoz.ru/board/shablon_dlja_prezentacii_po_khimii_1/1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шаблон презентации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Изображения: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http://search.photo.qip.ru/search/?query=%D1%85%D0%B8%D0%BC%D0%B8%D1%8F+%D0%BA%D0%B0%D1%80%D1%82%D0%B8%D0%BD%D0%BA%D0%B8&amp;from=searchqip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http://search.photo.qip.ru/search/?query=%D1%81%D0%BE%D0%BB%D1%8C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соль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http://search.photo.qip.ru/search/?query=%D1%86%D0%B5%D0%BC%D0%B5%D0%BD%D1%82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цемент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http://images.yandex.ru/yandsearch?text=%D1%87%D1%83%D0%B3%D1%83%D0%BD%20%D0%BA%D0%B0%D1%80%D1%82%D0%B8%D0%BD%D0%BA%D0%B0&amp;img_url=http%3A%2F%2Fcs302714.userapi.com%2Fv302714722%2F246d%2FyaD9jxKzm9E.jpg&amp;pos=1&amp;rpt=simage&amp;lr=16&amp;noreask=1&amp;source=wiz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чугун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http://images.yandex.ru/yandsearch?source=wiz&amp;uinfo=sw-1230-sh-884-fw-1005-fh-598-pd-1&amp;p=1&amp;text=%D1%85%D0%B8%D0%BC%D0%B8%D1%87%D0%B5%D1%81%D0%BA%D0%B8%D0%B5%20%D0%BA%D0%B0%D1%80%D1%82%D0%B8%D0%BD%D0%BA%D0%B8&amp;noreask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=1&amp;pos=54&amp;rpt=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simage&amp;lr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=16&amp;img_url=http%3A%2F%2Fengschool18.ru%2Fuploads%2Fposts%2F2010-09%2F1285084155_rrrrr3.jpg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химик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Информационные источники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268760"/>
            <a:ext cx="8013576" cy="4597971"/>
          </a:xfrm>
        </p:spPr>
        <p:txBody>
          <a:bodyPr>
            <a:no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http://images.yandex.ru/yandsearch?text=%D0%BC%D0%B5%D0%BB&amp;pos=1&amp;uinfo=sw-1263-sh-885-fw-1038-fh-598-pd-1&amp;rpt=simage&amp;img_url=http%3A%2F%2Fstorage1.tvidi.ru%2FCms%2FNews%2F1%2F8%2F2581%2F23908_129079562552841378841_Original.jpg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мел </a:t>
            </a:r>
          </a:p>
          <a:p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http://ru.wikipedia.org/wiki/    Азот</a:t>
            </a: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http://images.yandex.ru/yandsearch?text=%D0%BE%D0%B7%D0%BE%D0%BD&amp;pos=0&amp;uinfo=sw-1263-sh-885-fw-1038-fh-598-pd-1&amp;rpt=simage&amp;img_url=http%3A%2F%2Fvbelgorode.com%2Fpic27312639.jpg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озон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http://images.yandex.ru/yandsearch?text=%D0%B2%D0%BE%D0%B4%D0%BE%D1%80%D0%BE%D0%B4&amp;uinfo=sw-1263-sh-885-fw-1038-fh-598-pd-1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водород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http://images.yandex.ru/yandsearch?text=%D0%B4%D1%83%D0%BC%D0%B0%D1%8E%D1%89%D0%B0%D1%8F%20%D0%B3%D0%BE%D0%BB%D0%BE%D0%B2%D0%B0%2C%20%D0%B0%D0%BD%D0%B8%D0%BC%D0%B0%D1%86%D0%B8%D1%8F&amp;uinfo=sw-1263-sh-885-fw-1038-fh-598-pd-1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картинка-анимация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http://images.yandex.ru/yandsearch?text=%D0%B0%D0%B7%D0%BE%D1%82%20%D0%BA%D0%B0%D1%80%D1%82%D0%B8%D0%BD%D0%BA%D0%B0&amp;pos=3&amp;rpt=simage&amp;lr=16&amp;noreask=1&amp;source=wiz&amp;uinfo=sw-1263-sh-885-fw-1038-fh-598-pd-1&amp;img_url=http%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азот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http://images.yandex.ru/yandsearch?text=%D0%BA%D1%80%D0%B0%D1%85%D0%BC%D0%B0%D0%BB&amp;pos=1&amp;uinfo=sw-1263-sh-885-fw-1038-fh-598-pd-1&amp;rpt=simage&amp;img_url=http%3A%2F%2Fimg0.liveinternet.ru%2Fimages%2Fattach%2Fc%2F4%2F80%2F250%2F80250356_8.jpg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крахмал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:\рисунки\223018809(1)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5" y="3291681"/>
            <a:ext cx="523875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693</Words>
  <Application>Microsoft Office PowerPoint</Application>
  <PresentationFormat>Экран (4:3)</PresentationFormat>
  <Paragraphs>199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Кроссворд: «Химические вещества вокруг нас»</vt:lpstr>
      <vt:lpstr>Приветствую юных любителей химии!</vt:lpstr>
      <vt:lpstr>Загадки прочитай, вещества угадай!</vt:lpstr>
      <vt:lpstr>Вопрос 1</vt:lpstr>
      <vt:lpstr>Вопрос 2</vt:lpstr>
      <vt:lpstr>Вопрос 3</vt:lpstr>
      <vt:lpstr>Вопрос 4</vt:lpstr>
      <vt:lpstr>Вопрос 5</vt:lpstr>
      <vt:lpstr>Вопрос 6</vt:lpstr>
      <vt:lpstr>Вопрос 7</vt:lpstr>
      <vt:lpstr>Вопрос 8</vt:lpstr>
      <vt:lpstr>Слайд 12</vt:lpstr>
      <vt:lpstr>Вопрос 9</vt:lpstr>
      <vt:lpstr>Все загадки прочитали,  вещества все разгадали!</vt:lpstr>
      <vt:lpstr>Информационные источники</vt:lpstr>
      <vt:lpstr>Информационные источники</vt:lpstr>
      <vt:lpstr>Слайд 17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Кроссворд: «Химические вещества»</dc:title>
  <dc:creator>BLACKEDITION</dc:creator>
  <cp:lastModifiedBy>Дарья</cp:lastModifiedBy>
  <cp:revision>45</cp:revision>
  <dcterms:created xsi:type="dcterms:W3CDTF">2011-10-11T17:19:51Z</dcterms:created>
  <dcterms:modified xsi:type="dcterms:W3CDTF">2013-10-20T11:20:04Z</dcterms:modified>
</cp:coreProperties>
</file>