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8" r:id="rId19"/>
    <p:sldId id="270" r:id="rId20"/>
    <p:sldId id="274" r:id="rId21"/>
    <p:sldId id="275" r:id="rId22"/>
    <p:sldId id="272" r:id="rId23"/>
    <p:sldId id="276" r:id="rId24"/>
    <p:sldId id="277" r:id="rId25"/>
    <p:sldId id="273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-1374" y="-9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923B0-E074-481E-B252-4BD61495BE88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2CE-D7CB-445A-B911-5DE10E468F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923B0-E074-481E-B252-4BD61495BE88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2CE-D7CB-445A-B911-5DE10E468F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923B0-E074-481E-B252-4BD61495BE88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2CE-D7CB-445A-B911-5DE10E468F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923B0-E074-481E-B252-4BD61495BE88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2CE-D7CB-445A-B911-5DE10E468F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923B0-E074-481E-B252-4BD61495BE88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2CE-D7CB-445A-B911-5DE10E468F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923B0-E074-481E-B252-4BD61495BE88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2CE-D7CB-445A-B911-5DE10E468F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923B0-E074-481E-B252-4BD61495BE88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2CE-D7CB-445A-B911-5DE10E468F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923B0-E074-481E-B252-4BD61495BE88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2CE-D7CB-445A-B911-5DE10E468F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923B0-E074-481E-B252-4BD61495BE88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07EC2CE-D7CB-445A-B911-5DE10E468F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923B0-E074-481E-B252-4BD61495BE88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2CE-D7CB-445A-B911-5DE10E468F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923B0-E074-481E-B252-4BD61495BE88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C2CE-D7CB-445A-B911-5DE10E468F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5E923B0-E074-481E-B252-4BD61495BE88}" type="datetimeFigureOut">
              <a:rPr lang="ru-RU" smtClean="0"/>
              <a:pPr/>
              <a:t>04.05.2014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7EC2CE-D7CB-445A-B911-5DE10E468FC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ФУНКЦИИ И</a:t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КЛАССИФИКАЦИЯ НАЛОГОВ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/>
              <a:t>Выполнил: </a:t>
            </a:r>
            <a:endParaRPr lang="ru-RU" dirty="0" smtClean="0"/>
          </a:p>
          <a:p>
            <a:r>
              <a:rPr lang="ru-RU" dirty="0" smtClean="0"/>
              <a:t>студент группы </a:t>
            </a:r>
            <a:r>
              <a:rPr lang="ru-RU" u="sng" dirty="0" smtClean="0"/>
              <a:t>ВЗБ3ЮРгп - 21</a:t>
            </a:r>
            <a:endParaRPr lang="ru-RU" dirty="0" smtClean="0"/>
          </a:p>
          <a:p>
            <a:r>
              <a:rPr lang="ru-RU" u="sng" dirty="0" smtClean="0"/>
              <a:t>Кононов Андрей Викторович </a:t>
            </a:r>
            <a:endParaRPr lang="ru-RU" dirty="0"/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Понятие налогов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28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налогом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понимается обязательный, индивидуальный безвозмездный платеж, взимаемый с организаций и физических лиц 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муниципальных образований.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Сбор налогов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 сбором понимается обязательный взнос, взимаемый с организаций и физических лиц, уплата которого является одним из условий совершения в интересах плательщиков сборов госорганами, органами местного самоуправления, иными уполномоченными органами и должностными лицами юридически значимых действий.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Характерные черты налога как платежа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Обязательность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Индивидуальная безвозмездность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Отчуждение денежных средств, принадлежащих организациям и физическим лицам на праве собственности, хозяйственного ведения или оперативного управления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Направленность на финансирование деятельности государства или муниципальных образований.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Функции налогов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современной системе налогообложения налоги выполняют следующие функции: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распределительную (социальную);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фискальную;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регулирующую;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контрольную;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поощрительную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Функции налогов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Распределительная или социальная функция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которая выражает сущность налогов как особого централизованного инструмента распределительных отношений. С тех пор, как государство посчитало необходимым активно участвовать в организации хозяйственной жизни в стране, у данной функции появилось регулирующее свойство, которое осуществляется через налоговый механизм. В налоговом регулировании и возникли следующие подфункции: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Стимулирующая;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Дестимулирующая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Воспроизводственная.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cs typeface="Times New Roman" pitchFamily="18" charset="0"/>
              </a:rPr>
              <a:t>Распределительная или социальная функция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Стимулирующая подфункция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направлена на поддержку тех или иных экономических процессов и реализуется через систему льгот, исключений, предпочтений, увязываемых 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льготообразующими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признаками объекта налогообложения. Она проявляется в изменении  объекта обложения, уменьшении налогооблагаемой базы, понижении налоговой ставки и т.д.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cs typeface="Times New Roman" pitchFamily="18" charset="0"/>
              </a:rPr>
              <a:t>Распределительная или социальная функция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Дестимулирующая</a:t>
            </a:r>
            <a:r>
              <a:rPr lang="ru-RU" sz="28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подфункция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налогов направлена, наоборот, на торможение развития каких- либо экономических процессов, например, путем реализации государством протекционистской экономической политики. Это проявляется через введение повышенных налоговых пошлин, налога на имущество и т.д.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cs typeface="Times New Roman" pitchFamily="18" charset="0"/>
              </a:rPr>
              <a:t>Распределительная или социальная функция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Подфункция воспроизводственного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назначения несет в себе платежи за пользование природными ресурсами, налоги, взимаемые в дорожные фонды, на воспроизводство минерально-сырьевой базы. Эти налоги имеют четкую отраслевую принадлежность.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Функции налогов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фискальная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она отражает причины возникновения налогов, с ее помощью реализуется качественная определенность налогов, их общественное значение как источника средств, обеспечивающих функционирование государства. Объективный характер существования фискальной функции создает условия и возможности ее реализации в налоговой политике, то есть воздействия налога на воспроизводственный процесс.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Функции налогов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Регулирующая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функция налогов означает, что налоги как активный участник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перераспределительных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процессов оказывают влияние на процессы, протекающие в хозяйственной жизни страны, в  том числе уровень и динамику потребления, сбережения, накопления, инвестиции и структурные изменения.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Функции налогов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Контрольная функция.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Сущность в том, что появляется возможность количественного отражения налоговых поступлений и их сопоставления с потребностями государства в финансовых ресурсах. Оценивается эффективность налогового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механизна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обеспечивается контроль за движением финансовых ресурсов, выявляется необходимость внесения изменений в налоговую систему и бюджетную политику.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Функции налогов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Поощрительная функция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налогов выражается в признании государством особых заслуг определенных категорий граждан перед обществом и в предоставлении им определенных налоговых льгот (например, участникам ВОВ и т.д.).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Классификация налогов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Значительное место в теории налогов занимает вопрос их классификации, т.е. системной группировки налогов по различным признакам. Обычно в научной литературе используется специальный термин - таксономия. Классификация налогов имеет не только научно-познавательный характер, но и практические значение (обеспечивается возможность кодификации налогов с целью учета и контроля за налоговыми процедурами с использование цифровых технологий).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Классификация налогов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Налогоплательщик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- это лицо, на котором лежит юридическая обязанность уплатить налог за счет собственных средств. Понятию «налогоплательщик» близко другое понятие – «носитель налога».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Классификация налогов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Существует несколько принципов классификации налогов: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субъекту уплаты;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объекту обложения;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принадлежности к звеньям бюджетной системы;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назначению;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источникам;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способу взимания;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срокам уплаты;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уровню управления.</a:t>
            </a: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 субъекту: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налоги с организаций, то есть налог на прибыль, налог на имущество организаций;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налог с физических лиц, то есть налог на доходы физических лиц, налог на имущество физических лиц;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смешанные налоги, то есть земельный налог, транспортный налог.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 объекту обложения: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Прямые налоги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это налоги, которые взимаются в процессе приобретения и накопления материальных благ.</a:t>
            </a: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Косвенные налоги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это налоги, которые взимаются в результате расходования материальных благ.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Прямые и косвенные налоги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1855248"/>
            <a:ext cx="8215370" cy="1216562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зависимости от способа взимания налогов они делятся на </a:t>
            </a:r>
            <a:r>
              <a:rPr lang="ru-RU" b="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прямые</a:t>
            </a:r>
            <a:r>
              <a:rPr lang="ru-RU" b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косвенные</a:t>
            </a: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Различия между ними сводятся к следующему:</a:t>
            </a:r>
            <a:endParaRPr lang="ru-RU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714348" y="3071810"/>
            <a:ext cx="3571900" cy="3500462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                 Прямые налоги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В отношения по поводу взимания налогов вступают два субъекта: бюджет и налогоплательщик.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Налоговое бремя несет непосредственно юридический плательщик.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Величина налогов непосредственно зависит от финансовых результатов деятельности плательщика.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Эти налоги подоходно-поимущественные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214810" y="2928934"/>
            <a:ext cx="4471990" cy="3929066"/>
          </a:xfrm>
        </p:spPr>
        <p:txBody>
          <a:bodyPr>
            <a:normAutofit fontScale="77500" lnSpcReduction="20000"/>
          </a:bodyPr>
          <a:lstStyle/>
          <a:p>
            <a:pPr marL="457200" indent="-45720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Косвенные налоги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В отношения по поводу взимания налогов вступают три субъекта: бюджет, носитель налога и юридический налогоплательщик как посредник между ними.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Налоговое бремя несет носитель налога, тогда как налог в бюджет поступает через юридического плательщика.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Величина налогов не зависит от финансовых результатов деятельности плательщика.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Эти налоги имеют объектом обложения обороты по реализации товаров (работ, услуг).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pPr marL="457200" indent="-45720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 принадлежности к звеньям бюджетной сферы: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Закрепленные налоги </a:t>
            </a:r>
            <a:r>
              <a:rPr lang="ru-RU" dirty="0" smtClean="0"/>
              <a:t>– это налоги, которые непосредственно поступают в определенный бюджет. Например, налог на добавленную стоимость поступает в федеральный бюджет в размере 100%, местные налоги зачисляются только в местные бюджеты;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Регулирующие налоги </a:t>
            </a:r>
            <a:r>
              <a:rPr lang="ru-RU" dirty="0" smtClean="0"/>
              <a:t>– это налоги, которые перераспределяются ежегодно между бюджетами различных уровней при утверждении федерального бюджета для покрытия дефицита. Например, акцизы, налог на добавленную стоимость, налог на прибыль предприятий и т.д.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 назначению использования: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Общие налоги</a:t>
            </a:r>
            <a:r>
              <a:rPr lang="ru-RU" dirty="0" smtClean="0"/>
              <a:t>, которые обезличиваются и поступают в единую казну государства. Они обеспечивают гибкость бюджетной политики, способность государственных органов перераспределять поступающие средства между направлениями расходов.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Специальные налоги</a:t>
            </a:r>
            <a:r>
              <a:rPr lang="ru-RU" dirty="0" smtClean="0"/>
              <a:t>, которые имеют строгое целевое назначение.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Чрезвычайные налоги</a:t>
            </a:r>
            <a:r>
              <a:rPr lang="ru-RU" dirty="0" smtClean="0"/>
              <a:t>. Введение чрезвычайных налогов непосредственно связано с конкретным событием или этапом существования и развития той или иной страны.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 источникам: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налоги, которые относятся на издержки производства и обращения (единый социальный налог, налог на добычу полезных ископаемых);</a:t>
            </a:r>
          </a:p>
          <a:p>
            <a:pPr>
              <a:lnSpc>
                <a:spcPct val="120000"/>
              </a:lnSpc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налоги, которые включаются в продажную цену продукции (налог на добавленную стоимость, акцизы);</a:t>
            </a:r>
          </a:p>
          <a:p>
            <a:pPr>
              <a:lnSpc>
                <a:spcPct val="120000"/>
              </a:lnSpc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налоги, которые относятся на финансовые результаты, на дебет счета (налог на имущество организаций);</a:t>
            </a:r>
          </a:p>
          <a:p>
            <a:pPr>
              <a:lnSpc>
                <a:spcPct val="120000"/>
              </a:lnSpc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налоги на прибыль и за счет прибыли.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 способу взимания: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кадастровым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, когда объект налога дифференцирован на группы по определенному признаку. Перечень этих групп и их признаки заносятся в специальные справочники.</a:t>
            </a:r>
          </a:p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 основе декларации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Декларация – это документ, в котором плательщик налога приводит расчет дохода и налога с него. Характерной чертой такого метода является, то, что выплата налога производится после получения дохода и лицом, получившим доход.</a:t>
            </a:r>
          </a:p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 источнику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Это налог вносится лицом, выплачивающим доход. Поэтому оплата налога производится для получения дохода, причем получатель дохода получает его уменьшенную сумму налога.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 уровню управления: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Федеральные</a:t>
            </a:r>
          </a:p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Региональные</a:t>
            </a:r>
          </a:p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Местные 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Федеральные налоги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федеральными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– признаются налоги и сборы, устанавливаемые в соответствии с Налоговым кодексом и обязательные к уплате на всей территории РФ. Федеральные налоги и сборы поступают в основном в федеральный бюджет. Вместе с тем высший представительный орган государства может предусмотреть иной порядок распределения доходов, поступающих от федеральных налогов и сборов, между бюджетами различных уровней, то есть федеральным и бюджетами субъектов РФ.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Федеральные налоги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ru-RU" dirty="0" smtClean="0"/>
              <a:t>         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Согласно ст. 13 Налогового кодекса Российской Федерации, к  федеральным  налогам и сборам относятся: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налог на добавленную стоимость;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акцизы;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налог на доходы физических лиц;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единый социальный налог;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налог на прибыль организаций;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налог на добычу полезных ископаемых;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водный налог;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сборы за пользование объектами животного мира и  за пользование объектами водных биологических ресурсов;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государственная пошлина.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Региональные налоги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региональные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признаются налоги и сборы, устанавливаемые Налоговым кодексом РФ и законами субъектов Российской Федерации, вводимые в действие в соответствии с Налоговым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кодексом РФ законами субъектов РФ и обязательные к уплате на территориях соответствующих субъектов РФ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Региональные налоги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Согласно статье 14 Налогового кодекса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Российской Федерации к  региональным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налогам относятся: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налог на имущество организаций;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налог на игорный бизнес;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транспортный налог.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Местные налоги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endParaRPr lang="ru-RU" dirty="0" smtClean="0">
              <a:solidFill>
                <a:srgbClr val="C00000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Местными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признаются налоги и сборы, устанавливаемые Налоговым кодексом РФ и нормативными правовыми актами представительных органов местного самоуправления, вводимые в действие в соответствии с Налоговым кодексом нормативными правовыми актами представительных органов местного самоуправления и обязательные к уплате на территориях соответствующих муниципальных образований.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Местные налоги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Местные налоги взимаются на всей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территории Российской Федерации.</a:t>
            </a:r>
          </a:p>
          <a:p>
            <a:pPr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 местным налогам относятся: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 земельный налог;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2. налог на имущество физических лиц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Нормативно-правовые акты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это акты, которые прошли государственную регистрацию, опубликованы в установленном порядке, а значит, влекут правовые последствия как акты вступившие в силу, и могут служить основанием для регулирования соответствующих правоотношений, применения санкций к гражданам, должностным лицам и организациям за невыполнение содержащихся в них предписаний.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Нормативно-правовые акты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Законы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Подзаконные акты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Конституция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Международные договора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Налоговый кодекс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Федеральные законы о налогах и сборах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Законодательство субъектов РФ о налогах и сборах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Нормативно-правовые акты представительных органов местного самоуправления о налогах и сборах.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Указы президента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Постановления Правительства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Приказы, инструкции, методические указания Минфина.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Налоги являются необходимым звеном экономических отношений в обществе с момента возникновения государства. Существование любого современного государства неразрывно связано с налогами. Каждый человек в какой-то мере ощущает это на себе. «Каждый обязан платить законно установленные налоги и сборы».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За счет налоговых взносов формируются финансовые ресурсы государства, аккумулируемые в его бюджете и внебюджетных фондах. Экономическое содержание налогов выражается, таким образом, взаимоотношениями хозяйствующих субъектов и граждан, с одной стороны, и государства – с другой, по поводу формирования государственных финансов.</a:t>
            </a: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7E79C692F563D4284D622448042253D" ma:contentTypeVersion="2" ma:contentTypeDescription="Создание документа." ma:contentTypeScope="" ma:versionID="81d8423131a8f2deb4fb808e8f2eebeb">
  <xsd:schema xmlns:xsd="http://www.w3.org/2001/XMLSchema" xmlns:p="http://schemas.microsoft.com/office/2006/metadata/properties" xmlns:ns2="3b5d4a2e-464d-4aab-8db6-769964895f47" targetNamespace="http://schemas.microsoft.com/office/2006/metadata/properties" ma:root="true" ma:fieldsID="45cb186e04f1aa2c8368092d69e5caa3" ns2:_="">
    <xsd:import namespace="3b5d4a2e-464d-4aab-8db6-769964895f47"/>
    <xsd:element name="properties">
      <xsd:complexType>
        <xsd:sequence>
          <xsd:element name="documentManagement">
            <xsd:complexType>
              <xsd:all>
                <xsd:element ref="ns2:_x041a__x043e__x043c__x043c__x0435__x043d__x0442__x0430__x0440__x0438__x0438__x0020__x043f__x0440__x0435__x043f__x043e__x0434__x0430__x0432__x0430__x0442__x0435__x043b__x044f_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3b5d4a2e-464d-4aab-8db6-769964895f47" elementFormDefault="qualified">
    <xsd:import namespace="http://schemas.microsoft.com/office/2006/documentManagement/types"/>
    <xsd:element name="_x041a__x043e__x043c__x043c__x0435__x043d__x0442__x0430__x0440__x0438__x0438__x0020__x043f__x0440__x0435__x043f__x043e__x0434__x0430__x0432__x0430__x0442__x0435__x043b__x044f_" ma:index="8" nillable="true" ma:displayName="Комментарии преподавателя" ma:description="ЭТОТ СТОЛБЕЦ ЗАПОЛНЯЕТ ПРЕПОДАВАТЕЛЬ, если есть необходимость прокомментировать работу студента." ma:internalName="_x041a__x043e__x043c__x043c__x0435__x043d__x0442__x0430__x0440__x0438__x0438__x0020__x043f__x0440__x0435__x043f__x043e__x0434__x0430__x0432__x0430__x0442__x0435__x043b__x044f_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_x041a__x043e__x043c__x043c__x0435__x043d__x0442__x0430__x0440__x0438__x0438__x0020__x043f__x0440__x0435__x043f__x043e__x0434__x0430__x0432__x0430__x0442__x0435__x043b__x044f_ xmlns="3b5d4a2e-464d-4aab-8db6-769964895f4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CD8F8C-10AF-4C46-956C-28D392883F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5d4a2e-464d-4aab-8db6-769964895f47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09B7D57F-3CC8-4FE1-919A-629248CC3F8D}">
  <ds:schemaRefs>
    <ds:schemaRef ds:uri="http://schemas.microsoft.com/office/2006/metadata/properties"/>
    <ds:schemaRef ds:uri="3b5d4a2e-464d-4aab-8db6-769964895f47"/>
  </ds:schemaRefs>
</ds:datastoreItem>
</file>

<file path=customXml/itemProps3.xml><?xml version="1.0" encoding="utf-8"?>
<ds:datastoreItem xmlns:ds="http://schemas.openxmlformats.org/officeDocument/2006/customXml" ds:itemID="{EB8A8471-29AF-4FE5-9E59-BAB0971765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314</TotalTime>
  <Words>1665</Words>
  <Application>Microsoft Office PowerPoint</Application>
  <PresentationFormat>Экран (4:3)</PresentationFormat>
  <Paragraphs>144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Поток</vt:lpstr>
      <vt:lpstr>ФУНКЦИИ И КЛАССИФИКАЦИЯ НАЛОГОВ</vt:lpstr>
      <vt:lpstr>Понятие налогов</vt:lpstr>
      <vt:lpstr>Сбор налогов</vt:lpstr>
      <vt:lpstr>Характерные черты налога как платежа</vt:lpstr>
      <vt:lpstr>Функции налогов</vt:lpstr>
      <vt:lpstr>Функции налогов</vt:lpstr>
      <vt:lpstr>Распределительная или социальная функция</vt:lpstr>
      <vt:lpstr>Распределительная или социальная функция</vt:lpstr>
      <vt:lpstr>Распределительная или социальная функция</vt:lpstr>
      <vt:lpstr>Функции налогов</vt:lpstr>
      <vt:lpstr>Функции налогов</vt:lpstr>
      <vt:lpstr>Функции налогов</vt:lpstr>
      <vt:lpstr>Функции налогов</vt:lpstr>
      <vt:lpstr>Классификация налогов</vt:lpstr>
      <vt:lpstr>Классификация налогов</vt:lpstr>
      <vt:lpstr>Классификация налогов</vt:lpstr>
      <vt:lpstr>По субъекту:</vt:lpstr>
      <vt:lpstr>По объекту обложения:</vt:lpstr>
      <vt:lpstr>Прямые и косвенные налоги</vt:lpstr>
      <vt:lpstr>По принадлежности к звеньям бюджетной сферы:</vt:lpstr>
      <vt:lpstr>По назначению использования:</vt:lpstr>
      <vt:lpstr>По источникам:</vt:lpstr>
      <vt:lpstr>По способу взимания:</vt:lpstr>
      <vt:lpstr>По уровню управления:</vt:lpstr>
      <vt:lpstr>Федеральные налоги</vt:lpstr>
      <vt:lpstr>Федеральные налоги</vt:lpstr>
      <vt:lpstr>Региональные налоги</vt:lpstr>
      <vt:lpstr>Региональные налоги</vt:lpstr>
      <vt:lpstr>Местные налоги</vt:lpstr>
      <vt:lpstr>Местные налоги</vt:lpstr>
      <vt:lpstr>Нормативно-правовые акты</vt:lpstr>
      <vt:lpstr>Нормативно-правовые акты</vt:lpstr>
      <vt:lpstr>Заключение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Функции и классификация налогов</dc:title>
  <dc:creator>kosv</dc:creator>
  <cp:lastModifiedBy>Owner</cp:lastModifiedBy>
  <cp:revision>45</cp:revision>
  <dcterms:created xsi:type="dcterms:W3CDTF">2014-02-26T11:36:44Z</dcterms:created>
  <dcterms:modified xsi:type="dcterms:W3CDTF">2014-05-04T01:38:23Z</dcterms:modified>
  <cp:contentType>Документ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0x01010017E79C692F563D4284D622448042253D</vt:lpwstr>
  </property>
</Properties>
</file>