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4"/>
  </p:notesMasterIdLst>
  <p:sldIdLst>
    <p:sldId id="398" r:id="rId2"/>
    <p:sldId id="329" r:id="rId3"/>
    <p:sldId id="331" r:id="rId4"/>
    <p:sldId id="341" r:id="rId5"/>
    <p:sldId id="338" r:id="rId6"/>
    <p:sldId id="332" r:id="rId7"/>
    <p:sldId id="355" r:id="rId8"/>
    <p:sldId id="359" r:id="rId9"/>
    <p:sldId id="360" r:id="rId10"/>
    <p:sldId id="342" r:id="rId11"/>
    <p:sldId id="343" r:id="rId12"/>
    <p:sldId id="344" r:id="rId13"/>
    <p:sldId id="356" r:id="rId14"/>
    <p:sldId id="357" r:id="rId15"/>
    <p:sldId id="358" r:id="rId16"/>
    <p:sldId id="337" r:id="rId17"/>
    <p:sldId id="362" r:id="rId18"/>
    <p:sldId id="364" r:id="rId19"/>
    <p:sldId id="363" r:id="rId20"/>
    <p:sldId id="365" r:id="rId21"/>
    <p:sldId id="314" r:id="rId22"/>
    <p:sldId id="313" r:id="rId23"/>
    <p:sldId id="312" r:id="rId24"/>
    <p:sldId id="366" r:id="rId25"/>
    <p:sldId id="315" r:id="rId26"/>
    <p:sldId id="316" r:id="rId27"/>
    <p:sldId id="317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384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5" r:id="rId57"/>
    <p:sldId id="324" r:id="rId58"/>
    <p:sldId id="325" r:id="rId59"/>
    <p:sldId id="333" r:id="rId60"/>
    <p:sldId id="326" r:id="rId61"/>
    <p:sldId id="396" r:id="rId62"/>
    <p:sldId id="328" r:id="rId63"/>
    <p:sldId id="345" r:id="rId64"/>
    <p:sldId id="346" r:id="rId65"/>
    <p:sldId id="347" r:id="rId66"/>
    <p:sldId id="348" r:id="rId67"/>
    <p:sldId id="349" r:id="rId68"/>
    <p:sldId id="351" r:id="rId69"/>
    <p:sldId id="352" r:id="rId70"/>
    <p:sldId id="353" r:id="rId71"/>
    <p:sldId id="354" r:id="rId72"/>
    <p:sldId id="399" r:id="rId7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BAAFAE-14EA-40DE-A88A-E413F2392BE6}" type="datetimeFigureOut">
              <a:rPr lang="ru-RU"/>
              <a:pPr>
                <a:defRPr/>
              </a:pPr>
              <a:t>24.12.2012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8A472C-4403-45FF-A6C2-8DA4BB972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25892-8C91-4F0A-92AD-84CE3C21A23F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120" y="8685413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96EDB88-1524-4C58-B767-8776C3FA163F}" type="slidenum">
              <a:rPr lang="ru-RU" sz="1200"/>
              <a:pPr algn="r"/>
              <a:t>40</a:t>
            </a:fld>
            <a:endParaRPr 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25892-8C91-4F0A-92AD-84CE3C21A23F}" type="slidenum">
              <a:rPr lang="ru-RU" smtClean="0"/>
              <a:pPr/>
              <a:t>72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C62A-35C4-43AF-A981-3FA57822B1C3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B1584-2421-490B-A468-DF545CB3CC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23C2-11BA-4E06-811F-342DE391962D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4116A-0927-40C4-8CDE-13E2886A58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0934-81F7-4D90-9768-CECCCB1D5374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8EA3C-ED0C-410A-AD4C-728C74F3BF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A7CA-53E9-40FE-A076-F1AC1F1016E0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9CBB9-434E-455C-9C48-73492507D2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5C172-C89C-4E67-867E-81CA5CC4762E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B16AF-8D49-487D-B5C5-1BF4238CAE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3D6CC-24AE-4AEA-8833-B1D64DD0E282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838F3-3C7B-4FD4-B61D-927AA63172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D46FD-88B5-4B6A-9B3E-58113434228F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7EBA-47C1-445C-A108-BFD85857B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DF361-08CD-4A02-8A36-D95D1C74BF11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0C047-0C97-4DC3-A0F9-B9BB08C0CB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ECB28-ACC5-4972-9A04-998F00572466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36CD-D546-410E-899F-903EDE8262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AF285-1899-4487-A211-7B894E6B3221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E4CDF-8A40-49D2-8905-E2BE27478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1883D-47C3-4ACF-8DDB-6F0BC6E007F4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A9A52-0260-4570-BB3E-F053AF490F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61C16-7479-45C3-A5F8-3DD777AC19A4}" type="datetime1">
              <a:rPr lang="ru-RU" smtClean="0"/>
              <a:pPr>
                <a:defRPr/>
              </a:pPr>
              <a:t>24.12.2012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5980C-6AD5-42BF-8B76-17DADF3FF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337E98-2405-417B-982D-BE5BECA8C160}" type="datetime1">
              <a:rPr lang="ru-RU" smtClean="0"/>
              <a:pPr>
                <a:defRPr/>
              </a:pPr>
              <a:t>24.12.2012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62D2D6-B333-4C79-B14F-35D2CB1E45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9%D0%BB:Flag_of_Belarus.svg" TargetMode="External"/><Relationship Id="rId13" Type="http://schemas.openxmlformats.org/officeDocument/2006/relationships/image" Target="http://upload.wikimedia.org/wikipedia/commons/thumb/d/d3/Flag_of_Kazakhstan.svg/22px-Flag_of_Kazakhstan.svg.png" TargetMode="External"/><Relationship Id="rId18" Type="http://schemas.openxmlformats.org/officeDocument/2006/relationships/image" Target="../media/image26.png"/><Relationship Id="rId26" Type="http://schemas.openxmlformats.org/officeDocument/2006/relationships/hyperlink" Target="http://ru.wikipedia.org/wiki/%D0%A4%D0%B0%D0%B9%D0%BB:Flag_of_Uzbekistan.svg" TargetMode="External"/><Relationship Id="rId3" Type="http://schemas.openxmlformats.org/officeDocument/2006/relationships/image" Target="../media/image21.png"/><Relationship Id="rId21" Type="http://schemas.openxmlformats.org/officeDocument/2006/relationships/image" Target="../media/image27.png"/><Relationship Id="rId34" Type="http://schemas.openxmlformats.org/officeDocument/2006/relationships/image" Target="http://upload.wikimedia.org/wikipedia/commons/thumb/4/49/Flag_of_Ukraine.svg/22px-Flag_of_Ukraine.svg.png" TargetMode="External"/><Relationship Id="rId7" Type="http://schemas.openxmlformats.org/officeDocument/2006/relationships/image" Target="http://upload.wikimedia.org/wikipedia/commons/thumb/2/2f/Flag_of_Armenia.svg/22px-Flag_of_Armenia.svg.png" TargetMode="External"/><Relationship Id="rId12" Type="http://schemas.openxmlformats.org/officeDocument/2006/relationships/image" Target="../media/image24.png"/><Relationship Id="rId17" Type="http://schemas.openxmlformats.org/officeDocument/2006/relationships/hyperlink" Target="http://ru.wikipedia.org/wiki/%D0%A4%D0%B0%D0%B9%D0%BB:Flag_of_Moldova.svg" TargetMode="External"/><Relationship Id="rId25" Type="http://schemas.openxmlformats.org/officeDocument/2006/relationships/image" Target="http://upload.wikimedia.org/wikipedia/commons/thumb/d/d0/Flag_of_Tajikistan.svg/22px-Flag_of_Tajikistan.svg.png" TargetMode="External"/><Relationship Id="rId33" Type="http://schemas.openxmlformats.org/officeDocument/2006/relationships/image" Target="../media/image31.png"/><Relationship Id="rId2" Type="http://schemas.openxmlformats.org/officeDocument/2006/relationships/hyperlink" Target="http://ru.wikipedia.org/wiki/%D0%A4%D0%B0%D0%B9%D0%BB:Flag_of_Azerbaijan.svg" TargetMode="External"/><Relationship Id="rId16" Type="http://schemas.openxmlformats.org/officeDocument/2006/relationships/image" Target="http://upload.wikimedia.org/wikipedia/commons/thumb/c/c7/Flag_of_Kyrgyzstan.svg/22px-Flag_of_Kyrgyzstan.svg.png" TargetMode="External"/><Relationship Id="rId20" Type="http://schemas.openxmlformats.org/officeDocument/2006/relationships/hyperlink" Target="http://ru.wikipedia.org/wiki/%D0%A4%D0%B0%D0%B9%D0%BB:Flag_of_Russia.svg" TargetMode="External"/><Relationship Id="rId29" Type="http://schemas.openxmlformats.org/officeDocument/2006/relationships/hyperlink" Target="http://ru.wikipedia.org/wiki/%D0%A4%D0%B0%D0%B9%D0%BB:Flag_of_Turkmenistan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hyperlink" Target="http://ru.wikipedia.org/wiki/%D0%A4%D0%B0%D0%B9%D0%BB:Flag_of_Kazakhstan.svg" TargetMode="External"/><Relationship Id="rId24" Type="http://schemas.openxmlformats.org/officeDocument/2006/relationships/image" Target="../media/image28.png"/><Relationship Id="rId32" Type="http://schemas.openxmlformats.org/officeDocument/2006/relationships/hyperlink" Target="http://ru.wikipedia.org/wiki/%D0%A4%D0%B0%D0%B9%D0%BB:Flag_of_Ukraine.svg" TargetMode="External"/><Relationship Id="rId37" Type="http://schemas.openxmlformats.org/officeDocument/2006/relationships/image" Target="http://upload.wikimedia.org/wikipedia/commons/thumb/0/0f/Flag_of_Georgia.svg/22px-Flag_of_Georgia.svg.png" TargetMode="External"/><Relationship Id="rId5" Type="http://schemas.openxmlformats.org/officeDocument/2006/relationships/hyperlink" Target="http://ru.wikipedia.org/wiki/%D0%A4%D0%B0%D0%B9%D0%BB:Flag_of_Armenia.svg" TargetMode="External"/><Relationship Id="rId15" Type="http://schemas.openxmlformats.org/officeDocument/2006/relationships/image" Target="../media/image25.png"/><Relationship Id="rId23" Type="http://schemas.openxmlformats.org/officeDocument/2006/relationships/hyperlink" Target="http://ru.wikipedia.org/wiki/%D0%A4%D0%B0%D0%B9%D0%BB:Flag_of_Tajikistan.svg" TargetMode="External"/><Relationship Id="rId28" Type="http://schemas.openxmlformats.org/officeDocument/2006/relationships/image" Target="http://upload.wikimedia.org/wikipedia/commons/thumb/8/84/Flag_of_Uzbekistan.svg/22px-Flag_of_Uzbekistan.svg.png" TargetMode="External"/><Relationship Id="rId36" Type="http://schemas.openxmlformats.org/officeDocument/2006/relationships/image" Target="../media/image32.png"/><Relationship Id="rId10" Type="http://schemas.openxmlformats.org/officeDocument/2006/relationships/image" Target="http://upload.wikimedia.org/wikipedia/commons/thumb/8/85/Flag_of_Belarus.svg/22px-Flag_of_Belarus.svg.png" TargetMode="External"/><Relationship Id="rId19" Type="http://schemas.openxmlformats.org/officeDocument/2006/relationships/image" Target="http://upload.wikimedia.org/wikipedia/commons/thumb/2/27/Flag_of_Moldova.svg/22px-Flag_of_Moldova.svg.png" TargetMode="External"/><Relationship Id="rId31" Type="http://schemas.openxmlformats.org/officeDocument/2006/relationships/image" Target="http://upload.wikimedia.org/wikipedia/commons/thumb/1/1b/Flag_of_Turkmenistan.svg/22px-Flag_of_Turkmenistan.svg.png" TargetMode="External"/><Relationship Id="rId4" Type="http://schemas.openxmlformats.org/officeDocument/2006/relationships/image" Target="http://upload.wikimedia.org/wikipedia/commons/thumb/d/dd/Flag_of_Azerbaijan.svg/22px-Flag_of_Azerbaijan.svg.png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://ru.wikipedia.org/wiki/%D0%A4%D0%B0%D0%B9%D0%BB:Flag_of_Kyrgyzstan.svg" TargetMode="External"/><Relationship Id="rId22" Type="http://schemas.openxmlformats.org/officeDocument/2006/relationships/image" Target="http://upload.wikimedia.org/wikipedia/commons/thumb/f/f3/Flag_of_Russia.svg/22px-Flag_of_Russia.svg.png" TargetMode="External"/><Relationship Id="rId27" Type="http://schemas.openxmlformats.org/officeDocument/2006/relationships/image" Target="../media/image29.png"/><Relationship Id="rId30" Type="http://schemas.openxmlformats.org/officeDocument/2006/relationships/image" Target="../media/image30.png"/><Relationship Id="rId35" Type="http://schemas.openxmlformats.org/officeDocument/2006/relationships/hyperlink" Target="http://ru.wikipedia.org/wiki/%D0%A4%D0%B0%D0%B9%D0%BB:Flag_of_Georgia.sv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oleObject" Target="../embeddings/_________Microsoft_Office_Word_97_-_20032.doc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G_5103"/>
          <p:cNvPicPr>
            <a:picLocks noChangeAspect="1" noChangeArrowheads="1"/>
          </p:cNvPicPr>
          <p:nvPr/>
        </p:nvPicPr>
        <p:blipFill>
          <a:blip r:embed="rId3">
            <a:lum bright="58000" contrast="-64000"/>
          </a:blip>
          <a:srcRect/>
          <a:stretch>
            <a:fillRect/>
          </a:stretch>
        </p:blipFill>
        <p:spPr bwMode="auto">
          <a:xfrm>
            <a:off x="0" y="744538"/>
            <a:ext cx="9144000" cy="611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037013" y="5680075"/>
            <a:ext cx="1358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10" rIns="91418" bIns="45710">
            <a:spAutoFit/>
          </a:bodyPr>
          <a:lstStyle/>
          <a:p>
            <a:pPr algn="ctr"/>
            <a:r>
              <a:rPr lang="ru-RU" sz="1600" b="1"/>
              <a:t>2012год</a:t>
            </a:r>
          </a:p>
          <a:p>
            <a:pPr algn="ctr"/>
            <a:r>
              <a:rPr lang="ru-RU" sz="1600" b="1"/>
              <a:t>г. Люберцы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175" y="1142984"/>
            <a:ext cx="9140825" cy="515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CC00"/>
            </a:outerShdw>
          </a:effectLst>
        </p:spPr>
        <p:txBody>
          <a:bodyPr wrap="square" lIns="91418" tIns="45710" rIns="91418" bIns="457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МЕЖВУЗОВСКАЯ СТУДЕНЧЕСКАЯ НАУЧНО-ПРАКТИЧЕСКАЯ </a:t>
            </a:r>
            <a:r>
              <a:rPr lang="ru-RU" sz="3000" dirty="0" smtClean="0">
                <a:solidFill>
                  <a:srgbClr val="800000"/>
                </a:solidFill>
              </a:rPr>
              <a:t>КОНФЕРЕНЦИЯ</a:t>
            </a:r>
            <a:endParaRPr lang="ru-RU" sz="3000" dirty="0" smtClean="0">
              <a:solidFill>
                <a:srgbClr val="800000"/>
              </a:solidFill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Выступление на тему: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 </a:t>
            </a:r>
            <a:r>
              <a:rPr lang="ru-RU" sz="3000" b="1" dirty="0" smtClean="0">
                <a:solidFill>
                  <a:srgbClr val="800000"/>
                </a:solidFill>
              </a:rPr>
              <a:t>«</a:t>
            </a:r>
            <a:r>
              <a:rPr lang="ru-RU" sz="3200" b="1" dirty="0" smtClean="0"/>
              <a:t>СНГ: интеграция в условиях переходной </a:t>
            </a:r>
            <a:r>
              <a:rPr lang="ru-RU" sz="3200" b="1" dirty="0" smtClean="0"/>
              <a:t>экономики</a:t>
            </a:r>
            <a:r>
              <a:rPr lang="ru-RU" sz="3000" b="1" dirty="0" smtClean="0">
                <a:solidFill>
                  <a:srgbClr val="800000"/>
                </a:solidFill>
              </a:rPr>
              <a:t>»</a:t>
            </a:r>
            <a:endParaRPr lang="ru-RU" sz="3000" b="1" dirty="0" smtClean="0">
              <a:solidFill>
                <a:srgbClr val="800000"/>
              </a:solidFill>
            </a:endParaRPr>
          </a:p>
          <a:p>
            <a:pPr algn="ctr" eaLnBrk="1" hangingPunct="1">
              <a:lnSpc>
                <a:spcPct val="120000"/>
              </a:lnSpc>
              <a:defRPr/>
            </a:pPr>
            <a:endParaRPr lang="ru-RU" sz="3000" dirty="0" smtClean="0">
              <a:solidFill>
                <a:srgbClr val="800000"/>
              </a:solidFill>
            </a:endParaRPr>
          </a:p>
          <a:p>
            <a:pPr algn="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Подготовили: студенты 4 курса ФТД</a:t>
            </a:r>
          </a:p>
          <a:p>
            <a:pPr algn="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Мещерякова Юлия</a:t>
            </a:r>
          </a:p>
          <a:p>
            <a:pPr algn="r" eaLnBrk="1" hangingPunct="1">
              <a:lnSpc>
                <a:spcPct val="120000"/>
              </a:lnSpc>
              <a:defRPr/>
            </a:pPr>
            <a:r>
              <a:rPr lang="ru-RU" sz="3000" dirty="0" smtClean="0">
                <a:solidFill>
                  <a:srgbClr val="800000"/>
                </a:solidFill>
              </a:rPr>
              <a:t>                         </a:t>
            </a:r>
            <a:r>
              <a:rPr lang="ru-RU" sz="3000" dirty="0" err="1" smtClean="0">
                <a:solidFill>
                  <a:srgbClr val="800000"/>
                </a:solidFill>
              </a:rPr>
              <a:t>Ярмолинский</a:t>
            </a:r>
            <a:r>
              <a:rPr lang="ru-RU" sz="3000" dirty="0" smtClean="0">
                <a:solidFill>
                  <a:srgbClr val="800000"/>
                </a:solidFill>
              </a:rPr>
              <a:t> Руслан</a:t>
            </a:r>
            <a:endParaRPr lang="ru-RU" sz="3000" dirty="0" smtClean="0">
              <a:solidFill>
                <a:srgbClr val="80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4338"/>
            <a:ext cx="1438275" cy="165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258888" y="0"/>
            <a:ext cx="69723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FFFF00"/>
            </a:outerShdw>
          </a:effectLst>
        </p:spPr>
        <p:txBody>
          <a:bodyPr lIns="91385" tIns="45695" rIns="91385" bIns="45695" anchor="ctr"/>
          <a:lstStyle/>
          <a:p>
            <a:pPr algn="ctr">
              <a:defRPr/>
            </a:pPr>
            <a:r>
              <a:rPr lang="ru-RU" sz="2800" b="1">
                <a:solidFill>
                  <a:srgbClr val="006600"/>
                </a:solidFill>
              </a:rPr>
              <a:t>Российская таможенная академия</a:t>
            </a:r>
            <a:r>
              <a:rPr lang="en-US" sz="3200" b="1">
                <a:solidFill>
                  <a:srgbClr val="A50021"/>
                </a:solidFill>
              </a:rPr>
              <a:t> </a:t>
            </a:r>
          </a:p>
        </p:txBody>
      </p:sp>
      <p:pic>
        <p:nvPicPr>
          <p:cNvPr id="32769" name="Picture 1" descr="E:\ULYA\учеба\ллллл\иконки\ТАМОЖЕННЫЕ\a75acd5046d4ebd9020f74e0a5ab2d44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10" y="127000"/>
            <a:ext cx="1357290" cy="12064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4"/>
          <p:cNvSpPr>
            <a:spLocks noGrp="1"/>
          </p:cNvSpPr>
          <p:nvPr>
            <p:ph type="title"/>
          </p:nvPr>
        </p:nvSpPr>
        <p:spPr>
          <a:xfrm>
            <a:off x="500063" y="1643050"/>
            <a:ext cx="8229600" cy="2643205"/>
          </a:xfrm>
        </p:spPr>
        <p:txBody>
          <a:bodyPr/>
          <a:lstStyle/>
          <a:p>
            <a:r>
              <a:rPr lang="ru-RU" b="1" spc="-70" dirty="0" smtClean="0">
                <a:latin typeface="Times New Roman"/>
                <a:ea typeface="Times New Roman"/>
              </a:rPr>
              <a:t>Предпосылки консолидации постсоветского пространства и факторы, сдерживающие развитие интеграции</a:t>
            </a: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20" descr="kirgizia_sng_flag[1]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6291263"/>
            <a:ext cx="46672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196" name="Рисунок 21" descr="kazahstan_sng_flag[1]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197" name="Рисунок 22" descr="turkmenistan_sng_flag[1]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6291263"/>
            <a:ext cx="5730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198" name="Рисунок 23" descr="tadzikistan_sng_flag[1].gif"/>
          <p:cNvPicPr>
            <a:picLocks/>
          </p:cNvPicPr>
          <p:nvPr/>
        </p:nvPicPr>
        <p:blipFill>
          <a:blip r:embed="rId6"/>
          <a:srcRect l="6667" r="13333"/>
          <a:stretch>
            <a:fillRect/>
          </a:stretch>
        </p:blipFill>
        <p:spPr bwMode="auto">
          <a:xfrm>
            <a:off x="3322638" y="6291263"/>
            <a:ext cx="6254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199" name="Рисунок 24" descr="armenia_sng_flag[1].gif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395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0" name="Рисунок 25" descr="uzbekistan_sng_flag[1].gif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723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1" name="Рисунок 26" descr="azeirbadzhan_sng_flag[1].gif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52713" y="6292850"/>
            <a:ext cx="571500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2" name="Рисунок 27" descr="belarus_sng_flag[1].gif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90988" y="6291263"/>
            <a:ext cx="67786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3" name="Рисунок 28" descr="moldova_sng_flag[1].gif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1513" y="6291263"/>
            <a:ext cx="6762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4" name="Рисунок 29" descr="russia_sng_flag[1].gif"/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59338" y="6291263"/>
            <a:ext cx="41751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205" name="Picture 3"/>
          <p:cNvPicPr>
            <a:picLocks noChangeAspect="1" noChangeArrowheads="1"/>
          </p:cNvPicPr>
          <p:nvPr/>
        </p:nvPicPr>
        <p:blipFill>
          <a:blip r:embed="rId13"/>
          <a:srcRect l="6641" t="25000" r="7028" b="8333"/>
          <a:stretch>
            <a:fillRect/>
          </a:stretch>
        </p:blipFill>
        <p:spPr bwMode="auto">
          <a:xfrm>
            <a:off x="7643813" y="6291263"/>
            <a:ext cx="479425" cy="1666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206" name="TextBox 5"/>
          <p:cNvSpPr txBox="1">
            <a:spLocks noChangeArrowheads="1"/>
          </p:cNvSpPr>
          <p:nvPr/>
        </p:nvSpPr>
        <p:spPr bwMode="auto">
          <a:xfrm>
            <a:off x="214313" y="285750"/>
            <a:ext cx="8545512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066" tIns="38533" rIns="77066" bIns="38533">
            <a:spAutoFit/>
          </a:bodyPr>
          <a:lstStyle/>
          <a:p>
            <a:pPr algn="ctr"/>
            <a:r>
              <a:rPr lang="ru-RU" sz="3200" b="1" dirty="0">
                <a:solidFill>
                  <a:srgbClr val="FFFFFF"/>
                </a:solidFill>
              </a:rPr>
              <a:t>Содружество </a:t>
            </a:r>
          </a:p>
          <a:p>
            <a:pPr algn="ctr"/>
            <a:r>
              <a:rPr lang="ru-RU" sz="3200" b="1" dirty="0">
                <a:solidFill>
                  <a:srgbClr val="FFFFFF"/>
                </a:solidFill>
              </a:rPr>
              <a:t>Независимых Государств</a:t>
            </a:r>
            <a:r>
              <a:rPr lang="ru-RU" sz="2800" b="1" dirty="0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3088" name="TextBox 17"/>
          <p:cNvSpPr txBox="1">
            <a:spLocks noChangeArrowheads="1"/>
          </p:cNvSpPr>
          <p:nvPr/>
        </p:nvSpPr>
        <p:spPr bwMode="auto">
          <a:xfrm>
            <a:off x="214282" y="1357298"/>
            <a:ext cx="8572560" cy="2677656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400" dirty="0"/>
              <a:t>8 декабря 1991 года в </a:t>
            </a:r>
            <a:r>
              <a:rPr lang="ru-RU" sz="2400" dirty="0" err="1"/>
              <a:t>Вискулях</a:t>
            </a:r>
            <a:r>
              <a:rPr lang="ru-RU" sz="2400" dirty="0"/>
              <a:t> </a:t>
            </a:r>
            <a:r>
              <a:rPr lang="ru-RU" sz="2400" dirty="0" smtClean="0"/>
              <a:t>(резиденции </a:t>
            </a:r>
            <a:r>
              <a:rPr lang="ru-RU" sz="2400" dirty="0"/>
              <a:t>Белорусского правительства в Беловежской </a:t>
            </a:r>
            <a:r>
              <a:rPr lang="ru-RU" sz="2400" dirty="0" smtClean="0"/>
              <a:t>пуще) </a:t>
            </a:r>
            <a:r>
              <a:rPr lang="ru-RU" sz="2400" dirty="0"/>
              <a:t>руководители Республики Беларусь, Российской Федерации и Украины подписали </a:t>
            </a:r>
          </a:p>
          <a:p>
            <a:pPr indent="457200" algn="just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Соглашение о создании Содружества Независимых Государств</a:t>
            </a:r>
            <a:r>
              <a:rPr lang="ru-RU" sz="2400" dirty="0" smtClean="0"/>
              <a:t>, известное </a:t>
            </a:r>
            <a:r>
              <a:rPr lang="ru-RU" sz="2400" dirty="0"/>
              <a:t>в СМИ как </a:t>
            </a:r>
            <a:r>
              <a:rPr lang="ru-RU" sz="2400" b="1" dirty="0"/>
              <a:t>Беловежское </a:t>
            </a:r>
            <a:r>
              <a:rPr lang="ru-RU" sz="2400" b="1" dirty="0" smtClean="0"/>
              <a:t>соглашение.</a:t>
            </a:r>
            <a:endParaRPr lang="ru-RU" sz="2400" dirty="0">
              <a:latin typeface="Calibri" pitchFamily="34" charset="0"/>
            </a:endParaRPr>
          </a:p>
        </p:txBody>
      </p:sp>
      <p:pic>
        <p:nvPicPr>
          <p:cNvPr id="8208" name="Picture 2" descr="http://crawler.kashey.ru/piC/http:/wikimapia.org/p/00/00/20/18/03_big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142976" y="4000504"/>
            <a:ext cx="3071833" cy="21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Belavezha_signing[1]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214810" y="4000504"/>
            <a:ext cx="314327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1954203"/>
          </a:xfrm>
          <a:solidFill>
            <a:srgbClr val="CCFFCC"/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600" dirty="0" smtClean="0"/>
              <a:t>Соглашение подписали высшие должностные лица и главы правительств трёх союзных республик: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600" dirty="0" smtClean="0"/>
              <a:t>Борис Ельцин и Геннадий Бурбулис (РСФСР), Станислав Шушкевич и Вячеслав </a:t>
            </a:r>
            <a:r>
              <a:rPr lang="ru-RU" sz="2600" dirty="0" err="1" smtClean="0"/>
              <a:t>Кебич</a:t>
            </a:r>
            <a:r>
              <a:rPr lang="ru-RU" sz="2600" dirty="0" smtClean="0"/>
              <a:t> (БССР), Леонид Кравчук и Витольд Фокин (Украина).</a:t>
            </a:r>
          </a:p>
        </p:txBody>
      </p:sp>
      <p:pic>
        <p:nvPicPr>
          <p:cNvPr id="36868" name="Picture 4" descr="200px-Boris_Yeltsin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492375"/>
            <a:ext cx="22637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Leonid_Kravchuk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2492375"/>
            <a:ext cx="22542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280px-Stanislaw_Szuszkiewicz_1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2492375"/>
            <a:ext cx="2546350" cy="339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755650" y="6021388"/>
            <a:ext cx="179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Борис Ельцин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132138" y="6021388"/>
            <a:ext cx="2719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Станислав Шушкевич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6156325" y="6021388"/>
            <a:ext cx="2084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Леонид Кравчук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  <p:bldP spid="36871" grpId="0"/>
      <p:bldP spid="36872" grpId="0"/>
      <p:bldP spid="368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33375"/>
            <a:ext cx="3754437" cy="6524625"/>
          </a:xfrm>
        </p:spPr>
        <p:txBody>
          <a:bodyPr/>
          <a:lstStyle/>
          <a:p>
            <a:pPr marL="365125" indent="0"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ru-RU" sz="2800" b="1" dirty="0" smtClean="0"/>
              <a:t>Страны-члены СНГ: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 Азербайджан</a:t>
            </a:r>
            <a:br>
              <a:rPr lang="ru-RU" u="sng" dirty="0" smtClean="0"/>
            </a:br>
            <a:r>
              <a:rPr lang="ru-RU" u="sng" dirty="0" smtClean="0"/>
              <a:t> Армения</a:t>
            </a:r>
            <a:br>
              <a:rPr lang="ru-RU" u="sng" dirty="0" smtClean="0"/>
            </a:br>
            <a:r>
              <a:rPr lang="ru-RU" u="sng" dirty="0" smtClean="0"/>
              <a:t> Белоруссия</a:t>
            </a:r>
            <a:br>
              <a:rPr lang="ru-RU" u="sng" dirty="0" smtClean="0"/>
            </a:br>
            <a:r>
              <a:rPr lang="ru-RU" u="sng" dirty="0" smtClean="0"/>
              <a:t> Казахстан</a:t>
            </a:r>
            <a:br>
              <a:rPr lang="ru-RU" u="sng" dirty="0" smtClean="0"/>
            </a:br>
            <a:r>
              <a:rPr lang="ru-RU" u="sng" dirty="0" smtClean="0"/>
              <a:t> Киргизия</a:t>
            </a:r>
            <a:br>
              <a:rPr lang="ru-RU" u="sng" dirty="0" smtClean="0"/>
            </a:br>
            <a:r>
              <a:rPr lang="ru-RU" u="sng" dirty="0" smtClean="0"/>
              <a:t> Молдавия</a:t>
            </a:r>
            <a:br>
              <a:rPr lang="ru-RU" u="sng" dirty="0" smtClean="0"/>
            </a:br>
            <a:r>
              <a:rPr lang="ru-RU" u="sng" dirty="0" smtClean="0"/>
              <a:t> Россия</a:t>
            </a:r>
            <a:br>
              <a:rPr lang="ru-RU" u="sng" dirty="0" smtClean="0"/>
            </a:br>
            <a:r>
              <a:rPr lang="ru-RU" u="sng" dirty="0" smtClean="0"/>
              <a:t> Таджикистан</a:t>
            </a:r>
            <a:br>
              <a:rPr lang="ru-RU" u="sng" dirty="0" smtClean="0"/>
            </a:br>
            <a:r>
              <a:rPr lang="ru-RU" u="sng" dirty="0" smtClean="0"/>
              <a:t> Узбекистан</a:t>
            </a:r>
            <a:r>
              <a:rPr lang="ru-RU" dirty="0" smtClean="0"/>
              <a:t>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777875" y="2392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0" name="Picture 4" descr="Азербайджан">
            <a:hlinkClick r:id="rId2" tooltip="Азербайджан"/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179388" y="1125538"/>
            <a:ext cx="808037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777875" y="271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2" name="Picture 6" descr="Армения">
            <a:hlinkClick r:id="rId5" tooltip="Армения"/>
          </p:cNvPr>
          <p:cNvPicPr>
            <a:picLocks noChangeAspect="1" noChangeArrowheads="1"/>
          </p:cNvPicPr>
          <p:nvPr/>
        </p:nvPicPr>
        <p:blipFill>
          <a:blip r:embed="rId6" r:link="rId7"/>
          <a:srcRect/>
          <a:stretch>
            <a:fillRect/>
          </a:stretch>
        </p:blipFill>
        <p:spPr bwMode="auto">
          <a:xfrm>
            <a:off x="179388" y="1773238"/>
            <a:ext cx="808037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914400" y="3246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4" name="Picture 8" descr="Белоруссия">
            <a:hlinkClick r:id="rId8" tooltip="Белоруссия"/>
          </p:cNvPr>
          <p:cNvPicPr>
            <a:picLocks noChangeAspect="1" noChangeArrowheads="1"/>
          </p:cNvPicPr>
          <p:nvPr/>
        </p:nvPicPr>
        <p:blipFill>
          <a:blip r:embed="rId9" r:link="rId10"/>
          <a:srcRect/>
          <a:stretch>
            <a:fillRect/>
          </a:stretch>
        </p:blipFill>
        <p:spPr bwMode="auto">
          <a:xfrm>
            <a:off x="179388" y="242093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Rectangle 11"/>
          <p:cNvSpPr>
            <a:spLocks noChangeArrowheads="1"/>
          </p:cNvSpPr>
          <p:nvPr/>
        </p:nvSpPr>
        <p:spPr bwMode="auto">
          <a:xfrm>
            <a:off x="960438" y="3733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6" name="Picture 10" descr="Казахстан">
            <a:hlinkClick r:id="rId11" tooltip="Казахстан"/>
          </p:cNvPr>
          <p:cNvPicPr>
            <a:picLocks noChangeAspect="1" noChangeArrowheads="1"/>
          </p:cNvPicPr>
          <p:nvPr/>
        </p:nvPicPr>
        <p:blipFill>
          <a:blip r:embed="rId12" r:link="rId13"/>
          <a:srcRect/>
          <a:stretch>
            <a:fillRect/>
          </a:stretch>
        </p:blipFill>
        <p:spPr bwMode="auto">
          <a:xfrm>
            <a:off x="179388" y="3032125"/>
            <a:ext cx="78581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868363" y="397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8" name="Picture 12" descr="Киргизия">
            <a:hlinkClick r:id="rId14" tooltip="Киргизия"/>
          </p:cNvPr>
          <p:cNvPicPr>
            <a:picLocks noChangeAspect="1" noChangeArrowheads="1"/>
          </p:cNvPicPr>
          <p:nvPr/>
        </p:nvPicPr>
        <p:blipFill>
          <a:blip r:embed="rId15" r:link="rId16"/>
          <a:srcRect/>
          <a:stretch>
            <a:fillRect/>
          </a:stretch>
        </p:blipFill>
        <p:spPr bwMode="auto">
          <a:xfrm>
            <a:off x="179388" y="3644900"/>
            <a:ext cx="792162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7" name="Rectangle 15"/>
          <p:cNvSpPr>
            <a:spLocks noChangeArrowheads="1"/>
          </p:cNvSpPr>
          <p:nvPr/>
        </p:nvSpPr>
        <p:spPr bwMode="auto">
          <a:xfrm>
            <a:off x="808038" y="4403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30" name="Picture 14" descr="Молдавия">
            <a:hlinkClick r:id="rId17" tooltip="Молдавия"/>
          </p:cNvPr>
          <p:cNvPicPr>
            <a:picLocks noChangeAspect="1" noChangeArrowheads="1"/>
          </p:cNvPicPr>
          <p:nvPr/>
        </p:nvPicPr>
        <p:blipFill>
          <a:blip r:embed="rId18" r:link="rId19"/>
          <a:srcRect/>
          <a:stretch>
            <a:fillRect/>
          </a:stretch>
        </p:blipFill>
        <p:spPr bwMode="auto">
          <a:xfrm>
            <a:off x="179388" y="4329113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Rectangle 17"/>
          <p:cNvSpPr>
            <a:spLocks noChangeArrowheads="1"/>
          </p:cNvSpPr>
          <p:nvPr/>
        </p:nvSpPr>
        <p:spPr bwMode="auto">
          <a:xfrm>
            <a:off x="884238" y="4816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32" name="Picture 16" descr="Россия">
            <a:hlinkClick r:id="rId20" tooltip="Россия"/>
          </p:cNvPr>
          <p:cNvPicPr>
            <a:picLocks noChangeAspect="1" noChangeArrowheads="1"/>
          </p:cNvPicPr>
          <p:nvPr/>
        </p:nvPicPr>
        <p:blipFill>
          <a:blip r:embed="rId21" r:link="rId22"/>
          <a:srcRect/>
          <a:stretch>
            <a:fillRect/>
          </a:stretch>
        </p:blipFill>
        <p:spPr bwMode="auto">
          <a:xfrm>
            <a:off x="179388" y="4941888"/>
            <a:ext cx="792162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1" name="Rectangle 19"/>
          <p:cNvSpPr>
            <a:spLocks noChangeArrowheads="1"/>
          </p:cNvSpPr>
          <p:nvPr/>
        </p:nvSpPr>
        <p:spPr bwMode="auto">
          <a:xfrm>
            <a:off x="762000" y="5380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34" name="Picture 18" descr="Таджикистан">
            <a:hlinkClick r:id="rId23" tooltip="Таджикистан"/>
          </p:cNvPr>
          <p:cNvPicPr>
            <a:picLocks noChangeAspect="1" noChangeArrowheads="1"/>
          </p:cNvPicPr>
          <p:nvPr/>
        </p:nvPicPr>
        <p:blipFill>
          <a:blip r:embed="rId24" r:link="rId25"/>
          <a:srcRect/>
          <a:stretch>
            <a:fillRect/>
          </a:stretch>
        </p:blipFill>
        <p:spPr bwMode="auto">
          <a:xfrm>
            <a:off x="179388" y="555148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930275" y="5837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36" name="Picture 20" descr="Узбекистан">
            <a:hlinkClick r:id="rId26" tooltip="Узбекистан"/>
          </p:cNvPr>
          <p:cNvPicPr>
            <a:picLocks noChangeAspect="1" noChangeArrowheads="1"/>
          </p:cNvPicPr>
          <p:nvPr/>
        </p:nvPicPr>
        <p:blipFill>
          <a:blip r:embed="rId27" r:link="rId28"/>
          <a:srcRect/>
          <a:stretch>
            <a:fillRect/>
          </a:stretch>
        </p:blipFill>
        <p:spPr bwMode="auto">
          <a:xfrm>
            <a:off x="179388" y="6200775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4787900" y="1628775"/>
            <a:ext cx="3683000" cy="380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4284663" y="357167"/>
            <a:ext cx="467995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 b="1" dirty="0"/>
              <a:t>Ассоциированный член</a:t>
            </a:r>
            <a:r>
              <a:rPr lang="ru-RU" sz="2400" b="1" dirty="0" smtClean="0"/>
              <a:t>: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 b="1" dirty="0" smtClean="0"/>
              <a:t>Не ратифицировали </a:t>
            </a:r>
            <a:r>
              <a:rPr lang="ru-RU" sz="2400" b="1" dirty="0"/>
              <a:t>Устав СНГ: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       </a:t>
            </a:r>
            <a:r>
              <a:rPr lang="ru-RU" sz="3200" u="sng" dirty="0"/>
              <a:t> Украина</a:t>
            </a:r>
            <a:br>
              <a:rPr lang="ru-RU" sz="3200" u="sng" dirty="0"/>
            </a:br>
            <a:r>
              <a:rPr lang="ru-RU" sz="3200" u="sng" dirty="0" smtClean="0"/>
              <a:t>	Туркменистан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400" b="1" i="1" dirty="0" smtClean="0"/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 b="1" i="1" dirty="0" smtClean="0"/>
              <a:t>Вышла </a:t>
            </a:r>
            <a:r>
              <a:rPr lang="ru-RU" sz="2400" b="1" i="1" dirty="0"/>
              <a:t>из состава СНГ в 2009 году:</a:t>
            </a:r>
            <a:r>
              <a:rPr lang="ru-RU" sz="3200" i="1" dirty="0"/>
              <a:t/>
            </a:r>
            <a:br>
              <a:rPr lang="ru-RU" sz="3200" i="1" dirty="0"/>
            </a:br>
            <a:r>
              <a:rPr lang="ru-RU" sz="3200" i="1" dirty="0"/>
              <a:t>        </a:t>
            </a:r>
            <a:r>
              <a:rPr lang="ru-RU" sz="3200" u="sng" dirty="0"/>
              <a:t> Грузия </a:t>
            </a:r>
          </a:p>
        </p:txBody>
      </p:sp>
      <p:sp>
        <p:nvSpPr>
          <p:cNvPr id="6167" name="Rectangle 33"/>
          <p:cNvSpPr>
            <a:spLocks noChangeArrowheads="1"/>
          </p:cNvSpPr>
          <p:nvPr/>
        </p:nvSpPr>
        <p:spPr bwMode="auto">
          <a:xfrm>
            <a:off x="4175125" y="2027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48" name="Picture 32" descr="Туркмения">
            <a:hlinkClick r:id="rId29" tooltip="Туркмения"/>
          </p:cNvPr>
          <p:cNvPicPr>
            <a:picLocks noChangeAspect="1" noChangeArrowheads="1"/>
          </p:cNvPicPr>
          <p:nvPr/>
        </p:nvPicPr>
        <p:blipFill>
          <a:blip r:embed="rId30" r:link="rId31"/>
          <a:srcRect/>
          <a:stretch>
            <a:fillRect/>
          </a:stretch>
        </p:blipFill>
        <p:spPr bwMode="auto">
          <a:xfrm>
            <a:off x="4357686" y="2643182"/>
            <a:ext cx="7556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9" name="Rectangle 35"/>
          <p:cNvSpPr>
            <a:spLocks noChangeArrowheads="1"/>
          </p:cNvSpPr>
          <p:nvPr/>
        </p:nvSpPr>
        <p:spPr bwMode="auto">
          <a:xfrm>
            <a:off x="4251325" y="397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50" name="Picture 34" descr="Украина">
            <a:hlinkClick r:id="rId32" tooltip="Украина"/>
          </p:cNvPr>
          <p:cNvPicPr>
            <a:picLocks noChangeAspect="1" noChangeArrowheads="1"/>
          </p:cNvPicPr>
          <p:nvPr/>
        </p:nvPicPr>
        <p:blipFill>
          <a:blip r:embed="rId33" r:link="rId34"/>
          <a:srcRect/>
          <a:stretch>
            <a:fillRect/>
          </a:stretch>
        </p:blipFill>
        <p:spPr bwMode="auto">
          <a:xfrm>
            <a:off x="4357686" y="1928802"/>
            <a:ext cx="82391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1" name="Rectangle 37"/>
          <p:cNvSpPr>
            <a:spLocks noChangeArrowheads="1"/>
          </p:cNvSpPr>
          <p:nvPr/>
        </p:nvSpPr>
        <p:spPr bwMode="auto">
          <a:xfrm>
            <a:off x="4297363" y="5943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52" name="Picture 36" descr="Грузия">
            <a:hlinkClick r:id="rId35" tooltip="Грузия"/>
          </p:cNvPr>
          <p:cNvPicPr>
            <a:picLocks noChangeAspect="1" noChangeArrowheads="1"/>
          </p:cNvPicPr>
          <p:nvPr/>
        </p:nvPicPr>
        <p:blipFill>
          <a:blip r:embed="rId36" r:link="rId37"/>
          <a:srcRect/>
          <a:stretch>
            <a:fillRect/>
          </a:stretch>
        </p:blipFill>
        <p:spPr bwMode="auto">
          <a:xfrm>
            <a:off x="4429124" y="4786322"/>
            <a:ext cx="779462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4000496" y="57864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http://cis.minsk.by/reestr/ru/index.html#reports/rat/sved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Рисунок 20" descr="kirgizia_sng_flag[1]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6291263"/>
            <a:ext cx="46672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0" name="Рисунок 21" descr="kazahstan_sng_flag[1]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1" name="Рисунок 22" descr="turkmenistan_sng_flag[1]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6291263"/>
            <a:ext cx="5730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2" name="Рисунок 23" descr="tadzikistan_sng_flag[1].gif"/>
          <p:cNvPicPr>
            <a:picLocks/>
          </p:cNvPicPr>
          <p:nvPr/>
        </p:nvPicPr>
        <p:blipFill>
          <a:blip r:embed="rId6"/>
          <a:srcRect l="6667" r="13333"/>
          <a:stretch>
            <a:fillRect/>
          </a:stretch>
        </p:blipFill>
        <p:spPr bwMode="auto">
          <a:xfrm>
            <a:off x="3322638" y="6291263"/>
            <a:ext cx="6254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3" name="Рисунок 24" descr="armenia_sng_flag[1].gif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395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4" name="Рисунок 25" descr="uzbekistan_sng_flag[1].gif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723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5" name="Рисунок 26" descr="azeirbadzhan_sng_flag[1].gif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52713" y="6292850"/>
            <a:ext cx="571500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6" name="Рисунок 27" descr="belarus_sng_flag[1].gif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90988" y="6291263"/>
            <a:ext cx="67786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7" name="Рисунок 28" descr="moldova_sng_flag[1].gif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1513" y="6291263"/>
            <a:ext cx="6762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8" name="Рисунок 29" descr="russia_sng_flag[1].gif"/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59338" y="6291263"/>
            <a:ext cx="41751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9229" name="Picture 3"/>
          <p:cNvPicPr>
            <a:picLocks noChangeAspect="1" noChangeArrowheads="1"/>
          </p:cNvPicPr>
          <p:nvPr/>
        </p:nvPicPr>
        <p:blipFill>
          <a:blip r:embed="rId13"/>
          <a:srcRect l="6641" t="25000" r="7028" b="8333"/>
          <a:stretch>
            <a:fillRect/>
          </a:stretch>
        </p:blipFill>
        <p:spPr bwMode="auto">
          <a:xfrm>
            <a:off x="7643813" y="6291263"/>
            <a:ext cx="479425" cy="1666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230" name="TextBox 5"/>
          <p:cNvSpPr txBox="1">
            <a:spLocks noChangeArrowheads="1"/>
          </p:cNvSpPr>
          <p:nvPr/>
        </p:nvSpPr>
        <p:spPr bwMode="auto">
          <a:xfrm>
            <a:off x="285750" y="214313"/>
            <a:ext cx="854551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066" tIns="38533" rIns="77066" bIns="38533">
            <a:spAutoFit/>
          </a:bodyPr>
          <a:lstStyle/>
          <a:p>
            <a:pPr algn="ctr"/>
            <a:r>
              <a:rPr lang="ru-RU" sz="3200" b="1">
                <a:solidFill>
                  <a:srgbClr val="FFFFFF"/>
                </a:solidFill>
              </a:rPr>
              <a:t>Содружество </a:t>
            </a:r>
          </a:p>
          <a:p>
            <a:pPr algn="ctr"/>
            <a:r>
              <a:rPr lang="ru-RU" sz="3200" b="1">
                <a:solidFill>
                  <a:srgbClr val="FFFFFF"/>
                </a:solidFill>
              </a:rPr>
              <a:t>Независимых Государств</a:t>
            </a: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112" name="TextBox 17"/>
          <p:cNvSpPr txBox="1">
            <a:spLocks noChangeArrowheads="1"/>
          </p:cNvSpPr>
          <p:nvPr/>
        </p:nvSpPr>
        <p:spPr bwMode="auto">
          <a:xfrm>
            <a:off x="214282" y="1357298"/>
            <a:ext cx="8643997" cy="3170099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000" dirty="0"/>
              <a:t>21 декабря 1991 года в Алма-Ате главы </a:t>
            </a:r>
            <a:r>
              <a:rPr lang="ru-RU" sz="2000" dirty="0" smtClean="0"/>
              <a:t>11 </a:t>
            </a:r>
            <a:r>
              <a:rPr lang="ru-RU" sz="2000" dirty="0"/>
              <a:t>суверенных государств (кроме прибалтийских государств и Грузии) подписали Протокол к этому Соглашению, в котором подчеркнули, что </a:t>
            </a:r>
            <a:r>
              <a:rPr lang="ru-RU" sz="2000" dirty="0" smtClean="0">
                <a:solidFill>
                  <a:srgbClr val="FF0000"/>
                </a:solidFill>
              </a:rPr>
              <a:t>Азербайджанская </a:t>
            </a:r>
            <a:r>
              <a:rPr lang="ru-RU" sz="2000" dirty="0">
                <a:solidFill>
                  <a:srgbClr val="FF0000"/>
                </a:solidFill>
              </a:rPr>
              <a:t>Республика, Республика Армения, Республика Беларусь, Республика Казахстан, </a:t>
            </a:r>
            <a:r>
              <a:rPr lang="ru-RU" sz="2000" dirty="0" err="1">
                <a:solidFill>
                  <a:srgbClr val="FF0000"/>
                </a:solidFill>
              </a:rPr>
              <a:t>Кыргызской</a:t>
            </a:r>
            <a:r>
              <a:rPr lang="ru-RU" sz="2000" dirty="0">
                <a:solidFill>
                  <a:srgbClr val="FF0000"/>
                </a:solidFill>
              </a:rPr>
              <a:t> Республика, Республика Молдова, Российская Федерация, Республика Таджикистан, Туркменистан, Республика Узбекистан и Украина </a:t>
            </a:r>
            <a:r>
              <a:rPr lang="ru-RU" sz="2000" dirty="0"/>
              <a:t>на равноправных началах образуют </a:t>
            </a:r>
            <a:r>
              <a:rPr lang="ru-RU" sz="2000" b="1" dirty="0"/>
              <a:t>Содружество Независимых Государств.</a:t>
            </a:r>
            <a:r>
              <a:rPr lang="ru-RU" sz="2000" dirty="0"/>
              <a:t>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</a:rPr>
              <a:t>Содружество Независимых Государств действует на основании Устава, принятого Советом глав государств 22 января 1993 года</a:t>
            </a:r>
            <a:r>
              <a:rPr lang="ru-RU" sz="2000" b="1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  <a:latin typeface="Calibri" pitchFamily="34" charset="0"/>
            </a:endParaRPr>
          </a:p>
        </p:txBody>
      </p:sp>
      <p:grpSp>
        <p:nvGrpSpPr>
          <p:cNvPr id="9232" name="Группа 8"/>
          <p:cNvGrpSpPr>
            <a:grpSpLocks/>
          </p:cNvGrpSpPr>
          <p:nvPr/>
        </p:nvGrpSpPr>
        <p:grpSpPr bwMode="auto">
          <a:xfrm>
            <a:off x="1571625" y="4832350"/>
            <a:ext cx="6357938" cy="1668463"/>
            <a:chOff x="2458465" y="5331840"/>
            <a:chExt cx="7650735" cy="2606834"/>
          </a:xfrm>
        </p:grpSpPr>
        <p:pic>
          <p:nvPicPr>
            <p:cNvPr id="9233" name="Рисунок 6" descr="clipPNG(1).png"/>
            <p:cNvPicPr>
              <a:picLocks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458465" y="5331840"/>
              <a:ext cx="7429500" cy="199389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9234" name="TextBox 7"/>
            <p:cNvSpPr txBox="1">
              <a:spLocks noChangeArrowheads="1"/>
            </p:cNvSpPr>
            <p:nvPr/>
          </p:nvSpPr>
          <p:spPr bwMode="auto">
            <a:xfrm>
              <a:off x="9855200" y="7327900"/>
              <a:ext cx="254000" cy="61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5994400"/>
            <a:ext cx="5781675" cy="863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chemeClr val="tx1"/>
                </a:solidFill>
              </a:rPr>
              <a:t>Здание Исполкома СНГ в Минске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276475"/>
            <a:ext cx="2249473" cy="2509847"/>
          </a:xfrm>
          <a:solidFill>
            <a:srgbClr val="CCFFCC"/>
          </a:solidFill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600" dirty="0" smtClean="0"/>
              <a:t>Постоянно действующий орган СНГ — Исполком СНГ в Минске (Белоруссия)</a:t>
            </a:r>
          </a:p>
        </p:txBody>
      </p:sp>
      <p:pic>
        <p:nvPicPr>
          <p:cNvPr id="21508" name="Picture 4" descr="800px-Belarus-Minsk-CIS_Headquarter-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289050"/>
            <a:ext cx="6256337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195513" y="188913"/>
            <a:ext cx="5111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/>
              <a:t>Штаб-квартира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20" descr="kirgizia_sng_flag[1]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6291263"/>
            <a:ext cx="46672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4" name="Рисунок 21" descr="kazahstan_sng_flag[1]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5" name="Рисунок 22" descr="turkmenistan_sng_flag[1]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6291263"/>
            <a:ext cx="5730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6" name="Рисунок 23" descr="tadzikistan_sng_flag[1].gif"/>
          <p:cNvPicPr>
            <a:picLocks/>
          </p:cNvPicPr>
          <p:nvPr/>
        </p:nvPicPr>
        <p:blipFill>
          <a:blip r:embed="rId6"/>
          <a:srcRect l="6667" r="13333"/>
          <a:stretch>
            <a:fillRect/>
          </a:stretch>
        </p:blipFill>
        <p:spPr bwMode="auto">
          <a:xfrm>
            <a:off x="3322638" y="6291263"/>
            <a:ext cx="6254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7" name="Рисунок 24" descr="armenia_sng_flag[1].gif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395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8" name="Рисунок 25" descr="uzbekistan_sng_flag[1].gif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723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49" name="Рисунок 26" descr="azeirbadzhan_sng_flag[1].gif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52713" y="6292850"/>
            <a:ext cx="571500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50" name="Рисунок 27" descr="belarus_sng_flag[1].gif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90988" y="6291263"/>
            <a:ext cx="67786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51" name="Рисунок 28" descr="moldova_sng_flag[1].gif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1513" y="6291263"/>
            <a:ext cx="6762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52" name="Рисунок 29" descr="russia_sng_flag[1].gif"/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59338" y="6291263"/>
            <a:ext cx="41751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53" name="Picture 3"/>
          <p:cNvPicPr>
            <a:picLocks noChangeAspect="1" noChangeArrowheads="1"/>
          </p:cNvPicPr>
          <p:nvPr/>
        </p:nvPicPr>
        <p:blipFill>
          <a:blip r:embed="rId13"/>
          <a:srcRect l="6641" t="25000" r="7028" b="8333"/>
          <a:stretch>
            <a:fillRect/>
          </a:stretch>
        </p:blipFill>
        <p:spPr bwMode="auto">
          <a:xfrm>
            <a:off x="7643813" y="6291263"/>
            <a:ext cx="479425" cy="1666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254" name="TextBox 5"/>
          <p:cNvSpPr txBox="1">
            <a:spLocks noChangeArrowheads="1"/>
          </p:cNvSpPr>
          <p:nvPr/>
        </p:nvSpPr>
        <p:spPr bwMode="auto">
          <a:xfrm>
            <a:off x="285750" y="214313"/>
            <a:ext cx="854551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066" tIns="38533" rIns="77066" bIns="38533">
            <a:spAutoFit/>
          </a:bodyPr>
          <a:lstStyle/>
          <a:p>
            <a:pPr algn="ctr"/>
            <a:r>
              <a:rPr lang="ru-RU" sz="3200" b="1">
                <a:solidFill>
                  <a:srgbClr val="FFFFFF"/>
                </a:solidFill>
              </a:rPr>
              <a:t>ЦЕЛИ Содружества </a:t>
            </a:r>
          </a:p>
          <a:p>
            <a:pPr algn="ctr"/>
            <a:r>
              <a:rPr lang="ru-RU" sz="3200" b="1">
                <a:solidFill>
                  <a:srgbClr val="FFFFFF"/>
                </a:solidFill>
              </a:rPr>
              <a:t>Независимых Государств</a:t>
            </a: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0255" name="TextBox 17"/>
          <p:cNvSpPr txBox="1">
            <a:spLocks noChangeArrowheads="1"/>
          </p:cNvSpPr>
          <p:nvPr/>
        </p:nvSpPr>
        <p:spPr bwMode="auto">
          <a:xfrm>
            <a:off x="347663" y="1322388"/>
            <a:ext cx="8543925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- осуществление сотрудничества в политической, экономической, экологической, гуманитарной, культурной и иных областях;</a:t>
            </a:r>
          </a:p>
          <a:p>
            <a:r>
              <a:rPr lang="ru-RU" sz="2200"/>
              <a:t>- всестороннее и сбалансированное экономическое и социальное развитие государств-участников в рамках общего экономического пространства, межгосударственная кооперация и интеграция;</a:t>
            </a:r>
          </a:p>
          <a:p>
            <a:pPr>
              <a:buFontTx/>
              <a:buChar char="-"/>
            </a:pPr>
            <a:r>
              <a:rPr lang="ru-RU" sz="2200"/>
              <a:t> обеспечение прав и основных свобод человека в соответствии с общепризнанными принципами и нормами международного права и документами ОБСЕ;</a:t>
            </a:r>
          </a:p>
          <a:p>
            <a:endParaRPr lang="ru-RU">
              <a:latin typeface="Calibri" pitchFamily="34" charset="0"/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1571625" y="4832350"/>
            <a:ext cx="6357938" cy="1668463"/>
            <a:chOff x="2458465" y="5331840"/>
            <a:chExt cx="7650735" cy="2606834"/>
          </a:xfrm>
        </p:grpSpPr>
        <p:pic>
          <p:nvPicPr>
            <p:cNvPr id="10257" name="Рисунок 6" descr="clipPNG(1).png"/>
            <p:cNvPicPr>
              <a:picLocks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458465" y="5331840"/>
              <a:ext cx="7429500" cy="199389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0258" name="TextBox 7"/>
            <p:cNvSpPr txBox="1">
              <a:spLocks noChangeArrowheads="1"/>
            </p:cNvSpPr>
            <p:nvPr/>
          </p:nvSpPr>
          <p:spPr bwMode="auto">
            <a:xfrm>
              <a:off x="9855200" y="7327900"/>
              <a:ext cx="254000" cy="61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Рисунок 20" descr="kirgizia_sng_flag[1]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6291263"/>
            <a:ext cx="46672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68" name="Рисунок 21" descr="kazahstan_sng_flag[1]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69" name="Рисунок 22" descr="turkmenistan_sng_flag[1]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6291263"/>
            <a:ext cx="5730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0" name="Рисунок 23" descr="tadzikistan_sng_flag[1].gif"/>
          <p:cNvPicPr>
            <a:picLocks/>
          </p:cNvPicPr>
          <p:nvPr/>
        </p:nvPicPr>
        <p:blipFill>
          <a:blip r:embed="rId6"/>
          <a:srcRect l="6667" r="13333"/>
          <a:stretch>
            <a:fillRect/>
          </a:stretch>
        </p:blipFill>
        <p:spPr bwMode="auto">
          <a:xfrm>
            <a:off x="3322638" y="6291263"/>
            <a:ext cx="6254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1" name="Рисунок 24" descr="armenia_sng_flag[1].gif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395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2" name="Рисунок 25" descr="uzbekistan_sng_flag[1].gif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723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3" name="Рисунок 26" descr="azeirbadzhan_sng_flag[1].gif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52713" y="6292850"/>
            <a:ext cx="571500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4" name="Рисунок 27" descr="belarus_sng_flag[1].gif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90988" y="6291263"/>
            <a:ext cx="67786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5" name="Рисунок 28" descr="moldova_sng_flag[1].gif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1513" y="6291263"/>
            <a:ext cx="6762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6" name="Рисунок 29" descr="russia_sng_flag[1].gif"/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59338" y="6291263"/>
            <a:ext cx="41751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277" name="Picture 3"/>
          <p:cNvPicPr>
            <a:picLocks noChangeAspect="1" noChangeArrowheads="1"/>
          </p:cNvPicPr>
          <p:nvPr/>
        </p:nvPicPr>
        <p:blipFill>
          <a:blip r:embed="rId13"/>
          <a:srcRect l="6641" t="25000" r="7028" b="8333"/>
          <a:stretch>
            <a:fillRect/>
          </a:stretch>
        </p:blipFill>
        <p:spPr bwMode="auto">
          <a:xfrm>
            <a:off x="7643813" y="6291263"/>
            <a:ext cx="479425" cy="1666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1278" name="TextBox 5"/>
          <p:cNvSpPr txBox="1">
            <a:spLocks noChangeArrowheads="1"/>
          </p:cNvSpPr>
          <p:nvPr/>
        </p:nvSpPr>
        <p:spPr bwMode="auto">
          <a:xfrm>
            <a:off x="285750" y="214313"/>
            <a:ext cx="854551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066" tIns="38533" rIns="77066" bIns="38533">
            <a:spAutoFit/>
          </a:bodyPr>
          <a:lstStyle/>
          <a:p>
            <a:pPr algn="ctr"/>
            <a:r>
              <a:rPr lang="ru-RU" sz="3200" b="1">
                <a:solidFill>
                  <a:srgbClr val="FFFFFF"/>
                </a:solidFill>
              </a:rPr>
              <a:t>ЦЕЛИ Содружества </a:t>
            </a:r>
          </a:p>
          <a:p>
            <a:pPr algn="ctr"/>
            <a:r>
              <a:rPr lang="ru-RU" sz="3200" b="1">
                <a:solidFill>
                  <a:srgbClr val="FFFFFF"/>
                </a:solidFill>
              </a:rPr>
              <a:t>Независимых Государств</a:t>
            </a: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1279" name="TextBox 17"/>
          <p:cNvSpPr txBox="1">
            <a:spLocks noChangeArrowheads="1"/>
          </p:cNvSpPr>
          <p:nvPr/>
        </p:nvSpPr>
        <p:spPr bwMode="auto">
          <a:xfrm>
            <a:off x="347663" y="1322388"/>
            <a:ext cx="8543925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-  сотрудничество между государствами-участниками в обеспечении международного мира и безопасности; осуществление эффективных мер по сокращению вооружений и военных расходов, ликвидации ядерного и других видов оружия массового уничтожения, достижению всеобщего и полного разоружения;</a:t>
            </a:r>
          </a:p>
          <a:p>
            <a:r>
              <a:rPr lang="ru-RU" sz="2200"/>
              <a:t>-  содействие гражданам государств-участников в свободном общении, контактах и передвижении в Содружестве;</a:t>
            </a:r>
          </a:p>
          <a:p>
            <a:r>
              <a:rPr lang="ru-RU" sz="2200"/>
              <a:t>-  взаимная правовая помощь и сотрудничество в других сферах правовых отношений;</a:t>
            </a:r>
          </a:p>
          <a:p>
            <a:r>
              <a:rPr lang="ru-RU" sz="2200"/>
              <a:t>-  мирное разрешение споров и конфликтов между государствами Содружества.</a:t>
            </a:r>
          </a:p>
          <a:p>
            <a:endParaRPr lang="ru-RU">
              <a:latin typeface="Calibri" pitchFamily="34" charset="0"/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571500" y="5643563"/>
            <a:ext cx="7858125" cy="857250"/>
            <a:chOff x="2458465" y="5331840"/>
            <a:chExt cx="7650735" cy="2606834"/>
          </a:xfrm>
        </p:grpSpPr>
        <p:pic>
          <p:nvPicPr>
            <p:cNvPr id="11281" name="Рисунок 6" descr="clipPNG(1).png"/>
            <p:cNvPicPr>
              <a:picLocks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458465" y="5331840"/>
              <a:ext cx="7429500" cy="199389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1282" name="TextBox 7"/>
            <p:cNvSpPr txBox="1">
              <a:spLocks noChangeArrowheads="1"/>
            </p:cNvSpPr>
            <p:nvPr/>
          </p:nvSpPr>
          <p:spPr bwMode="auto">
            <a:xfrm>
              <a:off x="9855200" y="7327900"/>
              <a:ext cx="254000" cy="61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0034" y="285729"/>
            <a:ext cx="8064500" cy="571504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Доля СНГ в мировых запасах природных ресурсов 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-356" y="928670"/>
            <a:ext cx="9001878" cy="5572164"/>
            <a:chOff x="488460" y="1557338"/>
            <a:chExt cx="8209851" cy="4535487"/>
          </a:xfrm>
        </p:grpSpPr>
        <p:grpSp>
          <p:nvGrpSpPr>
            <p:cNvPr id="2" name="Group 6"/>
            <p:cNvGrpSpPr>
              <a:grpSpLocks/>
            </p:cNvGrpSpPr>
            <p:nvPr/>
          </p:nvGrpSpPr>
          <p:grpSpPr bwMode="auto">
            <a:xfrm>
              <a:off x="3473450" y="3097213"/>
              <a:ext cx="2347913" cy="1484312"/>
              <a:chOff x="2109" y="1298"/>
              <a:chExt cx="1479" cy="935"/>
            </a:xfrm>
          </p:grpSpPr>
          <p:sp>
            <p:nvSpPr>
              <p:cNvPr id="36871" name="AutoShape 7"/>
              <p:cNvSpPr>
                <a:spLocks noChangeArrowheads="1"/>
              </p:cNvSpPr>
              <p:nvPr/>
            </p:nvSpPr>
            <p:spPr bwMode="auto">
              <a:xfrm>
                <a:off x="2152" y="1341"/>
                <a:ext cx="1436" cy="892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6872" name="AutoShape 8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436" cy="892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schemeClr val="accent2"/>
                    </a:solidFill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СНГ</a:t>
                </a:r>
                <a:b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16,4% мировой территории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4,4% населения мира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endParaRPr lang="ru-RU" sz="20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6469064" y="4249738"/>
              <a:ext cx="2229247" cy="1223962"/>
              <a:chOff x="2109" y="1298"/>
              <a:chExt cx="1526" cy="935"/>
            </a:xfrm>
          </p:grpSpPr>
          <p:sp>
            <p:nvSpPr>
              <p:cNvPr id="36874" name="AutoShape 10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6875" name="AutoShape 11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526" cy="893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schemeClr val="accent2"/>
                    </a:solidFill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10% производства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электроэнергии</a:t>
                </a:r>
                <a: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endPara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6472238" y="2205038"/>
              <a:ext cx="2160587" cy="1223962"/>
              <a:chOff x="2109" y="1298"/>
              <a:chExt cx="1479" cy="935"/>
            </a:xfrm>
          </p:grpSpPr>
          <p:sp>
            <p:nvSpPr>
              <p:cNvPr id="36877" name="AutoShape 13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184" name="AutoShape 14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436" cy="892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2000" b="1">
                    <a:solidFill>
                      <a:schemeClr val="accent2"/>
                    </a:solidFill>
                  </a:rPr>
                  <a:t>25% </a:t>
                </a:r>
                <a:br>
                  <a:rPr lang="ru-RU" sz="2000" b="1">
                    <a:solidFill>
                      <a:schemeClr val="accent2"/>
                    </a:solidFill>
                  </a:rPr>
                </a:br>
                <a:r>
                  <a:rPr lang="ru-RU" sz="2000" b="1">
                    <a:solidFill>
                      <a:schemeClr val="accent2"/>
                    </a:solidFill>
                  </a:rPr>
                  <a:t>запасов угля</a:t>
                </a:r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684213" y="2205038"/>
              <a:ext cx="2160587" cy="1223962"/>
              <a:chOff x="2109" y="1298"/>
              <a:chExt cx="1479" cy="935"/>
            </a:xfrm>
          </p:grpSpPr>
          <p:sp>
            <p:nvSpPr>
              <p:cNvPr id="36880" name="AutoShape 16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6881" name="AutoShape 17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schemeClr val="accent2"/>
                    </a:solidFill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rgbClr val="0000FF"/>
                    </a:solidFill>
                  </a:rPr>
                  <a:t/>
                </a:r>
                <a:br>
                  <a:rPr lang="ru-RU" sz="2000" b="1" dirty="0">
                    <a:solidFill>
                      <a:srgbClr val="0000FF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40% 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природного газа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endPara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488460" y="4149725"/>
              <a:ext cx="2356340" cy="1223963"/>
              <a:chOff x="1975" y="1298"/>
              <a:chExt cx="1613" cy="935"/>
            </a:xfrm>
          </p:grpSpPr>
          <p:sp>
            <p:nvSpPr>
              <p:cNvPr id="36883" name="AutoShape 19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6884" name="AutoShape 20"/>
              <p:cNvSpPr>
                <a:spLocks noChangeArrowheads="1"/>
              </p:cNvSpPr>
              <p:nvPr/>
            </p:nvSpPr>
            <p:spPr bwMode="auto">
              <a:xfrm>
                <a:off x="1975" y="1298"/>
                <a:ext cx="1606" cy="893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schemeClr val="accent2"/>
                    </a:solidFill>
                  </a:rPr>
                  <a:t/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11% возобновляемых водных ресурсов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endPara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3563938" y="1557338"/>
              <a:ext cx="2160587" cy="1223962"/>
              <a:chOff x="2109" y="1298"/>
              <a:chExt cx="1479" cy="935"/>
            </a:xfrm>
          </p:grpSpPr>
          <p:sp>
            <p:nvSpPr>
              <p:cNvPr id="36886" name="AutoShape 22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178" name="AutoShape 23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436" cy="892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2000" b="1" dirty="0">
                    <a:solidFill>
                      <a:schemeClr val="accent2"/>
                    </a:solidFill>
                  </a:rPr>
                  <a:t>20% 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запасов нефти</a:t>
                </a:r>
              </a:p>
            </p:txBody>
          </p:sp>
        </p:grpSp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3563938" y="4868863"/>
              <a:ext cx="2160587" cy="1223962"/>
              <a:chOff x="2109" y="1298"/>
              <a:chExt cx="1479" cy="935"/>
            </a:xfrm>
          </p:grpSpPr>
          <p:sp>
            <p:nvSpPr>
              <p:cNvPr id="36889" name="AutoShape 25"/>
              <p:cNvSpPr>
                <a:spLocks noChangeArrowheads="1"/>
              </p:cNvSpPr>
              <p:nvPr/>
            </p:nvSpPr>
            <p:spPr bwMode="auto">
              <a:xfrm>
                <a:off x="2152" y="1340"/>
                <a:ext cx="1436" cy="893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176" name="AutoShape 26"/>
              <p:cNvSpPr>
                <a:spLocks noChangeArrowheads="1"/>
              </p:cNvSpPr>
              <p:nvPr/>
            </p:nvSpPr>
            <p:spPr bwMode="auto">
              <a:xfrm>
                <a:off x="2109" y="1298"/>
                <a:ext cx="1436" cy="892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2000" b="1" dirty="0">
                    <a:solidFill>
                      <a:schemeClr val="accent2"/>
                    </a:solidFill>
                  </a:rPr>
                  <a:t>25% </a:t>
                </a:r>
                <a:br>
                  <a:rPr lang="ru-RU" sz="2000" b="1" dirty="0">
                    <a:solidFill>
                      <a:schemeClr val="accent2"/>
                    </a:solidFill>
                  </a:rPr>
                </a:br>
                <a:r>
                  <a:rPr lang="ru-RU" sz="2000" b="1" dirty="0">
                    <a:solidFill>
                      <a:schemeClr val="accent2"/>
                    </a:solidFill>
                  </a:rPr>
                  <a:t>запасов леса</a:t>
                </a:r>
              </a:p>
            </p:txBody>
          </p:sp>
        </p:grp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4572000" y="4581525"/>
              <a:ext cx="71438" cy="295275"/>
              <a:chOff x="2789" y="1344"/>
              <a:chExt cx="13" cy="504"/>
            </a:xfrm>
          </p:grpSpPr>
          <p:sp>
            <p:nvSpPr>
              <p:cNvPr id="6173" name="Freeform 28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74" name="Freeform 29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  <p:grpSp>
          <p:nvGrpSpPr>
            <p:cNvPr id="10" name="Group 30"/>
            <p:cNvGrpSpPr>
              <a:grpSpLocks/>
            </p:cNvGrpSpPr>
            <p:nvPr/>
          </p:nvGrpSpPr>
          <p:grpSpPr bwMode="auto">
            <a:xfrm flipV="1">
              <a:off x="4572000" y="2746375"/>
              <a:ext cx="71438" cy="360363"/>
              <a:chOff x="2789" y="1344"/>
              <a:chExt cx="13" cy="504"/>
            </a:xfrm>
          </p:grpSpPr>
          <p:sp>
            <p:nvSpPr>
              <p:cNvPr id="6171" name="Freeform 31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72" name="Freeform 32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  <p:grpSp>
          <p:nvGrpSpPr>
            <p:cNvPr id="11" name="Group 33"/>
            <p:cNvGrpSpPr>
              <a:grpSpLocks/>
            </p:cNvGrpSpPr>
            <p:nvPr/>
          </p:nvGrpSpPr>
          <p:grpSpPr bwMode="auto">
            <a:xfrm rot="3660000" flipH="1" flipV="1">
              <a:off x="6092825" y="2674938"/>
              <a:ext cx="82550" cy="768350"/>
              <a:chOff x="2789" y="1344"/>
              <a:chExt cx="13" cy="504"/>
            </a:xfrm>
          </p:grpSpPr>
          <p:sp>
            <p:nvSpPr>
              <p:cNvPr id="6169" name="Freeform 34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70" name="Freeform 35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  <p:grpSp>
          <p:nvGrpSpPr>
            <p:cNvPr id="12" name="Group 36"/>
            <p:cNvGrpSpPr>
              <a:grpSpLocks/>
            </p:cNvGrpSpPr>
            <p:nvPr/>
          </p:nvGrpSpPr>
          <p:grpSpPr bwMode="auto">
            <a:xfrm rot="18001916" flipV="1">
              <a:off x="3128169" y="2593182"/>
              <a:ext cx="79375" cy="782637"/>
              <a:chOff x="2789" y="1344"/>
              <a:chExt cx="13" cy="504"/>
            </a:xfrm>
          </p:grpSpPr>
          <p:sp>
            <p:nvSpPr>
              <p:cNvPr id="6167" name="Freeform 37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68" name="Freeform 38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  <p:grpSp>
          <p:nvGrpSpPr>
            <p:cNvPr id="13" name="Group 39"/>
            <p:cNvGrpSpPr>
              <a:grpSpLocks/>
            </p:cNvGrpSpPr>
            <p:nvPr/>
          </p:nvGrpSpPr>
          <p:grpSpPr bwMode="auto">
            <a:xfrm rot="3791557">
              <a:off x="3125788" y="4202113"/>
              <a:ext cx="71437" cy="731837"/>
              <a:chOff x="2789" y="1344"/>
              <a:chExt cx="13" cy="504"/>
            </a:xfrm>
          </p:grpSpPr>
          <p:sp>
            <p:nvSpPr>
              <p:cNvPr id="6165" name="Freeform 40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66" name="Freeform 41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 rot="7500000">
              <a:off x="6092032" y="4304506"/>
              <a:ext cx="69850" cy="811213"/>
              <a:chOff x="2789" y="1344"/>
              <a:chExt cx="13" cy="504"/>
            </a:xfrm>
          </p:grpSpPr>
          <p:sp>
            <p:nvSpPr>
              <p:cNvPr id="6163" name="Freeform 43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  <p:sp>
            <p:nvSpPr>
              <p:cNvPr id="6164" name="Freeform 44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pPr algn="ctr"/>
                <a:endParaRPr lang="ru-RU" sz="2000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auto">
          <a:xfrm>
            <a:off x="947738" y="1638300"/>
            <a:ext cx="863600" cy="3960813"/>
          </a:xfrm>
          <a:custGeom>
            <a:avLst/>
            <a:gdLst>
              <a:gd name="T0" fmla="*/ 53 w 432"/>
              <a:gd name="T1" fmla="*/ 0 h 2495"/>
              <a:gd name="T2" fmla="*/ 53 w 432"/>
              <a:gd name="T3" fmla="*/ 544 h 2495"/>
              <a:gd name="T4" fmla="*/ 371 w 432"/>
              <a:gd name="T5" fmla="*/ 1996 h 2495"/>
              <a:gd name="T6" fmla="*/ 416 w 432"/>
              <a:gd name="T7" fmla="*/ 2495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952500" y="1249363"/>
            <a:ext cx="7272338" cy="576262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900113" y="1196975"/>
            <a:ext cx="7272337" cy="5762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403350" y="1341438"/>
            <a:ext cx="6192838" cy="71913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Страны СНГ в 2011 году  </a:t>
            </a: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84213" y="47974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403350" y="2205038"/>
            <a:ext cx="6408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 dirty="0"/>
              <a:t>Доля стран СНГ в мировом экспорте - </a:t>
            </a:r>
            <a:r>
              <a:rPr lang="ru-RU" sz="2000" b="1" dirty="0" smtClean="0"/>
              <a:t>4%</a:t>
            </a:r>
            <a:endParaRPr lang="ru-RU" sz="2000" b="1" dirty="0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692275" y="3141663"/>
            <a:ext cx="705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 dirty="0"/>
              <a:t>Доля стран СНГ в мировой торговле услугами - 2,5%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1979613" y="4095750"/>
            <a:ext cx="572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 dirty="0"/>
              <a:t>Экспорт стран СНГ – </a:t>
            </a:r>
            <a:r>
              <a:rPr lang="ru-RU" sz="2000" b="1" dirty="0" smtClean="0"/>
              <a:t>747 </a:t>
            </a:r>
            <a:r>
              <a:rPr lang="ru-RU" sz="2000" b="1" dirty="0"/>
              <a:t>млрд. долл. США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2268538" y="5013325"/>
            <a:ext cx="5716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 dirty="0"/>
              <a:t>Импорт стран СНГ – </a:t>
            </a:r>
            <a:r>
              <a:rPr lang="ru-RU" sz="2000" b="1" dirty="0" smtClean="0"/>
              <a:t>498 </a:t>
            </a:r>
            <a:r>
              <a:rPr lang="ru-RU" sz="2000" b="1" dirty="0"/>
              <a:t>млрд. долл. США</a:t>
            </a:r>
          </a:p>
        </p:txBody>
      </p:sp>
      <p:sp>
        <p:nvSpPr>
          <p:cNvPr id="7181" name="Freeform 13"/>
          <p:cNvSpPr>
            <a:spLocks/>
          </p:cNvSpPr>
          <p:nvPr/>
        </p:nvSpPr>
        <p:spPr bwMode="auto">
          <a:xfrm>
            <a:off x="900113" y="1628775"/>
            <a:ext cx="863600" cy="3960813"/>
          </a:xfrm>
          <a:custGeom>
            <a:avLst/>
            <a:gdLst>
              <a:gd name="T0" fmla="*/ 53 w 432"/>
              <a:gd name="T1" fmla="*/ 0 h 2495"/>
              <a:gd name="T2" fmla="*/ 53 w 432"/>
              <a:gd name="T3" fmla="*/ 544 h 2495"/>
              <a:gd name="T4" fmla="*/ 371 w 432"/>
              <a:gd name="T5" fmla="*/ 1996 h 2495"/>
              <a:gd name="T6" fmla="*/ 416 w 432"/>
              <a:gd name="T7" fmla="*/ 2495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1116013" y="2636838"/>
            <a:ext cx="8027987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1331913" y="3573463"/>
            <a:ext cx="7812087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1619250" y="4508500"/>
            <a:ext cx="75247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1765300" y="5445125"/>
            <a:ext cx="737870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0034" y="285729"/>
            <a:ext cx="8064500" cy="571504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/>
              <a:t>ВНЕШНЯЯ ТОРГОВЛЯ СТРАН СОДРУЖЕСТВА НЕЗАВИСИМЫХ ГОСУДАРСТВ в 2011 году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571472" y="5572140"/>
            <a:ext cx="82487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Взаимный торговый оборот стран СНГ – </a:t>
            </a:r>
            <a:r>
              <a:rPr lang="ru-RU" sz="2000" b="1" dirty="0" smtClean="0"/>
              <a:t>281 млрд. долл. США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6000768"/>
            <a:ext cx="7358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Доля взаимной </a:t>
            </a:r>
            <a:r>
              <a:rPr lang="ru-RU" sz="2000" b="1" dirty="0" smtClean="0"/>
              <a:t>торговли </a:t>
            </a:r>
            <a:r>
              <a:rPr lang="ru-RU" sz="2000" b="1" dirty="0">
                <a:ea typeface="Times New Roman" pitchFamily="18" charset="0"/>
              </a:rPr>
              <a:t>стран СНГ </a:t>
            </a:r>
            <a:r>
              <a:rPr lang="ru-RU" sz="2000" b="1" dirty="0" smtClean="0"/>
              <a:t>– </a:t>
            </a:r>
            <a:r>
              <a:rPr lang="ru-RU" sz="2000" b="1" dirty="0"/>
              <a:t>22,6 </a:t>
            </a:r>
            <a:r>
              <a:rPr lang="ru-RU" sz="2000" b="1" dirty="0" smtClean="0"/>
              <a:t>%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1644650" y="2133600"/>
            <a:ext cx="1223963" cy="1511300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84213" y="47974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grpSp>
        <p:nvGrpSpPr>
          <p:cNvPr id="26" name="Группа 25"/>
          <p:cNvGrpSpPr/>
          <p:nvPr/>
        </p:nvGrpSpPr>
        <p:grpSpPr>
          <a:xfrm>
            <a:off x="357158" y="1285860"/>
            <a:ext cx="8418543" cy="4230702"/>
            <a:chOff x="468313" y="1341438"/>
            <a:chExt cx="8164512" cy="3787775"/>
          </a:xfrm>
        </p:grpSpPr>
        <p:sp>
          <p:nvSpPr>
            <p:cNvPr id="8194" name="Line 2"/>
            <p:cNvSpPr>
              <a:spLocks noChangeShapeType="1"/>
            </p:cNvSpPr>
            <p:nvPr/>
          </p:nvSpPr>
          <p:spPr bwMode="auto">
            <a:xfrm>
              <a:off x="6254750" y="2130425"/>
              <a:ext cx="1138238" cy="1630363"/>
            </a:xfrm>
            <a:prstGeom prst="line">
              <a:avLst/>
            </a:prstGeom>
            <a:noFill/>
            <a:ln w="38100">
              <a:solidFill>
                <a:srgbClr val="B2B2B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/>
              <a:endParaRPr lang="ru-RU" sz="2400"/>
            </a:p>
          </p:txBody>
        </p:sp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1763713" y="1341438"/>
              <a:ext cx="5381625" cy="846137"/>
              <a:chOff x="1429" y="572"/>
              <a:chExt cx="3390" cy="533"/>
            </a:xfrm>
          </p:grpSpPr>
          <p:sp>
            <p:nvSpPr>
              <p:cNvPr id="34824" name="AutoShape 8"/>
              <p:cNvSpPr>
                <a:spLocks noChangeArrowheads="1"/>
              </p:cNvSpPr>
              <p:nvPr/>
            </p:nvSpPr>
            <p:spPr bwMode="auto">
              <a:xfrm>
                <a:off x="1463" y="606"/>
                <a:ext cx="3356" cy="499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5" name="AutoShape 9"/>
              <p:cNvSpPr>
                <a:spLocks noChangeArrowheads="1"/>
              </p:cNvSpPr>
              <p:nvPr/>
            </p:nvSpPr>
            <p:spPr bwMode="auto">
              <a:xfrm>
                <a:off x="1429" y="572"/>
                <a:ext cx="3356" cy="499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/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Экспорт СНГ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endPara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468313" y="3644900"/>
              <a:ext cx="2270125" cy="1339850"/>
              <a:chOff x="295" y="2296"/>
              <a:chExt cx="1430" cy="844"/>
            </a:xfrm>
          </p:grpSpPr>
          <p:sp>
            <p:nvSpPr>
              <p:cNvPr id="34827" name="AutoShape 11"/>
              <p:cNvSpPr>
                <a:spLocks noChangeArrowheads="1"/>
              </p:cNvSpPr>
              <p:nvPr/>
            </p:nvSpPr>
            <p:spPr bwMode="auto">
              <a:xfrm>
                <a:off x="333" y="2333"/>
                <a:ext cx="1392" cy="807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8" name="AutoShape 12"/>
              <p:cNvSpPr>
                <a:spLocks noChangeArrowheads="1"/>
              </p:cNvSpPr>
              <p:nvPr/>
            </p:nvSpPr>
            <p:spPr bwMode="auto">
              <a:xfrm>
                <a:off x="295" y="2296"/>
                <a:ext cx="1392" cy="807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10% 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в азиатские 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страны</a:t>
                </a:r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3348038" y="2924175"/>
              <a:ext cx="2332037" cy="1339850"/>
              <a:chOff x="2109" y="1842"/>
              <a:chExt cx="1469" cy="844"/>
            </a:xfrm>
          </p:grpSpPr>
          <p:sp>
            <p:nvSpPr>
              <p:cNvPr id="34830" name="AutoShape 14"/>
              <p:cNvSpPr>
                <a:spLocks noChangeArrowheads="1"/>
              </p:cNvSpPr>
              <p:nvPr/>
            </p:nvSpPr>
            <p:spPr bwMode="auto">
              <a:xfrm>
                <a:off x="2142" y="1879"/>
                <a:ext cx="1436" cy="807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31" name="AutoShape 15"/>
              <p:cNvSpPr>
                <a:spLocks noChangeArrowheads="1"/>
              </p:cNvSpPr>
              <p:nvPr/>
            </p:nvSpPr>
            <p:spPr bwMode="auto">
              <a:xfrm>
                <a:off x="2109" y="1842"/>
                <a:ext cx="1436" cy="807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20%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в страны СНГ</a:t>
                </a: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6300788" y="3789363"/>
              <a:ext cx="2332037" cy="1339850"/>
              <a:chOff x="3969" y="2387"/>
              <a:chExt cx="1469" cy="844"/>
            </a:xfrm>
          </p:grpSpPr>
          <p:sp>
            <p:nvSpPr>
              <p:cNvPr id="34833" name="AutoShape 17"/>
              <p:cNvSpPr>
                <a:spLocks noChangeArrowheads="1"/>
              </p:cNvSpPr>
              <p:nvPr/>
            </p:nvSpPr>
            <p:spPr bwMode="auto">
              <a:xfrm>
                <a:off x="4002" y="2424"/>
                <a:ext cx="1436" cy="807"/>
              </a:xfrm>
              <a:prstGeom prst="roundRect">
                <a:avLst>
                  <a:gd name="adj" fmla="val 16667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34" name="AutoShape 18"/>
              <p:cNvSpPr>
                <a:spLocks noChangeArrowheads="1"/>
              </p:cNvSpPr>
              <p:nvPr/>
            </p:nvSpPr>
            <p:spPr bwMode="auto">
              <a:xfrm>
                <a:off x="3969" y="2387"/>
                <a:ext cx="1436" cy="807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более 50%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в европейские </a:t>
                </a:r>
                <a:b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</a:br>
                <a:r>
                  <a:rPr lang="ru-RU"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страны</a:t>
                </a:r>
              </a:p>
            </p:txBody>
          </p:sp>
        </p:grp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4427538" y="2133600"/>
              <a:ext cx="20637" cy="800100"/>
              <a:chOff x="2789" y="1344"/>
              <a:chExt cx="13" cy="504"/>
            </a:xfrm>
          </p:grpSpPr>
          <p:sp>
            <p:nvSpPr>
              <p:cNvPr id="8207" name="Freeform 20"/>
              <p:cNvSpPr>
                <a:spLocks/>
              </p:cNvSpPr>
              <p:nvPr/>
            </p:nvSpPr>
            <p:spPr bwMode="auto">
              <a:xfrm>
                <a:off x="2801" y="1350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B2B2B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400"/>
              </a:p>
            </p:txBody>
          </p:sp>
          <p:sp>
            <p:nvSpPr>
              <p:cNvPr id="8208" name="Freeform 21"/>
              <p:cNvSpPr>
                <a:spLocks/>
              </p:cNvSpPr>
              <p:nvPr/>
            </p:nvSpPr>
            <p:spPr bwMode="auto">
              <a:xfrm>
                <a:off x="2789" y="1344"/>
                <a:ext cx="1" cy="498"/>
              </a:xfrm>
              <a:custGeom>
                <a:avLst/>
                <a:gdLst>
                  <a:gd name="T0" fmla="*/ 0 w 1"/>
                  <a:gd name="T1" fmla="*/ 0 h 498"/>
                  <a:gd name="T2" fmla="*/ 0 w 1"/>
                  <a:gd name="T3" fmla="*/ 498 h 498"/>
                  <a:gd name="T4" fmla="*/ 0 60000 65536"/>
                  <a:gd name="T5" fmla="*/ 0 60000 65536"/>
                  <a:gd name="T6" fmla="*/ 0 w 1"/>
                  <a:gd name="T7" fmla="*/ 0 h 498"/>
                  <a:gd name="T8" fmla="*/ 1 w 1"/>
                  <a:gd name="T9" fmla="*/ 498 h 49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8">
                    <a:moveTo>
                      <a:pt x="0" y="0"/>
                    </a:moveTo>
                    <a:cubicBezTo>
                      <a:pt x="0" y="0"/>
                      <a:pt x="0" y="249"/>
                      <a:pt x="0" y="498"/>
                    </a:cubicBezTo>
                  </a:path>
                </a:pathLst>
              </a:custGeom>
              <a:noFill/>
              <a:ln w="38100">
                <a:solidFill>
                  <a:srgbClr val="CCEC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endParaRPr lang="ru-RU" sz="2400"/>
              </a:p>
            </p:txBody>
          </p:sp>
        </p:grpSp>
        <p:sp>
          <p:nvSpPr>
            <p:cNvPr id="8204" name="Line 22"/>
            <p:cNvSpPr>
              <a:spLocks noChangeShapeType="1"/>
            </p:cNvSpPr>
            <p:nvPr/>
          </p:nvSpPr>
          <p:spPr bwMode="auto">
            <a:xfrm flipH="1">
              <a:off x="1619250" y="2133600"/>
              <a:ext cx="1223963" cy="1511300"/>
            </a:xfrm>
            <a:prstGeom prst="line">
              <a:avLst/>
            </a:prstGeom>
            <a:noFill/>
            <a:ln w="38100">
              <a:solidFill>
                <a:srgbClr val="CCEC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/>
              <a:endParaRPr lang="ru-RU" sz="2400"/>
            </a:p>
          </p:txBody>
        </p:sp>
      </p:grpSp>
      <p:sp>
        <p:nvSpPr>
          <p:cNvPr id="8205" name="Line 23"/>
          <p:cNvSpPr>
            <a:spLocks noChangeShapeType="1"/>
          </p:cNvSpPr>
          <p:nvPr/>
        </p:nvSpPr>
        <p:spPr bwMode="auto">
          <a:xfrm>
            <a:off x="6227763" y="2133600"/>
            <a:ext cx="1152525" cy="1655763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0034" y="285728"/>
            <a:ext cx="8064500" cy="785817"/>
          </a:xfrm>
          <a:solidFill>
            <a:srgbClr val="CCFFCC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СТРУКТУРА ТОРГОВЛИ СТРАН СОДРУЖЕСТВА НЕЗАВИСИМЫХ ГОСУДАРСТВ 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6518275"/>
            <a:ext cx="874871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Департамент экономического сотрудничества со странами СНГ</a:t>
            </a: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idx="1"/>
          </p:nvPr>
        </p:nvGraphicFramePr>
        <p:xfrm>
          <a:off x="323850" y="1484313"/>
          <a:ext cx="8351838" cy="4924425"/>
        </p:xfrm>
        <a:graphic>
          <a:graphicData uri="http://schemas.openxmlformats.org/presentationml/2006/ole">
            <p:oleObj spid="_x0000_s68610" name="Диаграмма" r:id="rId3" imgW="6096000" imgH="4067175" progId="MSGraph.Chart.8">
              <p:embed followColorScheme="full"/>
            </p:oleObj>
          </a:graphicData>
        </a:graphic>
      </p:graphicFrame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395288" y="908050"/>
            <a:ext cx="835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Динамика торговли России со странами СНГ в 2004-2008 г.г.</a:t>
            </a:r>
          </a:p>
        </p:txBody>
      </p:sp>
      <p:sp>
        <p:nvSpPr>
          <p:cNvPr id="1030" name="Rectangle 11"/>
          <p:cNvSpPr>
            <a:spLocks noChangeArrowheads="1"/>
          </p:cNvSpPr>
          <p:nvPr/>
        </p:nvSpPr>
        <p:spPr bwMode="auto">
          <a:xfrm>
            <a:off x="179388" y="6165850"/>
            <a:ext cx="216058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ru-RU" sz="1000" b="1">
                <a:solidFill>
                  <a:schemeClr val="accent2"/>
                </a:solidFill>
              </a:rPr>
              <a:t>По данным ФТС России</a:t>
            </a:r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6732588" y="1412875"/>
            <a:ext cx="1943100" cy="215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000" b="1">
                <a:solidFill>
                  <a:schemeClr val="accent2"/>
                </a:solidFill>
              </a:rPr>
              <a:t>(млн. долл. США)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4213" y="47974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84213" y="47244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9750" y="765175"/>
            <a:ext cx="8064500" cy="12954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Географическая структура торговли России </a:t>
            </a:r>
            <a:b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 странами СНГ </a:t>
            </a:r>
            <a:r>
              <a:rPr lang="ru-RU" sz="1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2009 году</a:t>
            </a:r>
            <a:br>
              <a:rPr lang="ru-RU" sz="1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1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(в % от общего объема товарооборота со странами СНГ)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179388" y="1268413"/>
          <a:ext cx="8316912" cy="5367337"/>
        </p:xfrm>
        <a:graphic>
          <a:graphicData uri="http://schemas.openxmlformats.org/presentationml/2006/ole">
            <p:oleObj spid="_x0000_s69634" name="Диаграмма" r:id="rId3" imgW="6096000" imgH="4057650" progId="MSGraph.Chart.8">
              <p:embed followColorScheme="full"/>
            </p:oleObj>
          </a:graphicData>
        </a:graphic>
      </p:graphicFrame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67175" y="3141663"/>
            <a:ext cx="1470025" cy="782637"/>
            <a:chOff x="2562" y="1979"/>
            <a:chExt cx="926" cy="493"/>
          </a:xfrm>
        </p:grpSpPr>
        <p:sp>
          <p:nvSpPr>
            <p:cNvPr id="73737" name="AutoShape 9"/>
            <p:cNvSpPr>
              <a:spLocks noChangeArrowheads="1"/>
            </p:cNvSpPr>
            <p:nvPr/>
          </p:nvSpPr>
          <p:spPr bwMode="auto">
            <a:xfrm>
              <a:off x="2589" y="2005"/>
              <a:ext cx="899" cy="467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59" name="AutoShape 10"/>
            <p:cNvSpPr>
              <a:spLocks noChangeArrowheads="1"/>
            </p:cNvSpPr>
            <p:nvPr/>
          </p:nvSpPr>
          <p:spPr bwMode="auto">
            <a:xfrm>
              <a:off x="2562" y="1979"/>
              <a:ext cx="899" cy="467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r>
                <a:rPr lang="ru-RU" sz="1200" b="1">
                  <a:solidFill>
                    <a:schemeClr val="accent2"/>
                  </a:solidFill>
                </a:rPr>
                <a:t>Товарооборот</a:t>
              </a:r>
              <a:br>
                <a:rPr lang="ru-RU" sz="1200" b="1">
                  <a:solidFill>
                    <a:schemeClr val="accent2"/>
                  </a:solidFill>
                </a:rPr>
              </a:br>
              <a:r>
                <a:rPr lang="ru-RU" sz="1200" b="1">
                  <a:solidFill>
                    <a:srgbClr val="FF0000"/>
                  </a:solidFill>
                </a:rPr>
                <a:t>68,5 млрд. </a:t>
              </a:r>
              <a:br>
                <a:rPr lang="ru-RU" sz="1200" b="1">
                  <a:solidFill>
                    <a:srgbClr val="FF0000"/>
                  </a:solidFill>
                </a:rPr>
              </a:br>
              <a:r>
                <a:rPr lang="ru-RU" sz="1200" b="1">
                  <a:solidFill>
                    <a:srgbClr val="FF0000"/>
                  </a:solidFill>
                </a:rPr>
                <a:t>долл. США</a:t>
              </a:r>
            </a:p>
          </p:txBody>
        </p:sp>
      </p:grpSp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179388" y="6165850"/>
            <a:ext cx="216058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1000" b="1">
                <a:solidFill>
                  <a:schemeClr val="accent2"/>
                </a:solidFill>
              </a:rPr>
              <a:t>По данным ФТС России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908050"/>
            <a:ext cx="8135937" cy="9366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Экспорт России машин, оборудования и транспортных средств в 2001-2009 гг.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684213" y="47974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6543675"/>
            <a:ext cx="87487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Департамент экономического сотрудничества со странами СНГ</a:t>
            </a: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828675" y="1614488"/>
          <a:ext cx="7543800" cy="4524375"/>
        </p:xfrm>
        <a:graphic>
          <a:graphicData uri="http://schemas.openxmlformats.org/presentationml/2006/ole">
            <p:oleObj spid="_x0000_s70658" name="Лист" r:id="rId3" imgW="4914900" imgH="280987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20" descr="kirgizia_sng_flag[1]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7563" y="6291263"/>
            <a:ext cx="46672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9" name="Рисунок 21" descr="kazahstan_sng_flag[1]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0" name="Рисунок 22" descr="turkmenistan_sng_flag[1].gif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03350" y="6291263"/>
            <a:ext cx="5730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1" name="Рисунок 23" descr="tadzikistan_sng_flag[1].gif"/>
          <p:cNvPicPr>
            <a:picLocks/>
          </p:cNvPicPr>
          <p:nvPr/>
        </p:nvPicPr>
        <p:blipFill>
          <a:blip r:embed="rId7"/>
          <a:srcRect l="6667" r="13333"/>
          <a:stretch>
            <a:fillRect/>
          </a:stretch>
        </p:blipFill>
        <p:spPr bwMode="auto">
          <a:xfrm>
            <a:off x="3322638" y="6291263"/>
            <a:ext cx="6254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2" name="Рисунок 24" descr="armenia_sng_flag[1].gif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0395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3" name="Рисунок 25" descr="uzbekistan_sng_flag[1].gif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72300" y="6291263"/>
            <a:ext cx="623888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4" name="Рисунок 26" descr="azeirbadzhan_sng_flag[1].gif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52713" y="6292850"/>
            <a:ext cx="571500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5" name="Рисунок 27" descr="belarus_sng_flag[1].gif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090988" y="6291263"/>
            <a:ext cx="67786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6" name="Рисунок 28" descr="moldova_sng_flag[1].gif"/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71513" y="6291263"/>
            <a:ext cx="676275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7" name="Рисунок 29" descr="russia_sng_flag[1].gif"/>
          <p:cNvPicPr>
            <a:picLocks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859338" y="6291263"/>
            <a:ext cx="417512" cy="1682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8" name="Picture 3"/>
          <p:cNvPicPr>
            <a:picLocks noChangeAspect="1" noChangeArrowheads="1"/>
          </p:cNvPicPr>
          <p:nvPr/>
        </p:nvPicPr>
        <p:blipFill>
          <a:blip r:embed="rId14"/>
          <a:srcRect l="6641" t="25000" r="7028" b="8333"/>
          <a:stretch>
            <a:fillRect/>
          </a:stretch>
        </p:blipFill>
        <p:spPr bwMode="auto">
          <a:xfrm>
            <a:off x="7643813" y="6291263"/>
            <a:ext cx="479425" cy="1666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39" name="TextBox 5"/>
          <p:cNvSpPr txBox="1">
            <a:spLocks noChangeArrowheads="1"/>
          </p:cNvSpPr>
          <p:nvPr/>
        </p:nvSpPr>
        <p:spPr bwMode="auto">
          <a:xfrm>
            <a:off x="428625" y="214313"/>
            <a:ext cx="8402638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066" tIns="38533" rIns="77066" bIns="38533">
            <a:spAutoFit/>
          </a:bodyPr>
          <a:lstStyle/>
          <a:p>
            <a:pPr algn="ctr"/>
            <a:r>
              <a:rPr lang="ru-RU" sz="3200" b="1">
                <a:solidFill>
                  <a:srgbClr val="FFFFFF"/>
                </a:solidFill>
              </a:rPr>
              <a:t>Содружество </a:t>
            </a:r>
          </a:p>
          <a:p>
            <a:pPr algn="ctr"/>
            <a:r>
              <a:rPr lang="ru-RU" sz="3200" b="1">
                <a:solidFill>
                  <a:srgbClr val="FFFFFF"/>
                </a:solidFill>
              </a:rPr>
              <a:t>Независимых Государств</a:t>
            </a: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71500" y="1214438"/>
          <a:ext cx="8072438" cy="5000625"/>
        </p:xfrm>
        <a:graphic>
          <a:graphicData uri="http://schemas.openxmlformats.org/presentationml/2006/ole">
            <p:oleObj spid="_x0000_s1026" name="Document" r:id="rId15" imgW="9784080" imgH="650405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2400" b="1" dirty="0" smtClean="0"/>
              <a:t>Объективная заинтересованность стран СНГ в сохранении и укреплении общего экономического пространства определяется широким кругом факторов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4614882"/>
          </a:xfrm>
          <a:solidFill>
            <a:srgbClr val="CCFFCC"/>
          </a:solidFill>
        </p:spPr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ru-RU" sz="2400" dirty="0" smtClean="0"/>
              <a:t>Объективной основой создания СНГ является система межреспубликанских взаимосвязей, существовавшая в рамках бывшего СССР. Каждая республика, находясь в зависимости от поставок важнейших сырьевых ресурсов и конечной продукции из других республик, от получения рынка сбыта, оказалась глубоко интегрирована в единый народно-хозяйственный комплекс страны.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/>
              <a:t>Необходимость сохранения присутствия России на рынках стран ближнего зарубежья диктуется не только обстоятельствами, вытекающими из общего союзного прошлого, но и факторами, определяющими будущее российской экономики.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2400" b="1" dirty="0" smtClean="0"/>
              <a:t>Объективная заинтересованность стран СНГ в сохранении и укреплении общего экономического пространства определяется широким кругом факторов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714488"/>
            <a:ext cx="8286808" cy="4572032"/>
          </a:xfrm>
          <a:solidFill>
            <a:srgbClr val="CCFFCC"/>
          </a:solidFill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3. Активного экономического сотрудничества со странами ближнего зарубежья требуют и интересы многочисленного русскоязычного населения. </a:t>
            </a:r>
          </a:p>
          <a:p>
            <a:pPr marL="0" indent="0" algn="just">
              <a:buNone/>
            </a:pPr>
            <a:r>
              <a:rPr lang="ru-RU" sz="2400" dirty="0" smtClean="0"/>
              <a:t>4. Вместе с тем для новых независимых государств — бывших республик СССР емкий российский рынок является не только привлекательным, но иногда и безальтернативным для экспорта и импорта многих видов промышленной и сельскохозяйственной продукции, энергоносителей, сырья и материалов.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ru-RU" sz="2800" b="1" dirty="0" smtClean="0"/>
              <a:t>Факторы, сдерживающие развитие интеграции в СНГ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5214974"/>
          </a:xfrm>
        </p:spPr>
        <p:txBody>
          <a:bodyPr/>
          <a:lstStyle/>
          <a:p>
            <a:r>
              <a:rPr lang="ru-RU" sz="2200" dirty="0" smtClean="0"/>
              <a:t>кризис неплатежей, трудности сбыта при сокращении платежеспособности спроса потенциальных импортеров;</a:t>
            </a:r>
          </a:p>
          <a:p>
            <a:r>
              <a:rPr lang="ru-RU" sz="2200" dirty="0" smtClean="0"/>
              <a:t>структурная несбалансированность взаимной торговли, дефицит торгового баланса;</a:t>
            </a:r>
          </a:p>
          <a:p>
            <a:r>
              <a:rPr lang="ru-RU" sz="2200" dirty="0" smtClean="0"/>
              <a:t>переориентация экспортных ресурсов на рынки дальнего зарубежья в целях получения твердой валюты;</a:t>
            </a:r>
          </a:p>
          <a:p>
            <a:r>
              <a:rPr lang="ru-RU" sz="2200" dirty="0" smtClean="0"/>
              <a:t>приближение внутренних цен на товары взаимной торговли к мировым (а в ряде случаев — их превышение), что стимулирует приобретение аналогичной (а зачастую более дешевой и качественном)продукции в дальнем зарубежье;</a:t>
            </a:r>
          </a:p>
          <a:p>
            <a:pPr lvl="0"/>
            <a:r>
              <a:rPr lang="ru-RU" sz="2200" dirty="0" smtClean="0"/>
              <a:t>недостаточно хорошее качество производимых товаров в результате технологической отсталости производства, а иногда относительно низкой квалификации и дисциплины труда работников предприятии.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ru-RU" sz="2800" b="1" dirty="0" smtClean="0"/>
              <a:t>Факторы, сдерживающие развитие интеграции в СНГ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429684" cy="5072098"/>
          </a:xfrm>
        </p:spPr>
        <p:txBody>
          <a:bodyPr/>
          <a:lstStyle/>
          <a:p>
            <a:pPr lvl="0"/>
            <a:r>
              <a:rPr lang="ru-RU" sz="2200" dirty="0" smtClean="0"/>
              <a:t>конкурентные преимущества стран дальнего зарубежья не только по уровню качества и себестоимости товаров, но и по надежности торгового партнерства;</a:t>
            </a:r>
          </a:p>
          <a:p>
            <a:pPr lvl="0"/>
            <a:r>
              <a:rPr lang="ru-RU" sz="2200" dirty="0" smtClean="0"/>
              <a:t>сознательная диверсификация импорта с целью уменьшении импортной зависимости от России по стратегически важным тонн рам в пользу дальнего зарубежья;</a:t>
            </a:r>
          </a:p>
          <a:p>
            <a:pPr lvl="0"/>
            <a:r>
              <a:rPr lang="ru-RU" sz="2200" dirty="0" smtClean="0"/>
              <a:t>неустойчивость и неконвертируемость многих национальных</a:t>
            </a:r>
            <a:r>
              <a:rPr lang="ru-RU" sz="2200" cap="small" dirty="0" smtClean="0"/>
              <a:t> </a:t>
            </a:r>
            <a:r>
              <a:rPr lang="ru-RU" sz="2200" dirty="0" smtClean="0"/>
              <a:t>валют государств Содружества;</a:t>
            </a:r>
          </a:p>
          <a:p>
            <a:pPr lvl="0"/>
            <a:r>
              <a:rPr lang="ru-RU" sz="2200" dirty="0" smtClean="0"/>
              <a:t>значительный рост транспортных тарифов, что делает в ряде случаев экономически нецелесообразным традиционный </a:t>
            </a:r>
            <a:r>
              <a:rPr lang="ru-RU" sz="2200" dirty="0" err="1" smtClean="0"/>
              <a:t>товаробмен</a:t>
            </a:r>
            <a:r>
              <a:rPr lang="ru-RU" sz="2200" dirty="0" smtClean="0"/>
              <a:t> между бывшими республиками;</a:t>
            </a:r>
          </a:p>
          <a:p>
            <a:pPr lvl="0"/>
            <a:r>
              <a:rPr lang="ru-RU" sz="2200" dirty="0" smtClean="0"/>
              <a:t>блокировка ряда транспортных артерий в Кавказском регионе и Таджикистане в результате военно-политических конфликтов.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2"/>
          <p:cNvSpPr>
            <a:spLocks/>
          </p:cNvSpPr>
          <p:nvPr/>
        </p:nvSpPr>
        <p:spPr bwMode="auto">
          <a:xfrm>
            <a:off x="954088" y="1644650"/>
            <a:ext cx="863600" cy="4537075"/>
          </a:xfrm>
          <a:custGeom>
            <a:avLst/>
            <a:gdLst>
              <a:gd name="T0" fmla="*/ 211803900 w 432"/>
              <a:gd name="T1" fmla="*/ 0 h 2495"/>
              <a:gd name="T2" fmla="*/ 211803900 w 432"/>
              <a:gd name="T3" fmla="*/ 1798910891 h 2495"/>
              <a:gd name="T4" fmla="*/ 1482627361 w 432"/>
              <a:gd name="T5" fmla="*/ 2147483647 h 2495"/>
              <a:gd name="T6" fmla="*/ 1662460016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952500" y="1249363"/>
            <a:ext cx="7272338" cy="576262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900113" y="1196975"/>
            <a:ext cx="7272337" cy="5762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1571625" y="1214438"/>
            <a:ext cx="5905500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документы</a:t>
            </a:r>
            <a:endParaRPr lang="ru-RU" sz="36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785938" y="2143125"/>
            <a:ext cx="72151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Концепция дальнейшего развития СНГ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(одобрена Решением Совета глав государств СНГ от 5 октября 2007 г. в г. Душанбе)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Стратегия экономического развития СНГ на период до 2020 года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  (утверждена Решением Совета глав правительств СНГ   от 14 ноября 2008 г. в г. Кишиневе)</a:t>
            </a:r>
          </a:p>
          <a:p>
            <a:pPr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         </a:t>
            </a:r>
          </a:p>
          <a:p>
            <a:pPr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План мероприятий по реализации Стратегии экономического  развития СНГ на период до 2020 года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   (утвержден Решением Совета глав правительств СНГ от 22 мая 2009 г.) </a:t>
            </a:r>
          </a:p>
          <a:p>
            <a:pPr>
              <a:defRPr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1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7" name="Freeform 12"/>
          <p:cNvSpPr>
            <a:spLocks/>
          </p:cNvSpPr>
          <p:nvPr/>
        </p:nvSpPr>
        <p:spPr bwMode="auto">
          <a:xfrm>
            <a:off x="900113" y="1628775"/>
            <a:ext cx="863600" cy="4537075"/>
          </a:xfrm>
          <a:custGeom>
            <a:avLst/>
            <a:gdLst>
              <a:gd name="T0" fmla="*/ 211803900 w 432"/>
              <a:gd name="T1" fmla="*/ 0 h 2495"/>
              <a:gd name="T2" fmla="*/ 211803900 w 432"/>
              <a:gd name="T3" fmla="*/ 1798910891 h 2495"/>
              <a:gd name="T4" fmla="*/ 1482627361 w 432"/>
              <a:gd name="T5" fmla="*/ 2147483647 h 2495"/>
              <a:gd name="T6" fmla="*/ 1662460016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3"/>
          <p:cNvSpPr>
            <a:spLocks noChangeShapeType="1"/>
          </p:cNvSpPr>
          <p:nvPr/>
        </p:nvSpPr>
        <p:spPr bwMode="auto">
          <a:xfrm>
            <a:off x="909638" y="2247900"/>
            <a:ext cx="503237" cy="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5" name="Freeform 2"/>
          <p:cNvSpPr>
            <a:spLocks/>
          </p:cNvSpPr>
          <p:nvPr/>
        </p:nvSpPr>
        <p:spPr bwMode="auto">
          <a:xfrm>
            <a:off x="869950" y="1566863"/>
            <a:ext cx="725488" cy="4403725"/>
          </a:xfrm>
          <a:custGeom>
            <a:avLst/>
            <a:gdLst>
              <a:gd name="T0" fmla="*/ 149475729 w 432"/>
              <a:gd name="T1" fmla="*/ 0 h 2495"/>
              <a:gd name="T2" fmla="*/ 149475729 w 432"/>
              <a:gd name="T3" fmla="*/ 1694720835 h 2495"/>
              <a:gd name="T4" fmla="*/ 1046325116 w 432"/>
              <a:gd name="T5" fmla="*/ 2147483647 h 2495"/>
              <a:gd name="T6" fmla="*/ 1173238458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Freeform 3"/>
          <p:cNvSpPr>
            <a:spLocks/>
          </p:cNvSpPr>
          <p:nvPr/>
        </p:nvSpPr>
        <p:spPr bwMode="auto">
          <a:xfrm>
            <a:off x="835025" y="1547813"/>
            <a:ext cx="712788" cy="4400550"/>
          </a:xfrm>
          <a:custGeom>
            <a:avLst/>
            <a:gdLst>
              <a:gd name="T0" fmla="*/ 144288432 w 432"/>
              <a:gd name="T1" fmla="*/ 0 h 2495"/>
              <a:gd name="T2" fmla="*/ 144288432 w 432"/>
              <a:gd name="T3" fmla="*/ 1692278461 h 2495"/>
              <a:gd name="T4" fmla="*/ 1010014123 w 432"/>
              <a:gd name="T5" fmla="*/ 2147483647 h 2495"/>
              <a:gd name="T6" fmla="*/ 1132521226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grpSp>
        <p:nvGrpSpPr>
          <p:cNvPr id="13319" name="Group 8"/>
          <p:cNvGrpSpPr>
            <a:grpSpLocks/>
          </p:cNvGrpSpPr>
          <p:nvPr/>
        </p:nvGrpSpPr>
        <p:grpSpPr bwMode="auto">
          <a:xfrm>
            <a:off x="900113" y="1196975"/>
            <a:ext cx="7993062" cy="628650"/>
            <a:chOff x="567" y="754"/>
            <a:chExt cx="4614" cy="396"/>
          </a:xfrm>
        </p:grpSpPr>
        <p:sp>
          <p:nvSpPr>
            <p:cNvPr id="13332" name="AutoShape 9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auto">
            <a:xfrm>
              <a:off x="567" y="754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Страны СНГ - взаимодополняемость:</a:t>
              </a:r>
            </a:p>
          </p:txBody>
        </p:sp>
      </p:grp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1571625" y="1844675"/>
            <a:ext cx="7177088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запасы полезных ископаемых – стратегическое сырье для промышленности (многие виды дефицитны или не добываются в каждой из стран) </a:t>
            </a:r>
          </a:p>
          <a:p>
            <a:pPr>
              <a:defRPr/>
            </a:pP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рынок сбыта для товаров и услуг, транспортные коридоры для торговли с  третьими странами   </a:t>
            </a:r>
          </a:p>
          <a:p>
            <a:pPr>
              <a:defRPr/>
            </a:pP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источник инвестиций, инноваций и трудовой миграции</a:t>
            </a: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</a:p>
          <a:p>
            <a:pPr>
              <a:defRPr/>
            </a:pP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оставки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транзит  энергоносителей </a:t>
            </a:r>
          </a:p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</a:t>
            </a:r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>
            <a:off x="971550" y="2781300"/>
            <a:ext cx="81724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2" name="Line 15"/>
          <p:cNvSpPr>
            <a:spLocks noChangeShapeType="1"/>
          </p:cNvSpPr>
          <p:nvPr/>
        </p:nvSpPr>
        <p:spPr bwMode="auto">
          <a:xfrm>
            <a:off x="1187450" y="3789363"/>
            <a:ext cx="79565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Line 16"/>
          <p:cNvSpPr>
            <a:spLocks noChangeShapeType="1"/>
          </p:cNvSpPr>
          <p:nvPr/>
        </p:nvSpPr>
        <p:spPr bwMode="auto">
          <a:xfrm>
            <a:off x="1403350" y="4652963"/>
            <a:ext cx="77406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4" name="Line 17"/>
          <p:cNvSpPr>
            <a:spLocks noChangeShapeType="1"/>
          </p:cNvSpPr>
          <p:nvPr/>
        </p:nvSpPr>
        <p:spPr bwMode="auto">
          <a:xfrm>
            <a:off x="1547813" y="5589588"/>
            <a:ext cx="7596187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Line 19"/>
          <p:cNvSpPr>
            <a:spLocks noChangeShapeType="1"/>
          </p:cNvSpPr>
          <p:nvPr/>
        </p:nvSpPr>
        <p:spPr bwMode="auto">
          <a:xfrm>
            <a:off x="900113" y="2205038"/>
            <a:ext cx="503237" cy="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6" name="Line 24"/>
          <p:cNvSpPr>
            <a:spLocks noChangeShapeType="1"/>
          </p:cNvSpPr>
          <p:nvPr/>
        </p:nvSpPr>
        <p:spPr bwMode="auto">
          <a:xfrm>
            <a:off x="1125538" y="3327400"/>
            <a:ext cx="503237" cy="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7" name="Line 25"/>
          <p:cNvSpPr>
            <a:spLocks noChangeShapeType="1"/>
          </p:cNvSpPr>
          <p:nvPr/>
        </p:nvSpPr>
        <p:spPr bwMode="auto">
          <a:xfrm>
            <a:off x="1116013" y="3284538"/>
            <a:ext cx="503237" cy="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8" name="Line 26"/>
          <p:cNvSpPr>
            <a:spLocks noChangeShapeType="1"/>
          </p:cNvSpPr>
          <p:nvPr/>
        </p:nvSpPr>
        <p:spPr bwMode="auto">
          <a:xfrm>
            <a:off x="1268413" y="4264025"/>
            <a:ext cx="503237" cy="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27"/>
          <p:cNvSpPr>
            <a:spLocks noChangeShapeType="1"/>
          </p:cNvSpPr>
          <p:nvPr/>
        </p:nvSpPr>
        <p:spPr bwMode="auto">
          <a:xfrm>
            <a:off x="1258888" y="4221163"/>
            <a:ext cx="503237" cy="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28"/>
          <p:cNvSpPr>
            <a:spLocks noChangeShapeType="1"/>
          </p:cNvSpPr>
          <p:nvPr/>
        </p:nvSpPr>
        <p:spPr bwMode="auto">
          <a:xfrm>
            <a:off x="1485900" y="5127625"/>
            <a:ext cx="503238" cy="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9"/>
          <p:cNvSpPr>
            <a:spLocks noChangeShapeType="1"/>
          </p:cNvSpPr>
          <p:nvPr/>
        </p:nvSpPr>
        <p:spPr bwMode="auto">
          <a:xfrm>
            <a:off x="1476375" y="5084763"/>
            <a:ext cx="503238" cy="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7"/>
          <p:cNvSpPr>
            <a:spLocks/>
          </p:cNvSpPr>
          <p:nvPr/>
        </p:nvSpPr>
        <p:spPr bwMode="auto">
          <a:xfrm>
            <a:off x="944563" y="1293813"/>
            <a:ext cx="720725" cy="4897437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2096020755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9" name="Freeform 3"/>
          <p:cNvSpPr>
            <a:spLocks/>
          </p:cNvSpPr>
          <p:nvPr/>
        </p:nvSpPr>
        <p:spPr bwMode="auto">
          <a:xfrm>
            <a:off x="900113" y="1268413"/>
            <a:ext cx="720725" cy="4897437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2096020755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666273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grpSp>
        <p:nvGrpSpPr>
          <p:cNvPr id="14342" name="Group 7"/>
          <p:cNvGrpSpPr>
            <a:grpSpLocks/>
          </p:cNvGrpSpPr>
          <p:nvPr/>
        </p:nvGrpSpPr>
        <p:grpSpPr bwMode="auto">
          <a:xfrm>
            <a:off x="971550" y="1052513"/>
            <a:ext cx="7993063" cy="628650"/>
            <a:chOff x="567" y="754"/>
            <a:chExt cx="4614" cy="396"/>
          </a:xfrm>
        </p:grpSpPr>
        <p:sp>
          <p:nvSpPr>
            <p:cNvPr id="14350" name="AutoShape 8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62473" name="AutoShape 9"/>
            <p:cNvSpPr>
              <a:spLocks noChangeArrowheads="1"/>
            </p:cNvSpPr>
            <p:nvPr/>
          </p:nvSpPr>
          <p:spPr bwMode="auto">
            <a:xfrm>
              <a:off x="567" y="754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6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Тенденции развития СНГ</a:t>
              </a:r>
            </a:p>
          </p:txBody>
        </p:sp>
      </p:grpSp>
      <p:sp>
        <p:nvSpPr>
          <p:cNvPr id="14343" name="Line 10"/>
          <p:cNvSpPr>
            <a:spLocks noChangeShapeType="1"/>
          </p:cNvSpPr>
          <p:nvPr/>
        </p:nvSpPr>
        <p:spPr bwMode="auto">
          <a:xfrm>
            <a:off x="1116013" y="2997200"/>
            <a:ext cx="8027987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11"/>
          <p:cNvSpPr>
            <a:spLocks noChangeShapeType="1"/>
          </p:cNvSpPr>
          <p:nvPr/>
        </p:nvSpPr>
        <p:spPr bwMode="auto">
          <a:xfrm flipV="1">
            <a:off x="1476375" y="4786313"/>
            <a:ext cx="7667625" cy="46037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Line 12"/>
          <p:cNvSpPr>
            <a:spLocks noChangeShapeType="1"/>
          </p:cNvSpPr>
          <p:nvPr/>
        </p:nvSpPr>
        <p:spPr bwMode="auto">
          <a:xfrm>
            <a:off x="1619250" y="6286500"/>
            <a:ext cx="75247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1187450" y="1773238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Снижение удельного веса взаимной торговли стран СНГ (в том числе России) в их общем товарообороте, ускоренный рост импорта и инвестиций из третьих стран (ЕС, Китай, США и др.)</a:t>
            </a:r>
          </a:p>
        </p:txBody>
      </p: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1476375" y="3068638"/>
            <a:ext cx="73390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Экономический рост при отсутствии модернизации, в результате –закрепление низкой конкурентоспособности даже «опорных» отраслей, высокая зависимость от конъюнктуры мировых сырьевых рынков, всплески инфляции, дефицит платежного баланса, зависимость от внешних источников финансирования, нарастание социальной напряженности </a:t>
            </a:r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2051050" y="5084763"/>
            <a:ext cx="466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1763713" y="4868863"/>
            <a:ext cx="71294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Отсутствие программы качественных изменений в экономике и совместного видения будущего общего экономического пространства СНГ, появление значимых альтернативных проектов (Китай – ШОС, ЕС – Восточное партнерство)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357430"/>
            <a:ext cx="8229600" cy="1143000"/>
          </a:xfrm>
        </p:spPr>
        <p:txBody>
          <a:bodyPr/>
          <a:lstStyle/>
          <a:p>
            <a:pPr lvl="0">
              <a:lnSpc>
                <a:spcPct val="130000"/>
              </a:lnSpc>
              <a:spcAft>
                <a:spcPts val="0"/>
              </a:spcAft>
            </a:pPr>
            <a:r>
              <a:rPr lang="ru-RU" b="1" spc="-70" dirty="0" smtClean="0">
                <a:latin typeface="Times New Roman"/>
                <a:ea typeface="Times New Roman"/>
              </a:rPr>
              <a:t>Формирование ЕЭП</a:t>
            </a:r>
            <a:endParaRPr lang="ru-RU" dirty="0" smtClean="0"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3"/>
          <p:cNvSpPr>
            <a:spLocks noChangeShapeType="1"/>
          </p:cNvSpPr>
          <p:nvPr/>
        </p:nvSpPr>
        <p:spPr bwMode="auto">
          <a:xfrm>
            <a:off x="4549775" y="1522413"/>
            <a:ext cx="0" cy="504825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15364" name="Group 7"/>
          <p:cNvGrpSpPr>
            <a:grpSpLocks/>
          </p:cNvGrpSpPr>
          <p:nvPr/>
        </p:nvGrpSpPr>
        <p:grpSpPr bwMode="auto">
          <a:xfrm>
            <a:off x="2339975" y="3462338"/>
            <a:ext cx="4608513" cy="628650"/>
            <a:chOff x="567" y="754"/>
            <a:chExt cx="4614" cy="396"/>
          </a:xfrm>
        </p:grpSpPr>
        <p:sp>
          <p:nvSpPr>
            <p:cNvPr id="15376" name="AutoShape 8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2233" name="AutoShape 9"/>
            <p:cNvSpPr>
              <a:spLocks noChangeArrowheads="1"/>
            </p:cNvSpPr>
            <p:nvPr/>
          </p:nvSpPr>
          <p:spPr bwMode="auto">
            <a:xfrm>
              <a:off x="567" y="754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ПУТИ ДОСТИЖЕНИЯ:</a:t>
              </a:r>
              <a:endParaRPr lang="ru-RU" sz="24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0" y="21336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Сохранение и развитие СНГ как интеграционной группировки</a:t>
            </a:r>
          </a:p>
        </p:txBody>
      </p:sp>
      <p:grpSp>
        <p:nvGrpSpPr>
          <p:cNvPr id="15366" name="Group 14"/>
          <p:cNvGrpSpPr>
            <a:grpSpLocks/>
          </p:cNvGrpSpPr>
          <p:nvPr/>
        </p:nvGrpSpPr>
        <p:grpSpPr bwMode="auto">
          <a:xfrm>
            <a:off x="2843213" y="981075"/>
            <a:ext cx="3457575" cy="576263"/>
            <a:chOff x="567" y="754"/>
            <a:chExt cx="4614" cy="396"/>
          </a:xfrm>
        </p:grpSpPr>
        <p:sp>
          <p:nvSpPr>
            <p:cNvPr id="15374" name="AutoShape 15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2240" name="AutoShape 16"/>
            <p:cNvSpPr>
              <a:spLocks noChangeArrowheads="1"/>
            </p:cNvSpPr>
            <p:nvPr/>
          </p:nvSpPr>
          <p:spPr bwMode="auto">
            <a:xfrm>
              <a:off x="567" y="754"/>
              <a:ext cx="4580" cy="3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ЦЕЛЬ:</a:t>
              </a:r>
            </a:p>
          </p:txBody>
        </p:sp>
      </p:grpSp>
      <p:sp>
        <p:nvSpPr>
          <p:cNvPr id="52243" name="Rectangle 19"/>
          <p:cNvSpPr>
            <a:spLocks noChangeArrowheads="1"/>
          </p:cNvSpPr>
          <p:nvPr/>
        </p:nvSpPr>
        <p:spPr bwMode="auto">
          <a:xfrm>
            <a:off x="4572000" y="4887913"/>
            <a:ext cx="45720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 интегрированного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экономического пространства</a:t>
            </a:r>
            <a:endParaRPr lang="ru-RU" sz="20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44" name="Rectangle 20"/>
          <p:cNvSpPr>
            <a:spLocks noChangeArrowheads="1"/>
          </p:cNvSpPr>
          <p:nvPr/>
        </p:nvSpPr>
        <p:spPr bwMode="auto">
          <a:xfrm>
            <a:off x="250825" y="4887913"/>
            <a:ext cx="45370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Консолидация режима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свободной торговли товарами</a:t>
            </a:r>
            <a:endParaRPr lang="ru-RU" sz="20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9" name="Line 22"/>
          <p:cNvSpPr>
            <a:spLocks noChangeShapeType="1"/>
          </p:cNvSpPr>
          <p:nvPr/>
        </p:nvSpPr>
        <p:spPr bwMode="auto">
          <a:xfrm>
            <a:off x="4500563" y="1484313"/>
            <a:ext cx="0" cy="504825"/>
          </a:xfrm>
          <a:prstGeom prst="line">
            <a:avLst/>
          </a:prstGeom>
          <a:noFill/>
          <a:ln w="762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Line 24"/>
          <p:cNvSpPr>
            <a:spLocks noChangeShapeType="1"/>
          </p:cNvSpPr>
          <p:nvPr/>
        </p:nvSpPr>
        <p:spPr bwMode="auto">
          <a:xfrm>
            <a:off x="2676525" y="4076700"/>
            <a:ext cx="0" cy="504825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1" name="Line 25"/>
          <p:cNvSpPr>
            <a:spLocks noChangeShapeType="1"/>
          </p:cNvSpPr>
          <p:nvPr/>
        </p:nvSpPr>
        <p:spPr bwMode="auto">
          <a:xfrm>
            <a:off x="2627313" y="4038600"/>
            <a:ext cx="0" cy="504825"/>
          </a:xfrm>
          <a:prstGeom prst="line">
            <a:avLst/>
          </a:prstGeom>
          <a:noFill/>
          <a:ln w="762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Line 26"/>
          <p:cNvSpPr>
            <a:spLocks noChangeShapeType="1"/>
          </p:cNvSpPr>
          <p:nvPr/>
        </p:nvSpPr>
        <p:spPr bwMode="auto">
          <a:xfrm>
            <a:off x="6565900" y="4076700"/>
            <a:ext cx="0" cy="504825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Line 27"/>
          <p:cNvSpPr>
            <a:spLocks noChangeShapeType="1"/>
          </p:cNvSpPr>
          <p:nvPr/>
        </p:nvSpPr>
        <p:spPr bwMode="auto">
          <a:xfrm>
            <a:off x="6516688" y="4038600"/>
            <a:ext cx="0" cy="504825"/>
          </a:xfrm>
          <a:prstGeom prst="line">
            <a:avLst/>
          </a:prstGeom>
          <a:noFill/>
          <a:ln w="762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/>
          <p:cNvSpPr>
            <a:spLocks/>
          </p:cNvSpPr>
          <p:nvPr/>
        </p:nvSpPr>
        <p:spPr bwMode="auto">
          <a:xfrm>
            <a:off x="373063" y="1368425"/>
            <a:ext cx="720725" cy="4535488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690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Freeform 3"/>
          <p:cNvSpPr>
            <a:spLocks/>
          </p:cNvSpPr>
          <p:nvPr/>
        </p:nvSpPr>
        <p:spPr bwMode="auto">
          <a:xfrm>
            <a:off x="323850" y="1341438"/>
            <a:ext cx="720725" cy="4535487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294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395288" y="1052513"/>
            <a:ext cx="8569325" cy="628650"/>
            <a:chOff x="567" y="754"/>
            <a:chExt cx="4614" cy="396"/>
          </a:xfrm>
        </p:grpSpPr>
        <p:sp>
          <p:nvSpPr>
            <p:cNvPr id="16405" name="AutoShape 7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65544" name="AutoShape 8"/>
            <p:cNvSpPr>
              <a:spLocks noChangeArrowheads="1"/>
            </p:cNvSpPr>
            <p:nvPr/>
          </p:nvSpPr>
          <p:spPr bwMode="auto">
            <a:xfrm>
              <a:off x="567" y="754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Консолидация режима свободной торговли товарами</a:t>
              </a:r>
            </a:p>
          </p:txBody>
        </p:sp>
      </p:grpSp>
      <p:sp>
        <p:nvSpPr>
          <p:cNvPr id="16390" name="Line 9"/>
          <p:cNvSpPr>
            <a:spLocks noChangeShapeType="1"/>
          </p:cNvSpPr>
          <p:nvPr/>
        </p:nvSpPr>
        <p:spPr bwMode="auto">
          <a:xfrm>
            <a:off x="395288" y="2298700"/>
            <a:ext cx="8748712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 flipV="1">
            <a:off x="539750" y="3013075"/>
            <a:ext cx="86042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Line 11"/>
          <p:cNvSpPr>
            <a:spLocks noChangeShapeType="1"/>
          </p:cNvSpPr>
          <p:nvPr/>
        </p:nvSpPr>
        <p:spPr bwMode="auto">
          <a:xfrm>
            <a:off x="684213" y="3678238"/>
            <a:ext cx="8459787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Line 12"/>
          <p:cNvSpPr>
            <a:spLocks noChangeShapeType="1"/>
          </p:cNvSpPr>
          <p:nvPr/>
        </p:nvSpPr>
        <p:spPr bwMode="auto">
          <a:xfrm>
            <a:off x="827088" y="4370388"/>
            <a:ext cx="8316912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Line 13"/>
          <p:cNvSpPr>
            <a:spLocks noChangeShapeType="1"/>
          </p:cNvSpPr>
          <p:nvPr/>
        </p:nvSpPr>
        <p:spPr bwMode="auto">
          <a:xfrm>
            <a:off x="971550" y="5046663"/>
            <a:ext cx="8172450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5" name="Line 14"/>
          <p:cNvSpPr>
            <a:spLocks noChangeShapeType="1"/>
          </p:cNvSpPr>
          <p:nvPr/>
        </p:nvSpPr>
        <p:spPr bwMode="auto">
          <a:xfrm>
            <a:off x="1042988" y="5734050"/>
            <a:ext cx="8101012" cy="0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55650" y="1773238"/>
            <a:ext cx="7632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Приведение режима торговли товарами в соответствие с нормами ВТО, а также обязательствами Сторон-членов ВТО</a:t>
            </a:r>
            <a:endParaRPr lang="ru-RU" sz="1600" b="1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 rot="10800000" flipV="1">
            <a:off x="1116013" y="3017838"/>
            <a:ext cx="6121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Гармонизация технического регулирования</a:t>
            </a:r>
            <a:endParaRPr lang="ru-RU" sz="1600" b="1" i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53" name="Rectangle 17"/>
          <p:cNvSpPr>
            <a:spLocks noChangeArrowheads="1"/>
          </p:cNvSpPr>
          <p:nvPr/>
        </p:nvSpPr>
        <p:spPr bwMode="auto">
          <a:xfrm rot="10717551" flipV="1">
            <a:off x="971550" y="3787775"/>
            <a:ext cx="78835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16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 rot="21463672" flipV="1">
            <a:off x="3357563" y="4759325"/>
            <a:ext cx="3016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defRPr/>
            </a:pPr>
            <a:endParaRPr lang="ru-RU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400" name="Rectangle 22"/>
          <p:cNvSpPr>
            <a:spLocks noChangeArrowheads="1"/>
          </p:cNvSpPr>
          <p:nvPr/>
        </p:nvSpPr>
        <p:spPr bwMode="auto">
          <a:xfrm flipV="1">
            <a:off x="2393950" y="3783013"/>
            <a:ext cx="4357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/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1547813" y="4365625"/>
            <a:ext cx="705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Упрощение таможенных процедур с использованием информационных технологий</a:t>
            </a: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1258888" y="3716338"/>
            <a:ext cx="69707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Гармонизация санитарного и фитосанитарного регулирования</a:t>
            </a:r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1763713" y="5157788"/>
            <a:ext cx="7115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Определение процедур разрешения споров</a:t>
            </a:r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871538" y="2486025"/>
            <a:ext cx="74025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Положения в области субсидий и конкуренции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6227763" y="2133600"/>
            <a:ext cx="936625" cy="1223963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 flipH="1">
            <a:off x="1847850" y="2133600"/>
            <a:ext cx="1068388" cy="127000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755650" y="4941888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1619250" y="1125538"/>
            <a:ext cx="5957888" cy="1062037"/>
            <a:chOff x="1429" y="572"/>
            <a:chExt cx="3390" cy="533"/>
          </a:xfrm>
        </p:grpSpPr>
        <p:sp>
          <p:nvSpPr>
            <p:cNvPr id="60424" name="AutoShape 8"/>
            <p:cNvSpPr>
              <a:spLocks noChangeArrowheads="1"/>
            </p:cNvSpPr>
            <p:nvPr/>
          </p:nvSpPr>
          <p:spPr bwMode="auto">
            <a:xfrm>
              <a:off x="1463" y="606"/>
              <a:ext cx="3356" cy="499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0425" name="AutoShape 9"/>
            <p:cNvSpPr>
              <a:spLocks noChangeArrowheads="1"/>
            </p:cNvSpPr>
            <p:nvPr/>
          </p:nvSpPr>
          <p:spPr bwMode="auto">
            <a:xfrm>
              <a:off x="1429" y="572"/>
              <a:ext cx="3356" cy="499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>
              <a:noFill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Создание интегрированного экономического пространства СНГ</a:t>
              </a:r>
            </a:p>
          </p:txBody>
        </p:sp>
      </p:grpSp>
      <p:grpSp>
        <p:nvGrpSpPr>
          <p:cNvPr id="17416" name="Group 10"/>
          <p:cNvGrpSpPr>
            <a:grpSpLocks/>
          </p:cNvGrpSpPr>
          <p:nvPr/>
        </p:nvGrpSpPr>
        <p:grpSpPr bwMode="auto">
          <a:xfrm>
            <a:off x="468313" y="3357563"/>
            <a:ext cx="3708400" cy="1800225"/>
            <a:chOff x="295" y="2296"/>
            <a:chExt cx="1430" cy="844"/>
          </a:xfrm>
        </p:grpSpPr>
        <p:sp>
          <p:nvSpPr>
            <p:cNvPr id="60427" name="AutoShape 11"/>
            <p:cNvSpPr>
              <a:spLocks noChangeArrowheads="1"/>
            </p:cNvSpPr>
            <p:nvPr/>
          </p:nvSpPr>
          <p:spPr bwMode="auto">
            <a:xfrm>
              <a:off x="333" y="2333"/>
              <a:ext cx="1392" cy="807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0428" name="AutoShape 12"/>
            <p:cNvSpPr>
              <a:spLocks noChangeArrowheads="1"/>
            </p:cNvSpPr>
            <p:nvPr/>
          </p:nvSpPr>
          <p:spPr bwMode="auto">
            <a:xfrm>
              <a:off x="295" y="2296"/>
              <a:ext cx="1392" cy="807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Перенос элементов нормативной правовой базы ЕЭП </a:t>
              </a:r>
              <a:br>
                <a: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</a:br>
              <a:r>
                <a:rPr lang="ru-RU" sz="2000" b="1" dirty="0" smtClean="0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«</a:t>
              </a:r>
              <a:r>
                <a:rPr lang="ru-RU" sz="20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нормативный» блок</a:t>
              </a:r>
            </a:p>
          </p:txBody>
        </p:sp>
      </p:grpSp>
      <p:grpSp>
        <p:nvGrpSpPr>
          <p:cNvPr id="17417" name="Group 13"/>
          <p:cNvGrpSpPr>
            <a:grpSpLocks/>
          </p:cNvGrpSpPr>
          <p:nvPr/>
        </p:nvGrpSpPr>
        <p:grpSpPr bwMode="auto">
          <a:xfrm>
            <a:off x="4787900" y="3357563"/>
            <a:ext cx="3960813" cy="1871662"/>
            <a:chOff x="3969" y="2387"/>
            <a:chExt cx="1469" cy="844"/>
          </a:xfrm>
        </p:grpSpPr>
        <p:sp>
          <p:nvSpPr>
            <p:cNvPr id="60430" name="AutoShape 14"/>
            <p:cNvSpPr>
              <a:spLocks noChangeArrowheads="1"/>
            </p:cNvSpPr>
            <p:nvPr/>
          </p:nvSpPr>
          <p:spPr bwMode="auto">
            <a:xfrm>
              <a:off x="4002" y="2424"/>
              <a:ext cx="1436" cy="807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0431" name="AutoShape 15"/>
            <p:cNvSpPr>
              <a:spLocks noChangeArrowheads="1"/>
            </p:cNvSpPr>
            <p:nvPr/>
          </p:nvSpPr>
          <p:spPr bwMode="auto">
            <a:xfrm>
              <a:off x="3969" y="2387"/>
              <a:ext cx="1436" cy="807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Отраслевые инициативы с конкретными ощутимыми результатами</a:t>
              </a:r>
              <a:br>
                <a:rPr lang="ru-RU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</a:br>
              <a:r>
                <a:rPr lang="ru-RU" sz="20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«проектный» блок</a:t>
              </a:r>
            </a:p>
          </p:txBody>
        </p:sp>
      </p:grpSp>
      <p:sp>
        <p:nvSpPr>
          <p:cNvPr id="17418" name="Line 16"/>
          <p:cNvSpPr>
            <a:spLocks noChangeShapeType="1"/>
          </p:cNvSpPr>
          <p:nvPr/>
        </p:nvSpPr>
        <p:spPr bwMode="auto">
          <a:xfrm flipH="1">
            <a:off x="1835150" y="2060575"/>
            <a:ext cx="1081088" cy="1296988"/>
          </a:xfrm>
          <a:prstGeom prst="line">
            <a:avLst/>
          </a:prstGeom>
          <a:noFill/>
          <a:ln w="762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9" name="Line 17"/>
          <p:cNvSpPr>
            <a:spLocks noChangeShapeType="1"/>
          </p:cNvSpPr>
          <p:nvPr/>
        </p:nvSpPr>
        <p:spPr bwMode="auto">
          <a:xfrm>
            <a:off x="6227763" y="2060575"/>
            <a:ext cx="1008062" cy="1296988"/>
          </a:xfrm>
          <a:prstGeom prst="line">
            <a:avLst/>
          </a:prstGeom>
          <a:noFill/>
          <a:ln w="76200">
            <a:solidFill>
              <a:srgbClr val="CCE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35063"/>
            <a:ext cx="8229600" cy="4525962"/>
          </a:xfrm>
          <a:solidFill>
            <a:schemeClr val="accent1"/>
          </a:solidFill>
          <a:ln>
            <a:solidFill>
              <a:srgbClr val="000080"/>
            </a:solidFill>
          </a:ln>
        </p:spPr>
        <p:txBody>
          <a:bodyPr/>
          <a:lstStyle/>
          <a:p>
            <a:pPr algn="ctr"/>
            <a:endParaRPr lang="ru-RU" smtClean="0"/>
          </a:p>
          <a:p>
            <a:pPr algn="ctr"/>
            <a:endParaRPr lang="ru-RU" smtClean="0"/>
          </a:p>
          <a:p>
            <a:pPr algn="ctr"/>
            <a:endParaRPr lang="ru-RU" b="1" i="1" smtClean="0">
              <a:solidFill>
                <a:srgbClr val="0000FF"/>
              </a:solidFill>
            </a:endParaRPr>
          </a:p>
          <a:p>
            <a:pPr algn="ctr"/>
            <a:r>
              <a:rPr lang="ru-RU" b="1" i="1" smtClean="0">
                <a:solidFill>
                  <a:srgbClr val="0000FF"/>
                </a:solidFill>
              </a:rPr>
              <a:t>ЭКОНОМИЧЕСКАЯ ПОЛИТИКА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согласованной макроэкономической политике</a:t>
            </a:r>
            <a:endParaRPr lang="ru-RU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252413" y="1052513"/>
            <a:ext cx="9867901" cy="15986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Определение принципов согласованной макроэкономической политики: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chemeClr val="tx1"/>
                </a:solidFill>
              </a:rPr>
              <a:t>   - обеспечение устойчивого экономического роста;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chemeClr val="tx1"/>
                </a:solidFill>
              </a:rPr>
              <a:t>   - соблюдение сбалансированных макроэкономических показателей 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Согласование на 3-х летний период внешних условий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для разработки прогнозов социально-экономического развития: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</a:rPr>
              <a:t>   - цена на нефть марки </a:t>
            </a:r>
            <a:r>
              <a:rPr lang="en-US" sz="1600">
                <a:solidFill>
                  <a:srgbClr val="000000"/>
                </a:solidFill>
              </a:rPr>
              <a:t>Brent</a:t>
            </a:r>
            <a:r>
              <a:rPr lang="ru-RU" sz="1600">
                <a:solidFill>
                  <a:srgbClr val="000000"/>
                </a:solidFill>
              </a:rPr>
              <a:t>;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</a:rPr>
              <a:t>   - темпы развития мировой экономики;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</a:rPr>
              <a:t>   - курс национальных валют к доллару США и (или) евро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Формирование экономической политики в рамках количественных параметров: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- дефицит госбюджета не выше 3% ВВП;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- госдолг не выше 50% ВВП;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- уровень инфляции не превышает более чем на 5 процентных пунктов уровень  </a:t>
            </a:r>
          </a:p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  инфляции страны-участницы ЕЭП с наименьшим ростом цен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8313" y="606425"/>
            <a:ext cx="6899275" cy="519113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288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9013" y="839026"/>
              <a:ext cx="7175929" cy="4573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468313" y="5084763"/>
            <a:ext cx="6997700" cy="419100"/>
            <a:chOff x="330835" y="771714"/>
            <a:chExt cx="7214107" cy="564379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30835" y="771714"/>
              <a:ext cx="7169918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6"/>
            <p:cNvSpPr/>
            <p:nvPr/>
          </p:nvSpPr>
          <p:spPr>
            <a:xfrm>
              <a:off x="368476" y="837985"/>
              <a:ext cx="7176466" cy="457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0" y="5157788"/>
            <a:ext cx="9867900" cy="10826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</a:pPr>
            <a:endParaRPr lang="ru-RU" sz="1700" dirty="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С 1 января 2013 года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вступают в действие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количественные параметры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, определяющие ориентиры макроэкономической политики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</a:pPr>
            <a:endParaRPr lang="ru-RU" sz="1700" dirty="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</a:pPr>
            <a:endParaRPr lang="ru-RU" sz="17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-317500" y="5502275"/>
            <a:ext cx="988060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None/>
              <a:defRPr/>
            </a:pPr>
            <a:endParaRPr lang="ru-RU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единых принципах и правилах регулирования деятельности субъектов естественных монополий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396875" y="1493838"/>
            <a:ext cx="10033000" cy="25114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Закрытый перечень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видов и сфер деятельности субъектов естественных монополий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rgbClr val="000000"/>
                </a:solidFill>
              </a:rPr>
              <a:t>Определение основных </a:t>
            </a:r>
            <a:r>
              <a:rPr lang="ru-RU" sz="1600" b="1">
                <a:solidFill>
                  <a:srgbClr val="000000"/>
                </a:solidFill>
              </a:rPr>
              <a:t>принципов доступа к услугам </a:t>
            </a:r>
            <a:r>
              <a:rPr lang="ru-RU" sz="1600">
                <a:solidFill>
                  <a:srgbClr val="000000"/>
                </a:solidFill>
              </a:rPr>
              <a:t>естественных монополий для использования в национальном законодательстве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Единая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терминология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Гармонизация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национальных законодательств в соответствии с общими принципами и правилами регулирования деятельности субъектов естественных монополий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Функции регулирования деятельности субъектов естественных монополий закрепляются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за национальными регуляторами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381000" y="981075"/>
            <a:ext cx="7215188" cy="517525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7501"/>
              <a:ext cx="7176013" cy="4605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428625" y="4071938"/>
            <a:ext cx="10071100" cy="7143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Соглашение является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базовым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и его положения развиваются в соответствующих отраслевых соглашениях:</a:t>
            </a:r>
          </a:p>
          <a:p>
            <a:pPr marL="628650" lvl="2" indent="-17145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Железнодорожный транспорт</a:t>
            </a:r>
          </a:p>
          <a:p>
            <a:pPr marL="628650" lvl="2" indent="-17145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Общий рынок нефти</a:t>
            </a:r>
          </a:p>
          <a:p>
            <a:pPr marL="628650" lvl="2" indent="-17145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Электроэнергетика</a:t>
            </a:r>
          </a:p>
          <a:p>
            <a:pPr marL="628650" lvl="2" indent="-17145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263525" y="4710113"/>
            <a:ext cx="10020300" cy="5191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buFont typeface="Calibri" pitchFamily="34" charset="0"/>
              <a:buNone/>
              <a:defRPr/>
            </a:pPr>
            <a:endParaRPr lang="ru-RU" sz="1600">
              <a:solidFill>
                <a:srgbClr val="000000"/>
              </a:solidFill>
            </a:endParaRPr>
          </a:p>
          <a:p>
            <a:pPr marL="342900" lvl="1" indent="-342900" defTabSz="755650">
              <a:buFont typeface="Calibri" pitchFamily="34" charset="0"/>
              <a:buNone/>
              <a:defRPr/>
            </a:pPr>
            <a:r>
              <a:rPr lang="ru-RU" sz="160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-428625" y="5500688"/>
            <a:ext cx="10071100" cy="7143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Соглашение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не распространяется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на отношения в сфере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транспортировки газа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единых принципах и правилах конкуренции</a:t>
            </a:r>
            <a:endParaRPr lang="ru-RU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23850" y="836613"/>
            <a:ext cx="9867900" cy="20780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b="1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Единые принципы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национального законодательства Сторон в сфере конкуренции.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Единые запреты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на злоупотребление доминирующим положением, заключение антиконкурентных соглашений, недобросовестную конкуренцию на территории Таможенного союза.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Единый орган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по контролю за трансграничными нарушениями в области конкуренции (Комиссия таможенного союза).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152400" y="682625"/>
            <a:ext cx="7215188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5" name="Группа 19"/>
          <p:cNvGrpSpPr>
            <a:grpSpLocks/>
          </p:cNvGrpSpPr>
          <p:nvPr/>
        </p:nvGrpSpPr>
        <p:grpSpPr bwMode="auto">
          <a:xfrm>
            <a:off x="179388" y="3213100"/>
            <a:ext cx="7215187" cy="565150"/>
            <a:chOff x="330835" y="771714"/>
            <a:chExt cx="7214107" cy="564379"/>
          </a:xfrm>
        </p:grpSpPr>
        <p:sp>
          <p:nvSpPr>
            <p:cNvPr id="2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396875" y="3933825"/>
            <a:ext cx="9823450" cy="18430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9388" lvl="1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1. Создание необходимой нормативной базы  в сфере конкуренции (12 месяцев*).</a:t>
            </a:r>
          </a:p>
          <a:p>
            <a:pPr marL="179388" lvl="1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2. Гармонизация национального законодательства сторон (18 месяцев*).</a:t>
            </a:r>
          </a:p>
          <a:p>
            <a:pPr marL="179388" lvl="1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3. Передача КТС полномочий по контролю за трансграничными нарушениями: </a:t>
            </a:r>
          </a:p>
          <a:p>
            <a:pPr marL="636588" lvl="2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- </a:t>
            </a:r>
            <a:r>
              <a:rPr lang="ru-RU" sz="1600">
                <a:solidFill>
                  <a:srgbClr val="000000"/>
                </a:solidFill>
              </a:rPr>
              <a:t>по недобросовестной конкуренции (20 месяцев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*</a:t>
            </a:r>
            <a:r>
              <a:rPr lang="ru-RU" sz="1600">
                <a:solidFill>
                  <a:srgbClr val="000000"/>
                </a:solidFill>
              </a:rPr>
              <a:t>)  </a:t>
            </a:r>
          </a:p>
          <a:p>
            <a:pPr marL="636588" lvl="2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</a:rPr>
              <a:t>- по антиконкурентным соглашениям (22 месяца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*</a:t>
            </a:r>
            <a:r>
              <a:rPr lang="ru-RU" sz="1600">
                <a:solidFill>
                  <a:srgbClr val="000000"/>
                </a:solidFill>
              </a:rPr>
              <a:t>) </a:t>
            </a:r>
          </a:p>
          <a:p>
            <a:pPr marL="636588" lvl="2" defTabSz="755650"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rgbClr val="000000"/>
                </a:solidFill>
              </a:rPr>
              <a:t>- по злоупотреблению доминирующим положением  (24 месяца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*</a:t>
            </a:r>
            <a:r>
              <a:rPr lang="ru-RU" sz="1600">
                <a:solidFill>
                  <a:srgbClr val="000000"/>
                </a:solidFill>
              </a:rPr>
              <a:t>)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marL="179388" lvl="1" algn="r" defTabSz="755650">
              <a:spcAft>
                <a:spcPct val="15000"/>
              </a:spcAft>
            </a:pPr>
            <a:endParaRPr lang="ru-RU" sz="1400">
              <a:solidFill>
                <a:srgbClr val="000000"/>
              </a:solidFill>
            </a:endParaRPr>
          </a:p>
          <a:p>
            <a:pPr marL="179388" lvl="1" defTabSz="755650">
              <a:spcAft>
                <a:spcPct val="15000"/>
              </a:spcAft>
            </a:pPr>
            <a:r>
              <a:rPr lang="ru-RU" sz="1400">
                <a:solidFill>
                  <a:srgbClr val="000000"/>
                </a:solidFill>
              </a:rPr>
              <a:t>						</a:t>
            </a:r>
            <a:r>
              <a:rPr lang="ru-RU" sz="1200">
                <a:solidFill>
                  <a:srgbClr val="000000"/>
                </a:solidFill>
              </a:rPr>
              <a:t>* со дня вступления Соглашения в силу</a:t>
            </a:r>
          </a:p>
          <a:p>
            <a:pPr marL="179388" lvl="1" defTabSz="755650">
              <a:spcAft>
                <a:spcPct val="15000"/>
              </a:spcAft>
            </a:pPr>
            <a:endParaRPr lang="ru-RU" sz="1200">
              <a:solidFill>
                <a:srgbClr val="000000"/>
              </a:solidFill>
            </a:endParaRPr>
          </a:p>
          <a:p>
            <a:pPr marL="179388" lvl="1" defTabSz="755650">
              <a:spcAft>
                <a:spcPct val="15000"/>
              </a:spcAft>
            </a:pPr>
            <a:endParaRPr lang="ru-RU" sz="1400">
              <a:solidFill>
                <a:srgbClr val="000000"/>
              </a:solidFill>
            </a:endParaRPr>
          </a:p>
          <a:p>
            <a:pPr marL="179388" lvl="1" defTabSz="755650">
              <a:spcAft>
                <a:spcPct val="15000"/>
              </a:spcAft>
            </a:pPr>
            <a:endParaRPr lang="ru-RU" sz="1400">
              <a:solidFill>
                <a:srgbClr val="000000"/>
              </a:solidFill>
            </a:endParaRPr>
          </a:p>
          <a:p>
            <a:pPr marL="179388" lvl="1" defTabSz="755650">
              <a:spcAft>
                <a:spcPct val="15000"/>
              </a:spcAft>
            </a:pPr>
            <a:r>
              <a:rPr lang="ru-RU" sz="1400">
                <a:solidFill>
                  <a:srgbClr val="000000"/>
                </a:solidFill>
              </a:rPr>
              <a:t>                    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-357188" y="1071563"/>
            <a:ext cx="9867901" cy="44640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Закрепление правил прямого действия, с выделением </a:t>
            </a:r>
            <a:r>
              <a:rPr lang="ru-RU" sz="1600" b="1" dirty="0">
                <a:solidFill>
                  <a:schemeClr val="tx1"/>
                </a:solidFill>
              </a:rPr>
              <a:t>трех категорий </a:t>
            </a:r>
            <a:r>
              <a:rPr lang="ru-RU" sz="1600" dirty="0">
                <a:solidFill>
                  <a:schemeClr val="tx1"/>
                </a:solidFill>
              </a:rPr>
              <a:t>субсидий: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специфические субсидии</a:t>
            </a:r>
            <a:r>
              <a:rPr lang="ru-RU" sz="1600" dirty="0">
                <a:solidFill>
                  <a:schemeClr val="tx1"/>
                </a:solidFill>
              </a:rPr>
              <a:t> - предоставляются без ограничений, но при причинении ущерба отрасли экономики иной Стороны субсидия отменяется, и вводится компенсирующая мера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00" dirty="0">
              <a:solidFill>
                <a:schemeClr val="tx1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запрещенные субсидии - </a:t>
            </a:r>
            <a:r>
              <a:rPr lang="ru-RU" sz="1600" dirty="0">
                <a:solidFill>
                  <a:schemeClr val="tx1"/>
                </a:solidFill>
              </a:rPr>
              <a:t>увязаны с экспортом на рынок Сторон или предоставляются при условии использования только отечественных товаров, а также субсидии, результатом которых является вытеснение товаров с рынка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00" dirty="0">
              <a:solidFill>
                <a:schemeClr val="tx1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допустимые субсидии -</a:t>
            </a:r>
            <a:r>
              <a:rPr lang="ru-RU" sz="1600" dirty="0">
                <a:solidFill>
                  <a:schemeClr val="tx1"/>
                </a:solidFill>
              </a:rPr>
              <a:t> горизонтальные (например, поддержка малого и среднего бизнеса), НИОКР, поддержка депрессивных регионов, экологическая модернизация производства (четкие критерии)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Разрешение споров </a:t>
            </a:r>
            <a:r>
              <a:rPr lang="ru-RU" sz="1600" dirty="0">
                <a:solidFill>
                  <a:schemeClr val="tx1"/>
                </a:solidFill>
              </a:rPr>
              <a:t>на выбор Стороны путем арбитража </a:t>
            </a:r>
            <a:r>
              <a:rPr lang="en-US" sz="1600" i="1" dirty="0">
                <a:solidFill>
                  <a:schemeClr val="tx1"/>
                </a:solidFill>
              </a:rPr>
              <a:t>ad hoc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или в Суде </a:t>
            </a:r>
            <a:r>
              <a:rPr lang="ru-RU" sz="1600" dirty="0" err="1">
                <a:solidFill>
                  <a:schemeClr val="tx1"/>
                </a:solidFill>
              </a:rPr>
              <a:t>ЕврАзЭС</a:t>
            </a:r>
            <a:endParaRPr lang="ru-RU" sz="1600" dirty="0">
              <a:solidFill>
                <a:schemeClr val="tx1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7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357188" y="703263"/>
            <a:ext cx="7215187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431800" y="5143500"/>
            <a:ext cx="9867900" cy="631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3" name="Группа 17"/>
          <p:cNvGrpSpPr>
            <a:grpSpLocks/>
          </p:cNvGrpSpPr>
          <p:nvPr/>
        </p:nvGrpSpPr>
        <p:grpSpPr bwMode="auto">
          <a:xfrm>
            <a:off x="538163" y="4221163"/>
            <a:ext cx="7273925" cy="576262"/>
            <a:chOff x="330835" y="771714"/>
            <a:chExt cx="7214107" cy="564379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30835" y="771714"/>
              <a:ext cx="7170023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6"/>
            <p:cNvSpPr/>
            <p:nvPr/>
          </p:nvSpPr>
          <p:spPr>
            <a:xfrm>
              <a:off x="368622" y="837014"/>
              <a:ext cx="7176320" cy="458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Этапы реализации: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-357188" y="4652963"/>
            <a:ext cx="9867901" cy="4175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До 2017 года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Стороны уведомляют о применении специфической субсидии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После 2017 года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предоставление специфических субсидий –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по согласованию  с КТС</a:t>
            </a: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dirty="0">
              <a:solidFill>
                <a:srgbClr val="000000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13" y="36513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</a:rPr>
              <a:t>Соглашение о единых правилах предоставления промышленных субсидий</a:t>
            </a:r>
            <a:endParaRPr lang="ru-RU" b="1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единых правилах предоставления промышленных субсидий (продолжение)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17500" y="1044575"/>
            <a:ext cx="9867900" cy="822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400">
              <a:solidFill>
                <a:schemeClr val="tx1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5" name="Группа 23"/>
          <p:cNvGrpSpPr>
            <a:grpSpLocks/>
          </p:cNvGrpSpPr>
          <p:nvPr/>
        </p:nvGrpSpPr>
        <p:grpSpPr bwMode="auto">
          <a:xfrm>
            <a:off x="395288" y="642938"/>
            <a:ext cx="7105650" cy="646112"/>
            <a:chOff x="330835" y="771714"/>
            <a:chExt cx="7214107" cy="564379"/>
          </a:xfrm>
        </p:grpSpPr>
        <p:sp>
          <p:nvSpPr>
            <p:cNvPr id="3" name="Скругленный прямоугольник 24"/>
            <p:cNvSpPr/>
            <p:nvPr/>
          </p:nvSpPr>
          <p:spPr>
            <a:xfrm>
              <a:off x="330835" y="771714"/>
              <a:ext cx="7168979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6"/>
            <p:cNvSpPr/>
            <p:nvPr/>
          </p:nvSpPr>
          <p:spPr>
            <a:xfrm>
              <a:off x="369517" y="839661"/>
              <a:ext cx="7175425" cy="456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charset="0"/>
                </a:rPr>
                <a:t>Компенсирующие меры</a:t>
              </a: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-522288" y="981075"/>
            <a:ext cx="9880601" cy="30241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/>
            <a:r>
              <a:rPr lang="ru-RU" sz="1600">
                <a:solidFill>
                  <a:schemeClr val="tx1"/>
                </a:solidFill>
              </a:rPr>
              <a:t>	</a:t>
            </a:r>
            <a:endParaRPr lang="ru-RU" sz="600">
              <a:solidFill>
                <a:schemeClr val="tx1"/>
              </a:solidFill>
            </a:endParaRPr>
          </a:p>
          <a:p>
            <a:pPr marL="342900" lvl="1" indent="-342900" defTabSz="755650"/>
            <a:r>
              <a:rPr lang="ru-RU" sz="1400">
                <a:solidFill>
                  <a:schemeClr val="tx1"/>
                </a:solidFill>
              </a:rPr>
              <a:t>	1. </a:t>
            </a:r>
            <a:r>
              <a:rPr lang="ru-RU" sz="1600" b="1">
                <a:solidFill>
                  <a:schemeClr val="tx1"/>
                </a:solidFill>
              </a:rPr>
              <a:t>Если любая из Сторон предоставляет запрещенную субсидию</a:t>
            </a:r>
            <a:r>
              <a:rPr lang="ru-RU" sz="1600">
                <a:solidFill>
                  <a:schemeClr val="tx1"/>
                </a:solidFill>
              </a:rPr>
              <a:t> </a:t>
            </a:r>
          </a:p>
          <a:p>
            <a:pPr marL="712788" lvl="2" indent="-169863" defTabSz="755650"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В этом случае другая Сторона инициирует введение </a:t>
            </a:r>
            <a:r>
              <a:rPr lang="ru-RU" sz="1600" b="1">
                <a:solidFill>
                  <a:schemeClr val="tx1"/>
                </a:solidFill>
              </a:rPr>
              <a:t>компенсирующих мер по ускоренной процедуре</a:t>
            </a:r>
            <a:r>
              <a:rPr lang="ru-RU" sz="1600">
                <a:solidFill>
                  <a:schemeClr val="tx1"/>
                </a:solidFill>
              </a:rPr>
              <a:t> – достаточно доказать только факт того, что субсидия соответствует критериям запрещенной </a:t>
            </a:r>
          </a:p>
          <a:p>
            <a:pPr marL="342900" lvl="1" indent="-342900" defTabSz="755650"/>
            <a:endParaRPr lang="ru-RU" sz="600">
              <a:solidFill>
                <a:schemeClr val="tx1"/>
              </a:solidFill>
            </a:endParaRPr>
          </a:p>
          <a:p>
            <a:pPr marL="342900" lvl="1" indent="-342900" defTabSz="755650"/>
            <a:r>
              <a:rPr lang="ru-RU" sz="1400">
                <a:solidFill>
                  <a:schemeClr val="tx1"/>
                </a:solidFill>
              </a:rPr>
              <a:t>	</a:t>
            </a:r>
            <a:r>
              <a:rPr lang="ru-RU" sz="1600">
                <a:solidFill>
                  <a:schemeClr val="tx1"/>
                </a:solidFill>
              </a:rPr>
              <a:t>2. </a:t>
            </a:r>
            <a:r>
              <a:rPr lang="ru-RU" sz="1600" b="1">
                <a:solidFill>
                  <a:schemeClr val="tx1"/>
                </a:solidFill>
              </a:rPr>
              <a:t>Если любая из Сторон предоставляет специфическую субсидию, однако эта субсидия наносит ущерб экономике другой Стороны</a:t>
            </a:r>
            <a:r>
              <a:rPr lang="ru-RU" sz="1600">
                <a:solidFill>
                  <a:schemeClr val="tx1"/>
                </a:solidFill>
              </a:rPr>
              <a:t> </a:t>
            </a:r>
          </a:p>
          <a:p>
            <a:pPr marL="712788" lvl="2" indent="-169863" defTabSz="755650"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В этом случае пострадавшая Сторона инициирует расследование,  </a:t>
            </a:r>
            <a:r>
              <a:rPr lang="ru-RU" sz="1600" b="1">
                <a:solidFill>
                  <a:schemeClr val="tx1"/>
                </a:solidFill>
              </a:rPr>
              <a:t>предъявляются доказательства</a:t>
            </a:r>
            <a:r>
              <a:rPr lang="ru-RU" sz="1600">
                <a:solidFill>
                  <a:schemeClr val="tx1"/>
                </a:solidFill>
              </a:rPr>
              <a:t> о наличии ущерба и причинно-следственной связи между предоставлением субсидии и нанесением ущерба </a:t>
            </a:r>
          </a:p>
          <a:p>
            <a:pPr marL="712788" lvl="2" indent="-169863" defTabSz="755650">
              <a:buFontTx/>
              <a:buChar char="•"/>
            </a:pPr>
            <a:endParaRPr lang="ru-RU" sz="600">
              <a:solidFill>
                <a:schemeClr val="tx1"/>
              </a:solidFill>
            </a:endParaRPr>
          </a:p>
          <a:p>
            <a:pPr marL="712788" lvl="2" indent="-169863" defTabSz="755650"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Субсидирующая Сторона вводит </a:t>
            </a:r>
            <a:r>
              <a:rPr lang="ru-RU" sz="1600" b="1">
                <a:solidFill>
                  <a:schemeClr val="tx1"/>
                </a:solidFill>
              </a:rPr>
              <a:t>компенсирующие меры</a:t>
            </a:r>
            <a:r>
              <a:rPr lang="ru-RU" sz="1600">
                <a:solidFill>
                  <a:schemeClr val="tx1"/>
                </a:solidFill>
              </a:rPr>
              <a:t> либо, если есть разногласия, спор передается в Суд ЕврАзЭС или арбитраж </a:t>
            </a:r>
            <a:r>
              <a:rPr lang="en-US" sz="1600" i="1">
                <a:solidFill>
                  <a:schemeClr val="tx1"/>
                </a:solidFill>
              </a:rPr>
              <a:t>ad hoc</a:t>
            </a:r>
            <a:r>
              <a:rPr lang="ru-RU" sz="1600">
                <a:solidFill>
                  <a:schemeClr val="tx1"/>
                </a:solidFill>
              </a:rPr>
              <a:t> (Согласительная комиссия)</a:t>
            </a:r>
          </a:p>
          <a:p>
            <a:pPr marL="712788" lvl="2" indent="-169863" defTabSz="755650">
              <a:buFontTx/>
              <a:buChar char="•"/>
            </a:pPr>
            <a:endParaRPr lang="ru-RU" sz="600">
              <a:solidFill>
                <a:schemeClr val="tx1"/>
              </a:solidFill>
            </a:endParaRPr>
          </a:p>
          <a:p>
            <a:pPr marL="712788" lvl="2" indent="-169863" defTabSz="755650">
              <a:buFontTx/>
              <a:buChar char="•"/>
            </a:pPr>
            <a:r>
              <a:rPr lang="ru-RU" sz="1700" b="1">
                <a:solidFill>
                  <a:schemeClr val="tx1"/>
                </a:solidFill>
              </a:rPr>
              <a:t>К</a:t>
            </a:r>
            <a:r>
              <a:rPr lang="ru-RU" sz="1600" b="1">
                <a:solidFill>
                  <a:schemeClr val="tx1"/>
                </a:solidFill>
              </a:rPr>
              <a:t>омпенсирующая мера  - </a:t>
            </a:r>
            <a:r>
              <a:rPr lang="ru-RU" sz="1600">
                <a:solidFill>
                  <a:schemeClr val="tx1"/>
                </a:solidFill>
              </a:rPr>
              <a:t> отмена субсидии, изъятие у получателя субсидии </a:t>
            </a:r>
          </a:p>
          <a:p>
            <a:pPr marL="712788" lvl="2" indent="-169863" defTabSz="755650"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всей ее суммы и процентов за пользование субсидией (полуторный размер ставки рефинансирования ЦБ)</a:t>
            </a:r>
          </a:p>
          <a:p>
            <a:pPr marL="712788" lvl="2" indent="-169863" defTabSz="755650">
              <a:buFontTx/>
              <a:buChar char="•"/>
            </a:pPr>
            <a:endParaRPr lang="ru-RU" sz="600">
              <a:solidFill>
                <a:schemeClr val="tx1"/>
              </a:solidFill>
            </a:endParaRPr>
          </a:p>
          <a:p>
            <a:pPr marL="712788" lvl="2" indent="-169863" defTabSz="755650"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Общая сумма компенсирующей меры изымается </a:t>
            </a:r>
            <a:r>
              <a:rPr lang="ru-RU" sz="1600" b="1">
                <a:solidFill>
                  <a:schemeClr val="tx1"/>
                </a:solidFill>
              </a:rPr>
              <a:t>в бюджет субсидирующей Стороны</a:t>
            </a:r>
          </a:p>
          <a:p>
            <a:pPr marL="342900" lvl="1" indent="-342900" defTabSz="755650"/>
            <a:endParaRPr lang="ru-RU" sz="600">
              <a:solidFill>
                <a:schemeClr val="tx1"/>
              </a:solidFill>
            </a:endParaRPr>
          </a:p>
          <a:p>
            <a:pPr marL="342900" lvl="1" indent="-342900" defTabSz="755650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-279400" y="3355975"/>
            <a:ext cx="988060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77800" y="4365625"/>
            <a:ext cx="942975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600200" lvl="3" indent="-228600" defTabSz="755650">
              <a:spcAft>
                <a:spcPct val="15000"/>
              </a:spcAft>
              <a:buFont typeface="Arial" charset="0"/>
              <a:buNone/>
              <a:defRPr/>
            </a:pP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2" name="Прямоугольник 26"/>
          <p:cNvSpPr/>
          <p:nvPr/>
        </p:nvSpPr>
        <p:spPr>
          <a:xfrm>
            <a:off x="-323850" y="3357563"/>
            <a:ext cx="988060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единых правилах предоставления промышленных субсидий (продолжение)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17500" y="1044575"/>
            <a:ext cx="9867900" cy="822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400">
              <a:solidFill>
                <a:schemeClr val="tx1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7" name="Группа 23"/>
          <p:cNvGrpSpPr>
            <a:grpSpLocks/>
          </p:cNvGrpSpPr>
          <p:nvPr/>
        </p:nvGrpSpPr>
        <p:grpSpPr bwMode="auto">
          <a:xfrm>
            <a:off x="419100" y="765175"/>
            <a:ext cx="7105650" cy="503238"/>
            <a:chOff x="330835" y="771714"/>
            <a:chExt cx="7214107" cy="564379"/>
          </a:xfrm>
        </p:grpSpPr>
        <p:sp>
          <p:nvSpPr>
            <p:cNvPr id="5" name="Скругленный прямоугольник 24"/>
            <p:cNvSpPr/>
            <p:nvPr/>
          </p:nvSpPr>
          <p:spPr>
            <a:xfrm>
              <a:off x="330835" y="771714"/>
              <a:ext cx="7168979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6"/>
            <p:cNvSpPr/>
            <p:nvPr/>
          </p:nvSpPr>
          <p:spPr>
            <a:xfrm>
              <a:off x="369517" y="839368"/>
              <a:ext cx="7175425" cy="4557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Перечень изъятий Российской Федерации</a:t>
              </a: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-396875" y="1270000"/>
            <a:ext cx="9880600" cy="19431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chemeClr val="tx1"/>
                </a:solidFill>
              </a:rPr>
              <a:t>Льготы, предоставляемые в рамках инвестиционных соглашений по промышленной сборке (автосборочные предприятия). Соглашения, заключенные до 28 февраля 2011 года, действуют до срока истечения + возможность продления инвестиционных соглашений на 2 года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chemeClr val="tx1"/>
                </a:solidFill>
              </a:rPr>
              <a:t>Льготы, предоставляемые резидентам Калининградской ОЭЗ (до 1 апреля 2016 года) и Магаданской ОЭЗ (до 1 января 2015 года). Переходные периоды обусловлены истечением срока действия соответствующих федеральных законов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279400" y="3355975"/>
            <a:ext cx="988060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77800" y="4005263"/>
            <a:ext cx="9429750" cy="19446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600200" lvl="3" indent="-228600" defTabSz="755650">
              <a:spcAft>
                <a:spcPct val="15000"/>
              </a:spcAft>
              <a:buFont typeface="Arial" charset="0"/>
              <a:buNone/>
              <a:defRPr/>
            </a:pPr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" name="Прямоугольник 26"/>
          <p:cNvSpPr/>
          <p:nvPr/>
        </p:nvSpPr>
        <p:spPr>
          <a:xfrm>
            <a:off x="-323850" y="4005263"/>
            <a:ext cx="9880600" cy="20875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chemeClr val="tx1"/>
                </a:solidFill>
              </a:rPr>
              <a:t>Субсидирование экспортерам процентной ставки по кредитам - до 1 июля 2016 года по кредитам, выданным до 1 июля 2011 года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chemeClr val="tx1"/>
                </a:solidFill>
              </a:rPr>
              <a:t>«Режим свободного склада», в рамках которого иностранные товары при достаточной переработке освобождаются от импортных пошлин и налогов, а переработанный продукт освобождается от оборотного НДС </a:t>
            </a:r>
            <a:r>
              <a:rPr lang="ru-RU">
                <a:solidFill>
                  <a:schemeClr val="tx1"/>
                </a:solidFill>
              </a:rPr>
              <a:t>-</a:t>
            </a:r>
            <a:r>
              <a:rPr lang="ru-RU" sz="1600">
                <a:solidFill>
                  <a:schemeClr val="tx1"/>
                </a:solidFill>
              </a:rPr>
              <a:t> до 1 января 2017 года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chemeClr val="tx1"/>
                </a:solidFill>
              </a:rPr>
              <a:t>Льготы, предоставляемые резидентам Казахстанских ОЭЗ - до 1 января 2017 года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  <a:p>
            <a:pPr marL="1257300" lvl="2" indent="-342900" defTabSz="755650">
              <a:spcAft>
                <a:spcPct val="15000"/>
              </a:spcAft>
              <a:buFont typeface="Arial" charset="0"/>
              <a:buNone/>
              <a:defRPr/>
            </a:pPr>
            <a:r>
              <a:rPr lang="ru-RU">
                <a:solidFill>
                  <a:schemeClr val="tx1"/>
                </a:solidFill>
              </a:rPr>
              <a:t>	</a:t>
            </a:r>
            <a:r>
              <a:rPr lang="ru-RU" b="1" u="sng">
                <a:solidFill>
                  <a:schemeClr val="tx1"/>
                </a:solidFill>
              </a:rPr>
              <a:t>У Республики Беларусь перечень изъятий отсутствует</a:t>
            </a:r>
          </a:p>
        </p:txBody>
      </p:sp>
      <p:grpSp>
        <p:nvGrpSpPr>
          <p:cNvPr id="8" name="Группа 23"/>
          <p:cNvGrpSpPr>
            <a:grpSpLocks/>
          </p:cNvGrpSpPr>
          <p:nvPr/>
        </p:nvGrpSpPr>
        <p:grpSpPr bwMode="auto">
          <a:xfrm>
            <a:off x="539750" y="3429000"/>
            <a:ext cx="7105650" cy="430213"/>
            <a:chOff x="330835" y="771714"/>
            <a:chExt cx="7214107" cy="564379"/>
          </a:xfrm>
        </p:grpSpPr>
        <p:sp>
          <p:nvSpPr>
            <p:cNvPr id="3" name="Скругленный прямоугольник 24"/>
            <p:cNvSpPr/>
            <p:nvPr/>
          </p:nvSpPr>
          <p:spPr>
            <a:xfrm>
              <a:off x="330835" y="771714"/>
              <a:ext cx="7168979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6"/>
            <p:cNvSpPr/>
            <p:nvPr/>
          </p:nvSpPr>
          <p:spPr>
            <a:xfrm>
              <a:off x="369517" y="840440"/>
              <a:ext cx="7175425" cy="4560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Перечень изъятий Республики Казахстан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единых правилах государственной поддержки сельского хозяйства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27025" y="1630363"/>
            <a:ext cx="9867900" cy="4175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Разделение всех мер поддержки по степени искажения торговли на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три группы: 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AutoNum type="arabicPeriod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Запрещённые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-  </a:t>
            </a:r>
            <a:r>
              <a:rPr lang="ru-RU" sz="1600">
                <a:solidFill>
                  <a:schemeClr val="tx1"/>
                </a:solidFill>
              </a:rPr>
              <a:t>экспортные и импортозамещающие субсидии</a:t>
            </a:r>
          </a:p>
          <a:p>
            <a:pPr marL="171450" lvl="1" indent="-171450" defTabSz="755650">
              <a:spcAft>
                <a:spcPct val="15000"/>
              </a:spcAft>
              <a:buFontTx/>
              <a:buAutoNum type="arabicPeriod"/>
              <a:defRPr/>
            </a:pPr>
            <a:endParaRPr lang="ru-RU" sz="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2.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Разрешённые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- меры государственной поддержки, не оказывающие искажающего воздействия на торговлю -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применение таких мер не ограничено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600" b="1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3.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Ограниченные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- меры государственной поддержки, оказывающие искажающее влияние на торговлю -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 не должны превышать разрешенный объем 10% от валовой стоимости сельскохозяйственной продукции</a:t>
            </a: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 b="1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 b="1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Разрешение споров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по выбору Стороны-истца: суд ЕврАзЭС или</a:t>
            </a:r>
            <a:r>
              <a:rPr lang="en-US" sz="160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арбитраж </a:t>
            </a:r>
            <a:r>
              <a:rPr lang="en-US" sz="1600" i="1">
                <a:solidFill>
                  <a:srgbClr val="000000"/>
                </a:solidFill>
                <a:cs typeface="Arial" charset="0"/>
              </a:rPr>
              <a:t>ad hoc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1600">
              <a:solidFill>
                <a:srgbClr val="000000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>
              <a:solidFill>
                <a:srgbClr val="000000"/>
              </a:solidFill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538163" y="908050"/>
            <a:ext cx="7273925" cy="576263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70023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622" y="837014"/>
              <a:ext cx="7176320" cy="458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0" y="5516563"/>
            <a:ext cx="9880600" cy="504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 spcCol="1270"/>
          <a:lstStyle/>
          <a:p>
            <a:pPr marL="342900" lvl="1" indent="-34290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endParaRPr lang="ru-RU" sz="1700" dirty="0"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14300" y="5516563"/>
            <a:ext cx="9880600" cy="18621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 spcCol="1270"/>
          <a:lstStyle/>
          <a:p>
            <a:pPr marL="342900" lvl="1" indent="-34290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endParaRPr lang="ru-RU" sz="17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единых правилах государственной поддержки сельского хозяйства (продолжение)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82563" y="3500438"/>
            <a:ext cx="9867901" cy="4175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defRPr/>
            </a:pPr>
            <a:r>
              <a:rPr lang="ru-RU" sz="1600">
                <a:solidFill>
                  <a:schemeClr val="tx1"/>
                </a:solidFill>
              </a:rPr>
              <a:t>      Для Республики Беларусь устанавливается переходный период до </a:t>
            </a:r>
            <a:r>
              <a:rPr lang="ru-RU" sz="1600" b="1">
                <a:solidFill>
                  <a:schemeClr val="tx1"/>
                </a:solidFill>
              </a:rPr>
              <a:t>2016 года</a:t>
            </a:r>
            <a:r>
              <a:rPr lang="ru-RU" sz="1600">
                <a:solidFill>
                  <a:schemeClr val="tx1"/>
                </a:solidFill>
              </a:rPr>
              <a:t>, в течение которого Республика Беларусь обязуется снизить уровень государственной поддержки следующим образом:  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-"/>
              <a:defRPr/>
            </a:pPr>
            <a:endParaRPr lang="ru-RU" sz="1600">
              <a:solidFill>
                <a:schemeClr val="tx1"/>
              </a:solidFill>
            </a:endParaRPr>
          </a:p>
          <a:p>
            <a:pPr marL="800100" lvl="2" indent="-342900" defTabSz="755650">
              <a:spcAft>
                <a:spcPct val="15000"/>
              </a:spcAft>
              <a:buFontTx/>
              <a:buChar char="-"/>
              <a:defRPr/>
            </a:pPr>
            <a:r>
              <a:rPr lang="ru-RU" sz="1600">
                <a:solidFill>
                  <a:schemeClr val="tx1"/>
                </a:solidFill>
              </a:rPr>
              <a:t>в 20</a:t>
            </a:r>
            <a:r>
              <a:rPr lang="ru-RU" sz="1600" b="1">
                <a:solidFill>
                  <a:schemeClr val="tx1"/>
                </a:solidFill>
              </a:rPr>
              <a:t>11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C00000"/>
                </a:solidFill>
              </a:rPr>
              <a:t>16%;</a:t>
            </a:r>
            <a:r>
              <a:rPr lang="ru-RU" sz="1600">
                <a:solidFill>
                  <a:schemeClr val="tx1"/>
                </a:solidFill>
              </a:rPr>
              <a:t>			-    в 20</a:t>
            </a:r>
            <a:r>
              <a:rPr lang="ru-RU" sz="1600" b="1">
                <a:solidFill>
                  <a:schemeClr val="tx1"/>
                </a:solidFill>
              </a:rPr>
              <a:t>14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FF0000"/>
                </a:solidFill>
              </a:rPr>
              <a:t>13%;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-"/>
              <a:defRPr/>
            </a:pPr>
            <a:r>
              <a:rPr lang="ru-RU" sz="1600">
                <a:solidFill>
                  <a:schemeClr val="tx1"/>
                </a:solidFill>
              </a:rPr>
              <a:t>в 20</a:t>
            </a:r>
            <a:r>
              <a:rPr lang="ru-RU" sz="1600" b="1">
                <a:solidFill>
                  <a:schemeClr val="tx1"/>
                </a:solidFill>
              </a:rPr>
              <a:t>12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C00000"/>
                </a:solidFill>
              </a:rPr>
              <a:t>15%;</a:t>
            </a:r>
            <a:r>
              <a:rPr lang="ru-RU" sz="1600">
                <a:solidFill>
                  <a:schemeClr val="tx1"/>
                </a:solidFill>
              </a:rPr>
              <a:t>			-    в 20</a:t>
            </a:r>
            <a:r>
              <a:rPr lang="ru-RU" sz="1600" b="1">
                <a:solidFill>
                  <a:schemeClr val="tx1"/>
                </a:solidFill>
              </a:rPr>
              <a:t>15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FFC000"/>
                </a:solidFill>
              </a:rPr>
              <a:t>12%;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-"/>
              <a:defRPr/>
            </a:pPr>
            <a:r>
              <a:rPr lang="ru-RU" sz="1600">
                <a:solidFill>
                  <a:schemeClr val="tx1"/>
                </a:solidFill>
              </a:rPr>
              <a:t>в 20</a:t>
            </a:r>
            <a:r>
              <a:rPr lang="ru-RU" sz="1600" b="1">
                <a:solidFill>
                  <a:schemeClr val="tx1"/>
                </a:solidFill>
              </a:rPr>
              <a:t>13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FF0000"/>
                </a:solidFill>
              </a:rPr>
              <a:t>14%;</a:t>
            </a:r>
            <a:r>
              <a:rPr lang="ru-RU" sz="1600">
                <a:solidFill>
                  <a:schemeClr val="tx1"/>
                </a:solidFill>
              </a:rPr>
              <a:t>			-    в 20</a:t>
            </a:r>
            <a:r>
              <a:rPr lang="ru-RU" sz="1600" b="1">
                <a:solidFill>
                  <a:schemeClr val="tx1"/>
                </a:solidFill>
              </a:rPr>
              <a:t>16</a:t>
            </a:r>
            <a:r>
              <a:rPr lang="ru-RU" sz="1600">
                <a:solidFill>
                  <a:schemeClr val="tx1"/>
                </a:solidFill>
              </a:rPr>
              <a:t> году - </a:t>
            </a:r>
            <a:r>
              <a:rPr lang="ru-RU" sz="1600" b="1">
                <a:solidFill>
                  <a:srgbClr val="00B050"/>
                </a:solidFill>
              </a:rPr>
              <a:t>10%</a:t>
            </a:r>
            <a:r>
              <a:rPr lang="ru-RU" sz="1600">
                <a:solidFill>
                  <a:schemeClr val="tx1"/>
                </a:solidFill>
              </a:rPr>
              <a:t>.</a:t>
            </a:r>
            <a:endParaRPr lang="ru-RU" sz="1600">
              <a:solidFill>
                <a:srgbClr val="000000"/>
              </a:solidFill>
            </a:endParaRPr>
          </a:p>
          <a:p>
            <a:pPr marL="800100" lvl="2" indent="-342900" defTabSz="755650">
              <a:spcAft>
                <a:spcPct val="15000"/>
              </a:spcAft>
              <a:buFontTx/>
              <a:buChar char="-"/>
              <a:defRPr/>
            </a:pPr>
            <a:endParaRPr lang="ru-RU" sz="16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611188" y="2852738"/>
            <a:ext cx="7273925" cy="576262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70023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622" y="837014"/>
              <a:ext cx="7176320" cy="458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4859338" y="4797425"/>
            <a:ext cx="9834562" cy="5032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5516563"/>
            <a:ext cx="9880600" cy="504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 spcCol="1270"/>
          <a:lstStyle/>
          <a:p>
            <a:pPr marL="342900" lvl="1" indent="-34290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endParaRPr lang="ru-RU" sz="1700" dirty="0"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14300" y="5516563"/>
            <a:ext cx="9880600" cy="18621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 spcCol="1270"/>
          <a:lstStyle/>
          <a:p>
            <a:pPr marL="342900" lvl="1" indent="-342900" defTabSz="755650">
              <a:spcAft>
                <a:spcPct val="15000"/>
              </a:spcAft>
              <a:buFont typeface="Arial" pitchFamily="34" charset="0"/>
              <a:buChar char="•"/>
              <a:defRPr/>
            </a:pPr>
            <a:endParaRPr lang="ru-RU" sz="1700" dirty="0">
              <a:cs typeface="Arial" pitchFamily="34" charset="0"/>
            </a:endParaRPr>
          </a:p>
        </p:txBody>
      </p:sp>
      <p:sp>
        <p:nvSpPr>
          <p:cNvPr id="62477" name="Прямоугольник 14"/>
          <p:cNvSpPr>
            <a:spLocks noChangeArrowheads="1"/>
          </p:cNvSpPr>
          <p:nvPr/>
        </p:nvSpPr>
        <p:spPr bwMode="auto">
          <a:xfrm>
            <a:off x="468313" y="1412875"/>
            <a:ext cx="7920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lvl="1" indent="-171450" defTabSz="755650">
              <a:spcAft>
                <a:spcPct val="15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В случае нарушения Соглашения Сторона, нарушившая Соглашение: </a:t>
            </a:r>
          </a:p>
          <a:p>
            <a:pPr marL="171450" lvl="1" indent="-171450" defTabSz="755650">
              <a:spcAft>
                <a:spcPct val="15000"/>
              </a:spcAft>
              <a:buFont typeface="Arial" charset="0"/>
              <a:buChar char="•"/>
            </a:pPr>
            <a:r>
              <a:rPr lang="ru-RU" sz="1600"/>
              <a:t>прекращает оказывать запрещённые меры поддержки</a:t>
            </a:r>
          </a:p>
          <a:p>
            <a:pPr marL="171450" lvl="1" indent="-171450" defTabSz="755650">
              <a:spcAft>
                <a:spcPct val="15000"/>
              </a:spcAft>
              <a:buFont typeface="Arial" charset="0"/>
              <a:buChar char="•"/>
            </a:pPr>
            <a:r>
              <a:rPr lang="ru-RU" sz="1600"/>
              <a:t>выплачивает в бюджет других  Сторон компенсацию в размере превышения разрешенного объема поддержки</a:t>
            </a: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3" name="Группа 17"/>
          <p:cNvGrpSpPr>
            <a:grpSpLocks/>
          </p:cNvGrpSpPr>
          <p:nvPr/>
        </p:nvGrpSpPr>
        <p:grpSpPr bwMode="auto">
          <a:xfrm>
            <a:off x="538163" y="765175"/>
            <a:ext cx="7273925" cy="576263"/>
            <a:chOff x="330835" y="771714"/>
            <a:chExt cx="7214107" cy="564379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30835" y="771714"/>
              <a:ext cx="7170023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6"/>
            <p:cNvSpPr/>
            <p:nvPr/>
          </p:nvSpPr>
          <p:spPr>
            <a:xfrm>
              <a:off x="368622" y="837014"/>
              <a:ext cx="7176320" cy="458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Механизм компенсаций: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государственных (муниципальных) закупках</a:t>
            </a:r>
            <a:endParaRPr lang="ru-RU" sz="2400" b="1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17500" y="736600"/>
            <a:ext cx="9867900" cy="5500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b="1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Национальный режим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- равный доступ поставщиков трех Сторон к закупкам друг друга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Единые</a:t>
            </a:r>
            <a:r>
              <a:rPr lang="en-US" sz="1600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требования к торгам -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объективные критерии допуска на торги и определения победителей торгов, запрет на «затачивание» технических характеристик под конкретного или национального поставщика и т.д.</a:t>
            </a:r>
          </a:p>
          <a:p>
            <a:pPr marL="171450" lvl="1" indent="-171450" defTabSz="755650">
              <a:spcAft>
                <a:spcPct val="15000"/>
              </a:spcAft>
              <a:defRPr/>
            </a:pPr>
            <a:endParaRPr lang="ru-RU" sz="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Единый перечень способов закупок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(конкурсы, аукционы, котировки, биржевые торги, единственный поставщик) с правом Сторон определять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особенности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закупок (включая расширение способов)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Единые национальные информационные ресурсы  в сети Интернет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о закупках с бесплатным доступом на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веб-порталы</a:t>
            </a:r>
            <a:endParaRPr lang="ru-RU" sz="1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Единые требования к проведению закупок в электронном формате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, в т.ч. общий для трех Сторон перечень продукции, закупки которой осуществляются способом электронного аукциона (соответствует текущему российскому)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600" b="1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Общий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перечень изъятий из процедур торгов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(с учетом текущих положений национальных законодательств Сторон)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</a:rPr>
              <a:t>В исключительных</a:t>
            </a:r>
            <a:r>
              <a:rPr lang="ru-RU" sz="1600" dirty="0">
                <a:solidFill>
                  <a:srgbClr val="000000"/>
                </a:solidFill>
              </a:rPr>
              <a:t> случаях возможны </a:t>
            </a:r>
            <a:r>
              <a:rPr lang="ru-RU" sz="1600" b="1" dirty="0">
                <a:solidFill>
                  <a:srgbClr val="000000"/>
                </a:solidFill>
              </a:rPr>
              <a:t>изъятия</a:t>
            </a:r>
            <a:r>
              <a:rPr lang="ru-RU" sz="1600" dirty="0">
                <a:solidFill>
                  <a:srgbClr val="000000"/>
                </a:solidFill>
              </a:rPr>
              <a:t> из национального режима на срок </a:t>
            </a:r>
            <a:r>
              <a:rPr lang="ru-RU" sz="1600" b="1" dirty="0">
                <a:solidFill>
                  <a:srgbClr val="000000"/>
                </a:solidFill>
              </a:rPr>
              <a:t>не более 2 лет </a:t>
            </a:r>
            <a:r>
              <a:rPr lang="ru-RU" sz="1600" dirty="0">
                <a:solidFill>
                  <a:srgbClr val="000000"/>
                </a:solidFill>
              </a:rPr>
              <a:t>с правом </a:t>
            </a:r>
            <a:r>
              <a:rPr lang="ru-RU" sz="1600" b="1" dirty="0">
                <a:solidFill>
                  <a:srgbClr val="000000"/>
                </a:solidFill>
              </a:rPr>
              <a:t>отмены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b="1" dirty="0">
                <a:solidFill>
                  <a:srgbClr val="000000"/>
                </a:solidFill>
              </a:rPr>
              <a:t>Комиссией Таможенного союза</a:t>
            </a:r>
            <a:endParaRPr lang="ru-RU" sz="1600" b="1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b="1" dirty="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152400" y="571500"/>
            <a:ext cx="7215188" cy="57150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7558"/>
              <a:ext cx="7176013" cy="4593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государственных (муниципальных) закупках (продолжение)</a:t>
            </a:r>
            <a:endParaRPr lang="ru-RU" sz="2400" b="1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30200" y="857250"/>
            <a:ext cx="9867900" cy="2600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152400" y="642938"/>
            <a:ext cx="8562975" cy="500062"/>
            <a:chOff x="330835" y="771714"/>
            <a:chExt cx="8561721" cy="55208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776024" cy="552088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40067"/>
              <a:ext cx="8523627" cy="4574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Унификация законодательства, переход на электронные закупки</a:t>
              </a:r>
            </a:p>
          </p:txBody>
        </p:sp>
      </p:grpSp>
      <p:grpSp>
        <p:nvGrpSpPr>
          <p:cNvPr id="5" name="Группа 19"/>
          <p:cNvGrpSpPr>
            <a:grpSpLocks/>
          </p:cNvGrpSpPr>
          <p:nvPr/>
        </p:nvGrpSpPr>
        <p:grpSpPr bwMode="auto">
          <a:xfrm>
            <a:off x="285750" y="3571875"/>
            <a:ext cx="8072438" cy="500063"/>
            <a:chOff x="330835" y="771714"/>
            <a:chExt cx="7169664" cy="564379"/>
          </a:xfrm>
        </p:grpSpPr>
        <p:sp>
          <p:nvSpPr>
            <p:cNvPr id="2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" name="Скругленный прямоугольник 6"/>
            <p:cNvSpPr/>
            <p:nvPr/>
          </p:nvSpPr>
          <p:spPr>
            <a:xfrm>
              <a:off x="368904" y="838007"/>
              <a:ext cx="5448098" cy="4568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Национальный режим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177800" y="4286250"/>
            <a:ext cx="9867900" cy="19685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До 1 января 2012 года  </a:t>
            </a:r>
            <a:r>
              <a:rPr lang="ru-RU" altLang="zh-CN" sz="1600">
                <a:solidFill>
                  <a:srgbClr val="000000"/>
                </a:solidFill>
                <a:cs typeface="Arial" charset="0"/>
              </a:rPr>
              <a:t>- введение национального режима между </a:t>
            </a: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Российской Федерацией и Республикой Белоруссия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endParaRPr lang="ru-RU" altLang="zh-CN" sz="1600" b="1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До 1 января 2014 года</a:t>
            </a:r>
            <a:r>
              <a:rPr lang="ru-RU" altLang="zh-CN" sz="160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altLang="zh-CN">
                <a:solidFill>
                  <a:srgbClr val="000000"/>
                </a:solidFill>
              </a:rPr>
              <a:t>-</a:t>
            </a:r>
            <a:r>
              <a:rPr lang="ru-RU" altLang="zh-CN" sz="1600">
                <a:solidFill>
                  <a:srgbClr val="000000"/>
                </a:solidFill>
                <a:cs typeface="Arial" charset="0"/>
              </a:rPr>
              <a:t> введение национального режима между </a:t>
            </a: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Российской Федерацией, Республикой Белоруссия, Республикой Казахстан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285750" y="1143000"/>
            <a:ext cx="9867900" cy="25003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До 1 января 2012 года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 -  приведение национального законодательства в соответствие с Соглашением, внедрение госзакупок в электронном формате </a:t>
            </a:r>
            <a:r>
              <a:rPr lang="ru-RU" altLang="zh-CN" sz="1600">
                <a:solidFill>
                  <a:srgbClr val="000000"/>
                </a:solidFill>
                <a:cs typeface="Arial" charset="0"/>
              </a:rPr>
              <a:t> - </a:t>
            </a: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для Российской Федерации и Республики Белоруссия</a:t>
            </a:r>
            <a:endParaRPr lang="ru-RU" altLang="zh-CN" sz="16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AutoNum type="arabicPeriod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До 1 июля 2012 года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- приведение национального законодательства в соответствие с Соглашением, внедрение госзакупок в электронном формате - </a:t>
            </a:r>
            <a:r>
              <a:rPr lang="ru-RU" altLang="zh-CN" sz="1600" b="1">
                <a:solidFill>
                  <a:srgbClr val="000000"/>
                </a:solidFill>
                <a:cs typeface="Arial" charset="0"/>
              </a:rPr>
              <a:t>для Республики Казахстан</a:t>
            </a:r>
            <a:r>
              <a:rPr lang="ru-RU" altLang="zh-CN" sz="1600">
                <a:solidFill>
                  <a:srgbClr val="000000"/>
                </a:solidFill>
                <a:cs typeface="Arial" charset="0"/>
              </a:rPr>
              <a:t> </a:t>
            </a: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3"/>
          <p:cNvSpPr txBox="1">
            <a:spLocks noGrp="1"/>
          </p:cNvSpPr>
          <p:nvPr/>
        </p:nvSpPr>
        <p:spPr>
          <a:xfrm>
            <a:off x="8610600" y="6356350"/>
            <a:ext cx="533400" cy="3651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0488E1F-CEA1-4B83-B98C-A35C7BAD5577}" type="slidenum">
              <a:rPr lang="ru-RU" sz="1600" b="1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ru-RU" sz="16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3492" name="Group 4"/>
          <p:cNvGraphicFramePr>
            <a:graphicFrameLocks noGrp="1"/>
          </p:cNvGraphicFramePr>
          <p:nvPr/>
        </p:nvGraphicFramePr>
        <p:xfrm>
          <a:off x="71438" y="642938"/>
          <a:ext cx="9001125" cy="3388043"/>
        </p:xfrm>
        <a:graphic>
          <a:graphicData uri="http://schemas.openxmlformats.org/drawingml/2006/table">
            <a:tbl>
              <a:tblPr/>
              <a:tblGrid>
                <a:gridCol w="4667250"/>
                <a:gridCol w="4333875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Национальный режим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Режим наибольшего благоприятствования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Торговля услугами, за исключением: 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открытия банков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почтовых услуг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автотранспорта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внутреннего водного транспорта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услуг трубопроводного транспорта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Участие в приватизации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Изъятия в части учреждения и деятельности компаний на основании действующего российского законодательства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Торговля услугами, за исключением: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аудиовизуальных услуг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услуг  воздушного  транспорта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внутреннего водного транспорта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морского транспорта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автомобильного транспорта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Учреждение и деятельность компаний на условиях действующего российского законодательства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торговле услугами и инвестициях (продолжение)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3505" name="Прямая соединительная линия 8"/>
          <p:cNvCxnSpPr>
            <a:cxnSpLocks noChangeShapeType="1"/>
          </p:cNvCxnSpPr>
          <p:nvPr/>
        </p:nvCxnSpPr>
        <p:spPr bwMode="auto">
          <a:xfrm rot="5400000">
            <a:off x="3085306" y="2272507"/>
            <a:ext cx="3286125" cy="26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3506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0" y="3929063"/>
            <a:ext cx="91440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3507" name="Прямоугольник 1"/>
          <p:cNvSpPr>
            <a:spLocks noChangeArrowheads="1"/>
          </p:cNvSpPr>
          <p:nvPr/>
        </p:nvSpPr>
        <p:spPr bwMode="auto">
          <a:xfrm>
            <a:off x="71438" y="4000500"/>
            <a:ext cx="9001125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lvl="1" indent="-171450" algn="just" defTabSz="755650">
              <a:spcAft>
                <a:spcPct val="15000"/>
              </a:spcAft>
              <a:buFontTx/>
              <a:buChar char="•"/>
            </a:pPr>
            <a:r>
              <a:rPr lang="ru-RU" sz="1600" dirty="0">
                <a:solidFill>
                  <a:srgbClr val="000000"/>
                </a:solidFill>
              </a:rPr>
              <a:t>Соглашение </a:t>
            </a:r>
            <a:r>
              <a:rPr lang="ru-RU" sz="1600" b="1" u="sng" dirty="0">
                <a:solidFill>
                  <a:srgbClr val="000000"/>
                </a:solidFill>
              </a:rPr>
              <a:t>не распространяется </a:t>
            </a:r>
            <a:r>
              <a:rPr lang="ru-RU" sz="1600" dirty="0">
                <a:solidFill>
                  <a:srgbClr val="000000"/>
                </a:solidFill>
              </a:rPr>
              <a:t>на услуги воздушного транспорта в части прав перевозки и услуг, непосредственно относящихся к правам перевозки; услугам, оказываем при исполнении функций государственной власти </a:t>
            </a:r>
            <a:endParaRPr lang="ru-RU" sz="1600" dirty="0"/>
          </a:p>
          <a:p>
            <a:pPr marL="171450" lvl="1" indent="-171450" algn="just" defTabSz="755650">
              <a:spcAft>
                <a:spcPct val="15000"/>
              </a:spcAft>
              <a:buFontTx/>
              <a:buChar char="•"/>
            </a:pPr>
            <a:endParaRPr lang="ru-RU" sz="300" dirty="0"/>
          </a:p>
          <a:p>
            <a:pPr marL="171450" lvl="1" indent="-171450" algn="just" defTabSz="755650">
              <a:spcAft>
                <a:spcPct val="15000"/>
              </a:spcAft>
              <a:buFontTx/>
              <a:buChar char="•"/>
            </a:pPr>
            <a:r>
              <a:rPr lang="ru-RU" sz="1600" dirty="0"/>
              <a:t>Стороны обязуются </a:t>
            </a:r>
            <a:r>
              <a:rPr lang="ru-RU" sz="1600" b="1" dirty="0"/>
              <a:t>не создавать дополнительных требований </a:t>
            </a:r>
            <a:r>
              <a:rPr lang="ru-RU" sz="1600" dirty="0"/>
              <a:t>и условий, ограничивающих деятельность юридических (физических) лиц на своей территории	 (количественные ограничения (квоты, ограничения операций) и дополнительные требования (увязка с экспортом, импортом, закупкой отечественных товаров) </a:t>
            </a:r>
          </a:p>
          <a:p>
            <a:pPr marL="171450" lvl="1" indent="-171450" algn="just" defTabSz="755650">
              <a:spcAft>
                <a:spcPct val="15000"/>
              </a:spcAft>
              <a:buFontTx/>
              <a:buChar char="•"/>
            </a:pPr>
            <a:endParaRPr lang="ru-RU" sz="300" dirty="0"/>
          </a:p>
          <a:p>
            <a:pPr marL="628650" lvl="2" indent="-171450" algn="just" defTabSz="755650">
              <a:spcAft>
                <a:spcPct val="15000"/>
              </a:spcAft>
              <a:buFont typeface="Arial" charset="0"/>
              <a:buChar char="•"/>
            </a:pPr>
            <a:r>
              <a:rPr lang="ru-RU" sz="1600" dirty="0"/>
              <a:t>Отсутствие квот и необходимости получения разрешения на трудовую деятельность  физическими лицами</a:t>
            </a:r>
          </a:p>
          <a:p>
            <a:pPr marL="171450" lvl="1" indent="-171450" algn="just" defTabSz="755650">
              <a:spcAft>
                <a:spcPct val="15000"/>
              </a:spcAft>
            </a:pPr>
            <a:endParaRPr lang="ru-RU" sz="1600" i="1" dirty="0"/>
          </a:p>
          <a:p>
            <a:pPr marL="171450" lvl="1" indent="-171450" algn="just" defTabSz="755650">
              <a:spcAft>
                <a:spcPct val="15000"/>
              </a:spcAft>
              <a:buFontTx/>
              <a:buChar char="•"/>
            </a:pPr>
            <a:endParaRPr lang="ru-RU" sz="600" i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торговле услугами и инвестициях (продолжение) </a:t>
            </a:r>
          </a:p>
        </p:txBody>
      </p:sp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381000" y="620713"/>
            <a:ext cx="7215188" cy="565150"/>
            <a:chOff x="330835" y="771714"/>
            <a:chExt cx="7214107" cy="564379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6"/>
            <p:cNvSpPr/>
            <p:nvPr/>
          </p:nvSpPr>
          <p:spPr>
            <a:xfrm>
              <a:off x="368929" y="838298"/>
              <a:ext cx="7176013" cy="45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Спектр финансовых услуг</a:t>
              </a: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-292100" y="1371600"/>
            <a:ext cx="9880600" cy="5715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7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521" name="TextBox 30"/>
          <p:cNvSpPr txBox="1">
            <a:spLocks noChangeArrowheads="1"/>
          </p:cNvSpPr>
          <p:nvPr/>
        </p:nvSpPr>
        <p:spPr bwMode="auto">
          <a:xfrm>
            <a:off x="422275" y="1268413"/>
            <a:ext cx="8293100" cy="504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8775"/>
            <a:r>
              <a:rPr lang="ru-RU" sz="1600"/>
              <a:t>По финансовым услугам Сторонами предусмотрено осуществление </a:t>
            </a:r>
            <a:r>
              <a:rPr lang="ru-RU" sz="1600" b="1"/>
              <a:t>унификаций своих законодательств </a:t>
            </a:r>
            <a:r>
              <a:rPr lang="ru-RU" sz="1600"/>
              <a:t> с целью установления единого уровня требований на финансовых рынках в отношении лиц Сторон, осуществляющих свою деятельность в следующих секторах услуг: </a:t>
            </a:r>
          </a:p>
          <a:p>
            <a:pPr lvl="1" indent="358775">
              <a:buFontTx/>
              <a:buChar char="-"/>
            </a:pPr>
            <a:r>
              <a:rPr lang="ru-RU" sz="1600"/>
              <a:t>банковская деятельность;</a:t>
            </a:r>
          </a:p>
          <a:p>
            <a:pPr lvl="1" indent="358775">
              <a:buFontTx/>
              <a:buChar char="-"/>
            </a:pPr>
            <a:r>
              <a:rPr lang="ru-RU" sz="1600"/>
              <a:t>страховая деятельность;</a:t>
            </a:r>
          </a:p>
          <a:p>
            <a:pPr lvl="1" indent="358775">
              <a:buFontTx/>
              <a:buChar char="-"/>
            </a:pPr>
            <a:r>
              <a:rPr lang="ru-RU" sz="1600"/>
              <a:t>деятельность на рынке ценных бумаг.</a:t>
            </a:r>
          </a:p>
          <a:p>
            <a:pPr indent="358775">
              <a:buFontTx/>
              <a:buChar char="-"/>
            </a:pPr>
            <a:endParaRPr lang="ru-RU" sz="600"/>
          </a:p>
          <a:p>
            <a:pPr indent="358775"/>
            <a:r>
              <a:rPr lang="ru-RU" sz="1600" b="1"/>
              <a:t>К 31 декабря 2013 года</a:t>
            </a:r>
            <a:r>
              <a:rPr lang="ru-RU" sz="1600"/>
              <a:t> Стороны заключат Соглашение о требованиях к осуществлению деятельности на финансовых рынках стран-членов ЕЭП, которое будет предусматривать направления и порядок </a:t>
            </a:r>
            <a:r>
              <a:rPr lang="ru-RU" sz="1600" b="1"/>
              <a:t>унификации национального законодательства Сторон</a:t>
            </a:r>
            <a:r>
              <a:rPr lang="ru-RU" sz="1600"/>
              <a:t>, в частности в сфере </a:t>
            </a:r>
            <a:r>
              <a:rPr lang="ru-RU" sz="1600" b="1"/>
              <a:t>требований и условий выдачи лицензий</a:t>
            </a:r>
            <a:r>
              <a:rPr lang="ru-RU" sz="1600"/>
              <a:t>.</a:t>
            </a:r>
          </a:p>
          <a:p>
            <a:pPr indent="358775"/>
            <a:endParaRPr lang="ru-RU" sz="600" b="1"/>
          </a:p>
          <a:p>
            <a:pPr indent="358775"/>
            <a:r>
              <a:rPr lang="ru-RU" sz="1600" b="1"/>
              <a:t>К 2015 года</a:t>
            </a:r>
            <a:r>
              <a:rPr lang="ru-RU" sz="1600"/>
              <a:t> Стороны рассмотрят возможность создания и функционирования наднационального органа по регулированию финансового рынка государств Сторон.</a:t>
            </a:r>
          </a:p>
          <a:p>
            <a:pPr indent="358775"/>
            <a:endParaRPr lang="ru-RU" sz="600"/>
          </a:p>
          <a:p>
            <a:pPr indent="358775"/>
            <a:r>
              <a:rPr lang="ru-RU" sz="1600" b="1"/>
              <a:t>1 января 2020 года</a:t>
            </a:r>
            <a:r>
              <a:rPr lang="ru-RU" sz="1600"/>
              <a:t> Стороны завершат процесс унификации своего законодательства, после чего будут стремиться к взаимному признанию лицензии на осуществление видов деятельности в  указанных выше секторах финансовых услуг.</a:t>
            </a:r>
            <a:r>
              <a:rPr lang="ru-RU"/>
              <a:t>   </a:t>
            </a:r>
            <a:endParaRPr lang="ru-RU" sz="1600"/>
          </a:p>
          <a:p>
            <a:pPr indent="358775">
              <a:buFontTx/>
              <a:buChar char="-"/>
            </a:pPr>
            <a:endParaRPr lang="ru-RU" sz="160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>
                <a:solidFill>
                  <a:schemeClr val="bg1"/>
                </a:solidFill>
                <a:cs typeface="Arial" charset="0"/>
              </a:rPr>
              <a:t>Соглашение о торговле услугами и инвестициях (продолжение)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500063" y="714375"/>
            <a:ext cx="7215187" cy="565150"/>
            <a:chOff x="330835" y="771714"/>
            <a:chExt cx="7214107" cy="564379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Услуги связи</a:t>
              </a:r>
            </a:p>
          </p:txBody>
        </p:sp>
      </p:grpSp>
      <p:sp>
        <p:nvSpPr>
          <p:cNvPr id="66569" name="Rectangle 14"/>
          <p:cNvSpPr>
            <a:spLocks noChangeArrowheads="1"/>
          </p:cNvSpPr>
          <p:nvPr/>
        </p:nvSpPr>
        <p:spPr bwMode="auto">
          <a:xfrm>
            <a:off x="466725" y="1428750"/>
            <a:ext cx="8066088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800100" algn="l"/>
              </a:tabLst>
            </a:pPr>
            <a:r>
              <a:rPr lang="ru-RU" sz="1600"/>
              <a:t>По рынку услуг связи Стороны устанавливают правила регулирования в области электросвязи на рынках государств Сторон, </a:t>
            </a:r>
            <a:r>
              <a:rPr lang="ru-RU" sz="1600" b="1"/>
              <a:t>за исключением</a:t>
            </a:r>
            <a:r>
              <a:rPr lang="ru-RU" sz="1600"/>
              <a:t> почтовой связи и услуг по распространению вещательных телевизионных и/или радиоканалов на территориях Сторон. </a:t>
            </a:r>
          </a:p>
          <a:p>
            <a:pPr algn="just">
              <a:tabLst>
                <a:tab pos="800100" algn="l"/>
              </a:tabLst>
            </a:pPr>
            <a:endParaRPr lang="ru-RU" sz="1600"/>
          </a:p>
          <a:p>
            <a:pPr algn="just">
              <a:tabLst>
                <a:tab pos="800100" algn="l"/>
              </a:tabLst>
            </a:pPr>
            <a:r>
              <a:rPr lang="ru-RU" sz="1600"/>
              <a:t>Приложением предусмотрены:</a:t>
            </a:r>
          </a:p>
          <a:p>
            <a:pPr algn="just">
              <a:tabLst>
                <a:tab pos="800100" algn="l"/>
              </a:tabLst>
            </a:pPr>
            <a:endParaRPr lang="ru-RU" sz="600"/>
          </a:p>
          <a:p>
            <a:pPr algn="just">
              <a:buFont typeface="Arial" charset="0"/>
              <a:buChar char="•"/>
              <a:tabLst>
                <a:tab pos="800100" algn="l"/>
              </a:tabLst>
            </a:pPr>
            <a:r>
              <a:rPr lang="ru-RU" sz="1600"/>
              <a:t> общие правила лицензирования деятельности, общие принципы регулирования тарифов, стремление выбора единого подхода в части ценообразования на услуги по пропуску трафика</a:t>
            </a:r>
          </a:p>
          <a:p>
            <a:pPr algn="just">
              <a:buFont typeface="Arial" charset="0"/>
              <a:buChar char="•"/>
              <a:tabLst>
                <a:tab pos="800100" algn="l"/>
              </a:tabLst>
            </a:pPr>
            <a:endParaRPr lang="ru-RU" sz="600"/>
          </a:p>
          <a:p>
            <a:pPr lvl="1" algn="just">
              <a:buFont typeface="Arial" charset="0"/>
              <a:buChar char="•"/>
              <a:tabLst>
                <a:tab pos="800100" algn="l"/>
              </a:tabLst>
            </a:pPr>
            <a:r>
              <a:rPr lang="ru-RU" sz="1600" b="1"/>
              <a:t> недискриминационный доступ к сетям и услугам электросвязи</a:t>
            </a:r>
          </a:p>
          <a:p>
            <a:pPr lvl="1" algn="just">
              <a:buFont typeface="Arial" charset="0"/>
              <a:buChar char="•"/>
              <a:tabLst>
                <a:tab pos="800100" algn="l"/>
              </a:tabLst>
            </a:pPr>
            <a:endParaRPr lang="ru-RU" sz="600" b="1"/>
          </a:p>
          <a:p>
            <a:pPr lvl="1" algn="just">
              <a:buFont typeface="Arial" charset="0"/>
              <a:buChar char="•"/>
              <a:tabLst>
                <a:tab pos="800100" algn="l"/>
              </a:tabLst>
            </a:pPr>
            <a:r>
              <a:rPr lang="ru-RU" sz="1600"/>
              <a:t> отказ к </a:t>
            </a:r>
            <a:r>
              <a:rPr lang="ru-RU" sz="1600" b="1"/>
              <a:t>1 января 2013 года </a:t>
            </a:r>
            <a:r>
              <a:rPr lang="ru-RU" sz="1600"/>
              <a:t>от субсидирования услуг местной и междугородней электросвязи за счет завершения международного вызова на своей территории</a:t>
            </a:r>
          </a:p>
          <a:p>
            <a:pPr lvl="1" algn="just">
              <a:buFont typeface="Arial" charset="0"/>
              <a:buChar char="•"/>
              <a:tabLst>
                <a:tab pos="800100" algn="l"/>
              </a:tabLst>
            </a:pPr>
            <a:endParaRPr lang="ru-RU" sz="600"/>
          </a:p>
          <a:p>
            <a:pPr lvl="1" algn="just">
              <a:buFont typeface="Arial" charset="0"/>
              <a:buChar char="•"/>
              <a:tabLst>
                <a:tab pos="800100" algn="l"/>
              </a:tabLst>
            </a:pPr>
            <a:r>
              <a:rPr lang="ru-RU" sz="1600"/>
              <a:t> оказание универсальных услуг электросвязи на территории своего государства на основе единых принципов и правил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 algn="ctr">
              <a:defRPr/>
            </a:pPr>
            <a:r>
              <a:rPr lang="ru-RU" b="1">
                <a:solidFill>
                  <a:schemeClr val="bg1"/>
                </a:solidFill>
              </a:rPr>
              <a:t>Соглашение о единых принципах регулирования в сфере охраны и защиты прав интеллектуальной собственности 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17500" y="1044575"/>
            <a:ext cx="9867900" cy="27400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700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500063" y="571500"/>
            <a:ext cx="7215187" cy="493713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859"/>
              <a:ext cx="7176013" cy="457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-500063" y="857250"/>
            <a:ext cx="10142538" cy="47847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lvl="1">
              <a:buFont typeface="Arial" charset="0"/>
              <a:buChar char="•"/>
              <a:defRPr/>
            </a:pPr>
            <a:r>
              <a:rPr lang="ru-RU" sz="1700" dirty="0">
                <a:solidFill>
                  <a:srgbClr val="000000"/>
                </a:solidFill>
                <a:cs typeface="Arial" charset="0"/>
              </a:rPr>
              <a:t>  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Национальный режим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для правообладателей </a:t>
            </a:r>
          </a:p>
          <a:p>
            <a:pPr lvl="1">
              <a:buFont typeface="Arial" charset="0"/>
              <a:buNone/>
              <a:defRPr/>
            </a:pPr>
            <a:endParaRPr lang="ru-RU" sz="100" dirty="0">
              <a:solidFill>
                <a:srgbClr val="000000"/>
              </a:solidFill>
              <a:cs typeface="Arial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Перечень международных соглашений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, обязательных для участия </a:t>
            </a:r>
          </a:p>
          <a:p>
            <a:pPr lvl="1">
              <a:buFont typeface="Arial" charset="0"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государств ЕЭП </a:t>
            </a:r>
          </a:p>
          <a:p>
            <a:pPr lvl="1">
              <a:buFont typeface="Arial" charset="0"/>
              <a:buNone/>
              <a:defRPr/>
            </a:pPr>
            <a:endParaRPr lang="ru-RU" sz="100" dirty="0">
              <a:solidFill>
                <a:srgbClr val="000000"/>
              </a:solidFill>
              <a:cs typeface="Arial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Базовые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принципы унификации законодательства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по вопросам: </a:t>
            </a:r>
          </a:p>
          <a:p>
            <a:pPr lvl="1">
              <a:buFont typeface="Arial" charset="0"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 - авторского права и смежных прав </a:t>
            </a:r>
          </a:p>
          <a:p>
            <a:pPr lvl="1">
              <a:buFont typeface="Arial" charset="0"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 - товарных знаков </a:t>
            </a:r>
          </a:p>
          <a:p>
            <a:pPr lvl="1">
              <a:buFont typeface="Arial" charset="0"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-  наименования мест происхождения товара</a:t>
            </a:r>
          </a:p>
          <a:p>
            <a:pPr lvl="1">
              <a:buFont typeface="Arial" charset="0"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-  патентных прав </a:t>
            </a:r>
          </a:p>
          <a:p>
            <a:pPr lvl="1">
              <a:buFont typeface="Arial" charset="0"/>
              <a:buChar char="•"/>
              <a:defRPr/>
            </a:pPr>
            <a:endParaRPr lang="ru-RU" sz="100" dirty="0">
              <a:solidFill>
                <a:srgbClr val="000000"/>
              </a:solidFill>
              <a:cs typeface="Arial" charset="0"/>
            </a:endParaRPr>
          </a:p>
          <a:p>
            <a:pPr lvl="1">
              <a:buFontTx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Создание единой, 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скоординированной 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системы охраны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авторских и смежных  прав, товарных знаков, наименований мест происхождения товаров </a:t>
            </a:r>
          </a:p>
          <a:p>
            <a:pPr lvl="1">
              <a:buFontTx/>
              <a:buChar char="•"/>
              <a:defRPr/>
            </a:pPr>
            <a:endParaRPr lang="ru-RU" sz="100" dirty="0">
              <a:solidFill>
                <a:srgbClr val="000000"/>
              </a:solidFill>
              <a:cs typeface="Arial" charset="0"/>
            </a:endParaRPr>
          </a:p>
          <a:p>
            <a:pPr lvl="1">
              <a:buFontTx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Введение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на территории ЕЭП </a:t>
            </a:r>
            <a:r>
              <a:rPr lang="ru-RU" sz="1600" b="1" dirty="0">
                <a:solidFill>
                  <a:srgbClr val="000000"/>
                </a:solidFill>
                <a:cs typeface="Arial" charset="0"/>
              </a:rPr>
              <a:t>«регионального принципа»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исчерпания исключительных прав на товарный знак </a:t>
            </a:r>
          </a:p>
          <a:p>
            <a:pPr lvl="1">
              <a:buFontTx/>
              <a:buChar char="•"/>
              <a:defRPr/>
            </a:pPr>
            <a:endParaRPr lang="ru-RU" sz="100" dirty="0">
              <a:solidFill>
                <a:srgbClr val="000000"/>
              </a:solidFill>
              <a:cs typeface="Arial" charset="0"/>
            </a:endParaRPr>
          </a:p>
          <a:p>
            <a:pPr lvl="1">
              <a:buFontTx/>
              <a:buChar char="•"/>
              <a:defRPr/>
            </a:pPr>
            <a:r>
              <a:rPr lang="ru-RU" sz="1600" dirty="0">
                <a:solidFill>
                  <a:srgbClr val="000000"/>
                </a:solidFill>
                <a:cs typeface="Arial" charset="0"/>
              </a:rPr>
              <a:t>   Создание Координационного совета ЕЭП по интеллектуальной собственности</a:t>
            </a:r>
          </a:p>
        </p:txBody>
      </p: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428625" y="4357688"/>
            <a:ext cx="7215188" cy="428625"/>
            <a:chOff x="330835" y="771714"/>
            <a:chExt cx="7214107" cy="564379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6"/>
            <p:cNvSpPr/>
            <p:nvPr/>
          </p:nvSpPr>
          <p:spPr>
            <a:xfrm>
              <a:off x="368929" y="838603"/>
              <a:ext cx="7176013" cy="4577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-357188" y="4357688"/>
            <a:ext cx="9867901" cy="8985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algn="just" defTabSz="755650">
              <a:spcAft>
                <a:spcPct val="15000"/>
              </a:spcAft>
              <a:defRPr/>
            </a:pPr>
            <a:r>
              <a:rPr lang="ru-RU" sz="1700">
                <a:solidFill>
                  <a:srgbClr val="000000"/>
                </a:solidFill>
                <a:cs typeface="Arial" charset="0"/>
              </a:rPr>
              <a:t>     </a:t>
            </a:r>
          </a:p>
          <a:p>
            <a:pPr marL="342900" lvl="1" indent="-342900" algn="just" defTabSz="755650">
              <a:spcAft>
                <a:spcPct val="15000"/>
              </a:spcAft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	До 2012 года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– приведение национального законодательства в соответствие  с Соглашением, подписание договоров о единой системе охраны и реализации авторских и смежных прав и единых механизмах регистрации и охраны товарных знаков и наименований мест происхождения товаров (географических указаний)</a:t>
            </a:r>
          </a:p>
          <a:p>
            <a:pPr marL="342900" lvl="1" indent="-342900" algn="just" defTabSz="755650">
              <a:spcAft>
                <a:spcPct val="15000"/>
              </a:spcAft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	</a:t>
            </a:r>
            <a:r>
              <a:rPr lang="ru-RU" sz="1700">
                <a:solidFill>
                  <a:srgbClr val="000000"/>
                </a:solidFill>
                <a:cs typeface="Arial" charset="0"/>
              </a:rPr>
              <a:t>     </a:t>
            </a:r>
            <a:r>
              <a:rPr lang="ru-RU" sz="1700" b="1">
                <a:solidFill>
                  <a:srgbClr val="000000"/>
                </a:solidFill>
                <a:cs typeface="Arial" charset="0"/>
              </a:rPr>
              <a:t>С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 2012 года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– введение на территории ЕЭП «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регионального принципа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» 		  исчерпания исключительных прав на товарный знак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4525963"/>
          </a:xfrm>
          <a:solidFill>
            <a:schemeClr val="accent1"/>
          </a:solidFill>
          <a:ln>
            <a:solidFill>
              <a:srgbClr val="0000FF"/>
            </a:solidFill>
          </a:ln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r>
              <a:rPr lang="ru-RU" b="1" i="1" smtClean="0">
                <a:solidFill>
                  <a:srgbClr val="0000FF"/>
                </a:solidFill>
              </a:rPr>
              <a:t>СВОБОДА ДВИЖЕНИЯ КАПИТАЛА, </a:t>
            </a:r>
          </a:p>
          <a:p>
            <a:pPr algn="ctr">
              <a:buFontTx/>
              <a:buNone/>
            </a:pPr>
            <a:r>
              <a:rPr lang="ru-RU" b="1" i="1" smtClean="0">
                <a:solidFill>
                  <a:srgbClr val="0000FF"/>
                </a:solidFill>
              </a:rPr>
              <a:t>ВАЛЮТНАЯ ПОЛИТИКА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marL="86400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создании условий на финансовых рынках для обеспечения свободного движения капитала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541338" y="1196975"/>
            <a:ext cx="10033001" cy="26558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Tx/>
              <a:buAutoNum type="arabicPeriod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В 	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банковском секторе, на валютном рынке, рынке ценных бумаг и в сфере страхования</a:t>
            </a:r>
            <a:r>
              <a:rPr lang="ru-RU" sz="1400">
                <a:solidFill>
                  <a:srgbClr val="000000"/>
                </a:solidFill>
                <a:cs typeface="Arial" charset="0"/>
              </a:rPr>
              <a:t>: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Гармонизация </a:t>
            </a:r>
            <a:r>
              <a:rPr lang="ru-RU" sz="1400" b="1">
                <a:solidFill>
                  <a:schemeClr val="tx1"/>
                </a:solidFill>
              </a:rPr>
              <a:t>национального законодательства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Гармонизация </a:t>
            </a:r>
            <a:r>
              <a:rPr lang="ru-RU" sz="1400" b="1">
                <a:solidFill>
                  <a:schemeClr val="tx1"/>
                </a:solidFill>
              </a:rPr>
              <a:t>регуляторных требований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Гармонизация подходов к </a:t>
            </a:r>
            <a:r>
              <a:rPr lang="ru-RU" sz="1400" b="1">
                <a:solidFill>
                  <a:schemeClr val="tx1"/>
                </a:solidFill>
              </a:rPr>
              <a:t>управлению рисками</a:t>
            </a:r>
          </a:p>
          <a:p>
            <a:pPr marL="800100" lvl="2" indent="-34290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Согласование единых требований </a:t>
            </a:r>
            <a:r>
              <a:rPr lang="ru-RU" sz="1400" b="1">
                <a:solidFill>
                  <a:schemeClr val="tx1"/>
                </a:solidFill>
              </a:rPr>
              <a:t>по защите прав </a:t>
            </a:r>
            <a:r>
              <a:rPr lang="ru-RU" sz="1400">
                <a:solidFill>
                  <a:schemeClr val="tx1"/>
                </a:solidFill>
              </a:rPr>
              <a:t>потребителей</a:t>
            </a:r>
          </a:p>
          <a:p>
            <a:pPr marL="342900" lvl="1" indent="-342900" defTabSz="755650">
              <a:lnSpc>
                <a:spcPct val="60000"/>
              </a:lnSpc>
              <a:spcAft>
                <a:spcPct val="15000"/>
              </a:spcAft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AutoNum type="arabicPeriod" startAt="2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Обеспечение 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транспарентности деятельности участников финансового рынка:</a:t>
            </a:r>
            <a:r>
              <a:rPr lang="ru-RU" sz="140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marL="800100" lvl="2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Гармонизация требований к 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раскрытию информации</a:t>
            </a:r>
          </a:p>
          <a:p>
            <a:pPr marL="800100" lvl="2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400" b="1">
                <a:solidFill>
                  <a:srgbClr val="000000"/>
                </a:solidFill>
                <a:cs typeface="Arial" charset="0"/>
              </a:rPr>
              <a:t>Противодействие</a:t>
            </a:r>
            <a:r>
              <a:rPr lang="ru-RU" sz="1400">
                <a:solidFill>
                  <a:srgbClr val="000000"/>
                </a:solidFill>
                <a:cs typeface="Arial" charset="0"/>
              </a:rPr>
              <a:t> использованию инсайдерской информации</a:t>
            </a:r>
          </a:p>
          <a:p>
            <a:pPr marL="800100" lvl="2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Гармонизация требований к деятельности 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рейтинговых агентств</a:t>
            </a:r>
          </a:p>
          <a:p>
            <a:pPr marL="800100" lvl="2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Гармонизация подходов к 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регулированию рисков</a:t>
            </a:r>
            <a:r>
              <a:rPr lang="ru-RU" sz="1400">
                <a:solidFill>
                  <a:srgbClr val="000000"/>
                </a:solidFill>
                <a:cs typeface="Arial" charset="0"/>
              </a:rPr>
              <a:t> на финансовом рынке</a:t>
            </a:r>
          </a:p>
          <a:p>
            <a:pPr marL="800100" lvl="2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400">
                <a:solidFill>
                  <a:srgbClr val="000000"/>
                </a:solidFill>
                <a:cs typeface="Arial" charset="0"/>
              </a:rPr>
              <a:t>Реализация требований международных стандартов финансовой отчетности (</a:t>
            </a:r>
            <a:r>
              <a:rPr lang="ru-RU" sz="1400" b="1">
                <a:solidFill>
                  <a:srgbClr val="000000"/>
                </a:solidFill>
                <a:cs typeface="Arial" charset="0"/>
              </a:rPr>
              <a:t>МСФО</a:t>
            </a:r>
            <a:r>
              <a:rPr lang="ru-RU" sz="1400">
                <a:solidFill>
                  <a:srgbClr val="000000"/>
                </a:solidFill>
                <a:cs typeface="Arial" charset="0"/>
              </a:rPr>
              <a:t>)</a:t>
            </a:r>
          </a:p>
          <a:p>
            <a:pPr marL="342900" lvl="1" indent="-342900" defTabSz="755650">
              <a:spcAft>
                <a:spcPct val="15000"/>
              </a:spcAft>
              <a:defRPr/>
            </a:pPr>
            <a:endParaRPr lang="ru-RU" sz="14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323850" y="765175"/>
            <a:ext cx="7215188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23850" y="4292600"/>
            <a:ext cx="7215188" cy="565150"/>
            <a:chOff x="330835" y="771714"/>
            <a:chExt cx="7214107" cy="564379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0" y="4797425"/>
            <a:ext cx="9145588" cy="7207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На постоянной основе - проведение согласованных мероприятий по обсуждению текущих проблем рынка финансовых услуг</a:t>
            </a:r>
          </a:p>
          <a:p>
            <a:pPr marL="171450" lvl="1" indent="-171450" defTabSz="755650">
              <a:buFontTx/>
              <a:buChar char="•"/>
              <a:defRPr/>
            </a:pPr>
            <a:r>
              <a:rPr lang="ru-RU" sz="1400">
                <a:solidFill>
                  <a:schemeClr val="tx1"/>
                </a:solidFill>
              </a:rPr>
              <a:t>До </a:t>
            </a:r>
            <a:r>
              <a:rPr lang="ru-RU" sz="1400" b="1">
                <a:solidFill>
                  <a:schemeClr val="tx1"/>
                </a:solidFill>
              </a:rPr>
              <a:t>31 декабря 2013 года</a:t>
            </a:r>
            <a:r>
              <a:rPr lang="ru-RU" sz="1400">
                <a:solidFill>
                  <a:schemeClr val="tx1"/>
                </a:solidFill>
              </a:rPr>
              <a:t> - гармонизация национальных законодательств, в том числе гармонизация лицензионных требований к участникам финансового рынка, надзорных требований и порядка осуществления надзора за участниками финансового рынка, а также обеспечение возможности размещения и обращения ценных бумаг эмитентов Сторон  на всей территории ЕЭП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900113" y="188913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207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marL="622300" indent="273050" algn="ctr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</a:t>
            </a:r>
            <a:r>
              <a:rPr lang="ru-RU" b="1" dirty="0">
                <a:solidFill>
                  <a:schemeClr val="bg1"/>
                </a:solidFill>
              </a:rPr>
              <a:t>о согласованных принципах валютной политики 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85750" y="720725"/>
            <a:ext cx="7215188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-396875" y="1196975"/>
            <a:ext cx="9793288" cy="30892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Скоординированная </a:t>
            </a:r>
            <a:r>
              <a:rPr lang="ru-RU" sz="1600" b="1" dirty="0">
                <a:solidFill>
                  <a:schemeClr val="tx1"/>
                </a:solidFill>
              </a:rPr>
              <a:t>политика обменного курса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Единая</a:t>
            </a:r>
            <a:r>
              <a:rPr lang="ru-RU" sz="1600" dirty="0">
                <a:solidFill>
                  <a:schemeClr val="tx1"/>
                </a:solidFill>
              </a:rPr>
              <a:t> терминология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</a:rPr>
              <a:t>Унификация</a:t>
            </a:r>
            <a:r>
              <a:rPr lang="ru-RU" sz="1600" dirty="0">
                <a:solidFill>
                  <a:srgbClr val="000000"/>
                </a:solidFill>
              </a:rPr>
              <a:t> порядка ввоза и вывоза наличных денежных средств в рамках ЕЭП</a:t>
            </a:r>
            <a:endParaRPr lang="ru-RU" sz="1600" dirty="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>
                <a:solidFill>
                  <a:schemeClr val="tx1"/>
                </a:solidFill>
              </a:rPr>
              <a:t>Постепенное устранение ограничений </a:t>
            </a:r>
            <a:r>
              <a:rPr lang="ru-RU" sz="1600" dirty="0">
                <a:solidFill>
                  <a:schemeClr val="tx1"/>
                </a:solidFill>
              </a:rPr>
              <a:t>в отношении валютных операций и открытия или ведения счетов в банках государств ЕЭП</a:t>
            </a:r>
            <a:endParaRPr lang="ru-RU" sz="1600" i="1" dirty="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Гармонизация </a:t>
            </a:r>
            <a:r>
              <a:rPr lang="ru-RU" sz="1600" b="1" dirty="0">
                <a:solidFill>
                  <a:schemeClr val="tx1"/>
                </a:solidFill>
              </a:rPr>
              <a:t>требований по репатриации </a:t>
            </a:r>
            <a:r>
              <a:rPr lang="ru-RU" sz="1600" dirty="0">
                <a:solidFill>
                  <a:schemeClr val="tx1"/>
                </a:solidFill>
              </a:rPr>
              <a:t>валютной выручки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Унификация норм и правил </a:t>
            </a:r>
            <a:r>
              <a:rPr lang="ru-RU" sz="1600" b="1" dirty="0">
                <a:solidFill>
                  <a:schemeClr val="tx1"/>
                </a:solidFill>
              </a:rPr>
              <a:t>валютного регулирования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Скоординированные действия </a:t>
            </a:r>
            <a:r>
              <a:rPr lang="ru-RU" sz="1600" b="1" dirty="0">
                <a:solidFill>
                  <a:schemeClr val="tx1"/>
                </a:solidFill>
              </a:rPr>
              <a:t>по валютному контролю</a:t>
            </a:r>
          </a:p>
        </p:txBody>
      </p: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452438" y="3863975"/>
            <a:ext cx="7215187" cy="565150"/>
            <a:chOff x="330835" y="771714"/>
            <a:chExt cx="7214107" cy="56437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6"/>
            <p:cNvSpPr/>
            <p:nvPr/>
          </p:nvSpPr>
          <p:spPr>
            <a:xfrm>
              <a:off x="368929" y="850981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-363538" y="4332288"/>
            <a:ext cx="9793288" cy="882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>
                <a:solidFill>
                  <a:schemeClr val="tx1"/>
                </a:solidFill>
              </a:rPr>
              <a:t>До 1 сентября 2011 года</a:t>
            </a:r>
            <a:r>
              <a:rPr lang="ru-RU" sz="1600">
                <a:solidFill>
                  <a:schemeClr val="tx1"/>
                </a:solidFill>
              </a:rPr>
              <a:t> Стороны заключают дополнительные международные договоры с целью реализации Соглашения: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           -  для проведения согласованной валютной политики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           -  для регулирования валютных правоотношений и принятия мер либерализации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           -  для осуществления валютного контроля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4525963"/>
          </a:xfrm>
          <a:solidFill>
            <a:schemeClr val="accent1"/>
          </a:solidFill>
          <a:ln>
            <a:solidFill>
              <a:srgbClr val="0000FF"/>
            </a:solidFill>
          </a:ln>
        </p:spPr>
        <p:txBody>
          <a:bodyPr/>
          <a:lstStyle/>
          <a:p>
            <a:pPr algn="ctr"/>
            <a:endParaRPr lang="ru-RU" smtClean="0"/>
          </a:p>
          <a:p>
            <a:pPr algn="ctr"/>
            <a:endParaRPr lang="ru-RU" smtClean="0"/>
          </a:p>
          <a:p>
            <a:pPr algn="ctr"/>
            <a:endParaRPr lang="ru-RU" b="1" i="1" smtClean="0">
              <a:solidFill>
                <a:srgbClr val="0000FF"/>
              </a:solidFill>
            </a:endParaRPr>
          </a:p>
          <a:p>
            <a:pPr algn="ctr"/>
            <a:r>
              <a:rPr lang="ru-RU" b="1" i="1" smtClean="0">
                <a:solidFill>
                  <a:srgbClr val="0000FF"/>
                </a:solidFill>
              </a:rPr>
              <a:t>ЭНЕРГЕТИКА, ТРАНСПОРТ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/>
          <p:cNvSpPr txBox="1">
            <a:spLocks noChangeArrowheads="1"/>
          </p:cNvSpPr>
          <p:nvPr/>
        </p:nvSpPr>
        <p:spPr bwMode="auto">
          <a:xfrm>
            <a:off x="900113" y="188913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>
                <a:solidFill>
                  <a:schemeClr val="bg1"/>
                </a:solidFill>
              </a:rPr>
              <a:t>Соглашение о порядке организации, управления, функционирования и развития общих рынков нефти и нефтепродуктов Республики Беларусь, Республики Казахстан и Российской Федерации</a:t>
            </a:r>
            <a:r>
              <a:rPr lang="ru-RU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500063" y="928688"/>
            <a:ext cx="7215187" cy="301625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7063"/>
              <a:ext cx="7176013" cy="4604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-396875" y="1071563"/>
            <a:ext cx="9793288" cy="30972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rgbClr val="000000"/>
                </a:solidFill>
              </a:rPr>
              <a:t>Обеспечение свободного обращения нефти и нефтепродуктов в ЕЭП</a:t>
            </a:r>
            <a:endParaRPr lang="ru-RU" sz="1600" dirty="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 err="1">
                <a:solidFill>
                  <a:srgbClr val="000000"/>
                </a:solidFill>
              </a:rPr>
              <a:t>Невзимание</a:t>
            </a:r>
            <a:r>
              <a:rPr lang="ru-RU" sz="1600" b="1" dirty="0">
                <a:solidFill>
                  <a:srgbClr val="000000"/>
                </a:solidFill>
              </a:rPr>
              <a:t> экспортных пошлин </a:t>
            </a:r>
            <a:r>
              <a:rPr lang="ru-RU" sz="1600" dirty="0">
                <a:solidFill>
                  <a:srgbClr val="000000"/>
                </a:solidFill>
              </a:rPr>
              <a:t>на нефть и нефтепродукты – вступление в силу соглашения </a:t>
            </a:r>
            <a:r>
              <a:rPr lang="ru-RU" sz="1600" b="1" dirty="0">
                <a:solidFill>
                  <a:srgbClr val="000000"/>
                </a:solidFill>
              </a:rPr>
              <a:t>одновременно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b="1" dirty="0">
                <a:solidFill>
                  <a:srgbClr val="000000"/>
                </a:solidFill>
              </a:rPr>
              <a:t>с </a:t>
            </a:r>
            <a:r>
              <a:rPr lang="ru-RU" sz="1600" b="1" dirty="0">
                <a:solidFill>
                  <a:schemeClr val="tx1"/>
                </a:solidFill>
              </a:rPr>
              <a:t>двухсторонними </a:t>
            </a:r>
            <a:r>
              <a:rPr lang="ru-RU" sz="1600" dirty="0">
                <a:solidFill>
                  <a:schemeClr val="tx1"/>
                </a:solidFill>
              </a:rPr>
              <a:t>соглашениями РФ с РК и РФ с РБ о порядке уплаты вывозных таможенных пошлин на нефть и нефтепродукты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</a:rPr>
              <a:t>Обеспечение доступа </a:t>
            </a:r>
            <a:r>
              <a:rPr lang="ru-RU" sz="1600" dirty="0">
                <a:solidFill>
                  <a:srgbClr val="000000"/>
                </a:solidFill>
              </a:rPr>
              <a:t>к системам транспортировки нефти и нефтепродуктов на одинаковых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условиях для хозяйствующих субъектов Сторон независимо от того,  резидентом какой из Сторон они являются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Установление тарифов на транспортировку нефти на одинаковых условиях для хозяйствующих субъектов государств ЕЭП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</a:rPr>
              <a:t>Унификация </a:t>
            </a:r>
            <a:r>
              <a:rPr lang="ru-RU" sz="1600" dirty="0">
                <a:solidFill>
                  <a:srgbClr val="000000"/>
                </a:solidFill>
              </a:rPr>
              <a:t>норм и стандартов на нефть, нефтепродукты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</a:rPr>
              <a:t>Информационный обмен</a:t>
            </a:r>
          </a:p>
        </p:txBody>
      </p: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500063" y="4214813"/>
            <a:ext cx="7215187" cy="503237"/>
            <a:chOff x="330835" y="771714"/>
            <a:chExt cx="7214107" cy="56437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6"/>
            <p:cNvSpPr/>
            <p:nvPr/>
          </p:nvSpPr>
          <p:spPr>
            <a:xfrm>
              <a:off x="368929" y="837587"/>
              <a:ext cx="7176013" cy="459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-363538" y="4618038"/>
            <a:ext cx="9793288" cy="30972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>
                <a:solidFill>
                  <a:schemeClr val="tx1"/>
                </a:solidFill>
              </a:rPr>
              <a:t>До 1 июля 2011 года</a:t>
            </a:r>
            <a:r>
              <a:rPr lang="ru-RU" sz="1600">
                <a:solidFill>
                  <a:schemeClr val="tx1"/>
                </a:solidFill>
              </a:rPr>
              <a:t>  создание системы информационного обмена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>
                <a:solidFill>
                  <a:schemeClr val="tx1"/>
                </a:solidFill>
              </a:rPr>
              <a:t>До 1 июля 2011 года </a:t>
            </a:r>
            <a:r>
              <a:rPr lang="ru-RU" sz="1600">
                <a:solidFill>
                  <a:schemeClr val="tx1"/>
                </a:solidFill>
              </a:rPr>
              <a:t>создание механизмов контроля</a:t>
            </a: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r>
              <a:rPr lang="ru-RU" sz="1600" b="1">
                <a:solidFill>
                  <a:schemeClr val="tx1"/>
                </a:solidFill>
              </a:rPr>
              <a:t>До 1 января 2013 года </a:t>
            </a:r>
            <a:r>
              <a:rPr lang="ru-RU" sz="1600">
                <a:solidFill>
                  <a:schemeClr val="tx1"/>
                </a:solidFill>
              </a:rPr>
              <a:t>унификация </a:t>
            </a:r>
            <a:r>
              <a:rPr lang="ru-RU" sz="1600">
                <a:solidFill>
                  <a:srgbClr val="000000"/>
                </a:solidFill>
              </a:rPr>
              <a:t>норм и стандартов на нефть, нефтепродукты</a:t>
            </a:r>
            <a:endParaRPr lang="ru-RU" sz="16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Box 5"/>
          <p:cNvSpPr txBox="1">
            <a:spLocks noChangeArrowheads="1"/>
          </p:cNvSpPr>
          <p:nvPr/>
        </p:nvSpPr>
        <p:spPr bwMode="auto">
          <a:xfrm>
            <a:off x="900113" y="188913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r>
              <a:rPr lang="ru-RU" b="1">
                <a:solidFill>
                  <a:schemeClr val="bg1"/>
                </a:solidFill>
              </a:rPr>
              <a:t>       Соглашение об обеспечении доступа к услугам естественных монополий в сфере электроэнергетики, включая основы ценообразования и тарифной политики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8313" y="1052513"/>
            <a:ext cx="7215187" cy="565150"/>
            <a:chOff x="330835" y="771714"/>
            <a:chExt cx="7214107" cy="564379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6"/>
            <p:cNvSpPr/>
            <p:nvPr/>
          </p:nvSpPr>
          <p:spPr>
            <a:xfrm>
              <a:off x="368929" y="838298"/>
              <a:ext cx="7176013" cy="45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-396875" y="1490663"/>
            <a:ext cx="9793288" cy="7858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30000"/>
              </a:spcAft>
              <a:buFont typeface="Calibri" pitchFamily="34" charset="0"/>
              <a:buChar char="•"/>
            </a:pPr>
            <a:r>
              <a:rPr lang="ru-RU" sz="1700">
                <a:solidFill>
                  <a:srgbClr val="000000"/>
                </a:solidFill>
              </a:rPr>
              <a:t>Принцип обеспечения свободного доступа к услугам субъектов естественных монополий в сфере электроэнергетики в пределах имеющейся технической возможности </a:t>
            </a:r>
          </a:p>
          <a:p>
            <a:pPr marL="342900" lvl="1" indent="-342900" defTabSz="755650">
              <a:spcAft>
                <a:spcPct val="30000"/>
              </a:spcAft>
              <a:buFont typeface="Calibri" pitchFamily="34" charset="0"/>
              <a:buChar char="•"/>
            </a:pPr>
            <a:r>
              <a:rPr lang="ru-RU" sz="1700">
                <a:solidFill>
                  <a:srgbClr val="000000"/>
                </a:solidFill>
              </a:rPr>
              <a:t>Предусматривает разработку Методологии определения технических условий и объемов передачи электроэнергии и мощности, а также ценообразования на услуги по передаче электроэнергии</a:t>
            </a:r>
          </a:p>
          <a:p>
            <a:pPr marL="342900" lvl="1" indent="-342900" defTabSz="755650">
              <a:spcAft>
                <a:spcPct val="30000"/>
              </a:spcAft>
              <a:buFont typeface="Calibri" pitchFamily="34" charset="0"/>
              <a:buChar char="•"/>
            </a:pPr>
            <a:r>
              <a:rPr lang="ru-RU" sz="1700">
                <a:solidFill>
                  <a:srgbClr val="000000"/>
                </a:solidFill>
              </a:rPr>
              <a:t>Приоритет внутренних потребностей </a:t>
            </a:r>
            <a:endParaRPr lang="ru-RU" sz="17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30000"/>
              </a:spcAft>
              <a:buFont typeface="Calibri" pitchFamily="34" charset="0"/>
              <a:buChar char="•"/>
            </a:pPr>
            <a:r>
              <a:rPr lang="ru-RU" sz="1700">
                <a:solidFill>
                  <a:schemeClr val="tx1"/>
                </a:solidFill>
              </a:rPr>
              <a:t>Согласованная политика передачи электроэнергии между государствами ЕЭП</a:t>
            </a:r>
          </a:p>
          <a:p>
            <a:pPr marL="342900" lvl="1" indent="-342900" defTabSz="755650">
              <a:spcAft>
                <a:spcPct val="30000"/>
              </a:spcAft>
              <a:buFont typeface="Calibri" pitchFamily="34" charset="0"/>
              <a:buChar char="•"/>
            </a:pPr>
            <a:r>
              <a:rPr lang="ru-RU" sz="1700">
                <a:solidFill>
                  <a:schemeClr val="tx1"/>
                </a:solidFill>
              </a:rPr>
              <a:t>Исключение из сферы соглашения вопросов экспортно-импортных операций в третьи страны.</a:t>
            </a:r>
            <a:endParaRPr lang="en-US" sz="17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</a:pPr>
            <a:endParaRPr lang="ru-RU" sz="170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468313" y="4652963"/>
            <a:ext cx="9793288" cy="6429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lnSpc>
                <a:spcPct val="130000"/>
              </a:lnSpc>
              <a:spcBef>
                <a:spcPct val="5000"/>
              </a:spcBef>
              <a:spcAft>
                <a:spcPct val="15000"/>
              </a:spcAft>
              <a:buFont typeface="Calibri" pitchFamily="34" charset="0"/>
              <a:buNone/>
            </a:pPr>
            <a:r>
              <a:rPr lang="ru-RU" sz="1600">
                <a:solidFill>
                  <a:schemeClr val="tx1"/>
                </a:solidFill>
              </a:rPr>
              <a:t>      Соглашение предусматривает разработку </a:t>
            </a:r>
            <a:r>
              <a:rPr lang="ru-RU" sz="1600" b="1">
                <a:solidFill>
                  <a:schemeClr val="tx1"/>
                </a:solidFill>
              </a:rPr>
              <a:t>Методологии осуществления межгосударственной передачи электрической энергии (мощности) согласована, являющейся</a:t>
            </a:r>
            <a:r>
              <a:rPr lang="ru-RU" sz="1600">
                <a:solidFill>
                  <a:schemeClr val="tx1"/>
                </a:solidFill>
              </a:rPr>
              <a:t> неотъемлемой частью Соглашения.</a:t>
            </a:r>
            <a:endParaRPr lang="en-US" sz="1600">
              <a:solidFill>
                <a:schemeClr val="tx1"/>
              </a:solidFill>
            </a:endParaRPr>
          </a:p>
          <a:p>
            <a:pPr marL="342900" lvl="1" indent="-342900" defTabSz="755650">
              <a:lnSpc>
                <a:spcPct val="130000"/>
              </a:lnSpc>
              <a:spcAft>
                <a:spcPct val="15000"/>
              </a:spcAft>
              <a:buFont typeface="Calibri" pitchFamily="34" charset="0"/>
              <a:buChar char="•"/>
            </a:pPr>
            <a:endParaRPr 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Box 5"/>
          <p:cNvSpPr txBox="1">
            <a:spLocks noChangeArrowheads="1"/>
          </p:cNvSpPr>
          <p:nvPr/>
        </p:nvSpPr>
        <p:spPr bwMode="auto">
          <a:xfrm>
            <a:off x="900113" y="188913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         Методология осуществления межгосударственной передачи электрической энергии (мощности)</a:t>
            </a:r>
            <a:r>
              <a:rPr lang="ru-RU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179388" y="836613"/>
            <a:ext cx="7215187" cy="360362"/>
            <a:chOff x="330835" y="771714"/>
            <a:chExt cx="7214107" cy="564379"/>
          </a:xfrm>
        </p:grpSpPr>
        <p:sp>
          <p:nvSpPr>
            <p:cNvPr id="2" name="Скругленный прямоугольник 9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" name="Скругленный прямоугольник 6"/>
            <p:cNvSpPr/>
            <p:nvPr/>
          </p:nvSpPr>
          <p:spPr>
            <a:xfrm>
              <a:off x="368929" y="838842"/>
              <a:ext cx="7176013" cy="457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>
                  <a:solidFill>
                    <a:schemeClr val="tx1"/>
                  </a:solidFill>
                  <a:cs typeface="Arial" charset="0"/>
                </a:rPr>
                <a:t>Основные положения Методологии: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-1260475" y="981075"/>
            <a:ext cx="10404475" cy="785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143000" lvl="2" indent="-228600" defTabSz="755650">
              <a:lnSpc>
                <a:spcPct val="105000"/>
              </a:lnSpc>
              <a:spcBef>
                <a:spcPct val="5000"/>
              </a:spcBef>
              <a:buFontTx/>
              <a:buChar char="•"/>
              <a:defRPr/>
            </a:pP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sz="1600">
                <a:solidFill>
                  <a:schemeClr val="tx1"/>
                </a:solidFill>
              </a:rPr>
              <a:t>порядок согласования объемов межгосударственной передачи электрической энергии (мощности)</a:t>
            </a:r>
          </a:p>
          <a:p>
            <a:pPr marL="1143000" lvl="2" indent="-228600" defTabSz="755650">
              <a:lnSpc>
                <a:spcPct val="105000"/>
              </a:lnSpc>
              <a:spcBef>
                <a:spcPct val="5000"/>
              </a:spcBef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</a:rPr>
              <a:t> порядок определения технической возможности межгосударственной передачи электрической энергии (мощности)</a:t>
            </a:r>
          </a:p>
          <a:p>
            <a:pPr marL="1143000" lvl="2" indent="-228600" defTabSz="755650">
              <a:lnSpc>
                <a:spcPct val="105000"/>
              </a:lnSpc>
              <a:spcBef>
                <a:spcPct val="5000"/>
              </a:spcBef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</a:rPr>
              <a:t> перечень составляющих, включаемых в стоимость услуги по межгосударственной передаче электрической энергии (мощности)</a:t>
            </a:r>
          </a:p>
          <a:p>
            <a:pPr marL="1143000" lvl="2" indent="-228600" defTabSz="755650">
              <a:lnSpc>
                <a:spcPct val="105000"/>
              </a:lnSpc>
              <a:spcBef>
                <a:spcPct val="5000"/>
              </a:spcBef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</a:rPr>
              <a:t> перечень организаций, уполномоченных на межгосударственную передачу электрической энергии (мощности) с каждой из Сторон, и структура договорных отношений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252413" y="5084763"/>
            <a:ext cx="9793288" cy="6429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42900" lvl="1" indent="-342900" defTabSz="755650">
              <a:spcAft>
                <a:spcPct val="15000"/>
              </a:spcAft>
              <a:buFont typeface="Calibri" pitchFamily="34" charset="0"/>
              <a:buChar char="•"/>
              <a:defRPr/>
            </a:pPr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72716" name="Rectangle 19"/>
          <p:cNvSpPr>
            <a:spLocks noChangeArrowheads="1"/>
          </p:cNvSpPr>
          <p:nvPr/>
        </p:nvSpPr>
        <p:spPr bwMode="auto">
          <a:xfrm>
            <a:off x="323850" y="4149725"/>
            <a:ext cx="828040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endParaRPr lang="ru-RU" sz="100" b="1"/>
          </a:p>
          <a:p>
            <a:pPr lvl="1">
              <a:buFontTx/>
              <a:buChar char="•"/>
            </a:pPr>
            <a:r>
              <a:rPr lang="ru-RU" sz="1600" b="1"/>
              <a:t> тарифы на услуги субъектов естественных монополий:</a:t>
            </a:r>
            <a:r>
              <a:rPr lang="ru-RU" sz="1600"/>
              <a:t> </a:t>
            </a:r>
          </a:p>
          <a:p>
            <a:pPr lvl="1"/>
            <a:r>
              <a:rPr lang="ru-RU" sz="1600"/>
              <a:t>	- тариф ОАО «ФСК ЕЭС»</a:t>
            </a:r>
          </a:p>
          <a:p>
            <a:pPr lvl="1"/>
            <a:r>
              <a:rPr lang="ru-RU" sz="1600"/>
              <a:t>	- тариф на услуги Системного оператора</a:t>
            </a:r>
          </a:p>
          <a:p>
            <a:pPr lvl="1">
              <a:spcBef>
                <a:spcPct val="40000"/>
              </a:spcBef>
              <a:buFontTx/>
              <a:buChar char="•"/>
            </a:pPr>
            <a:r>
              <a:rPr lang="ru-RU" sz="1600"/>
              <a:t> </a:t>
            </a:r>
            <a:r>
              <a:rPr lang="ru-RU" sz="1600" b="1"/>
              <a:t>разница узловых цен</a:t>
            </a:r>
            <a:endParaRPr lang="ru-RU" sz="1600"/>
          </a:p>
          <a:p>
            <a:pPr lvl="1">
              <a:spcBef>
                <a:spcPct val="40000"/>
              </a:spcBef>
              <a:buFontTx/>
              <a:buChar char="•"/>
            </a:pPr>
            <a:r>
              <a:rPr lang="ru-RU" sz="1600"/>
              <a:t> </a:t>
            </a:r>
            <a:r>
              <a:rPr lang="ru-RU" sz="1600" b="1"/>
              <a:t>оплата резерва генерирующих мощностей</a:t>
            </a:r>
            <a:endParaRPr lang="ru-RU" sz="1600"/>
          </a:p>
          <a:p>
            <a:pPr lvl="1">
              <a:spcBef>
                <a:spcPct val="40000"/>
              </a:spcBef>
              <a:buFontTx/>
              <a:buChar char="•"/>
            </a:pPr>
            <a:r>
              <a:rPr lang="ru-RU" sz="1600"/>
              <a:t> </a:t>
            </a:r>
            <a:r>
              <a:rPr lang="ru-RU" sz="1600" b="1"/>
              <a:t>затраты организаций инфраструктуры оптового рынка электроэнергии</a:t>
            </a:r>
            <a:endParaRPr lang="ru-RU" sz="1600"/>
          </a:p>
          <a:p>
            <a:pPr lvl="1">
              <a:spcBef>
                <a:spcPct val="40000"/>
              </a:spcBef>
              <a:buFontTx/>
              <a:buChar char="•"/>
            </a:pPr>
            <a:r>
              <a:rPr lang="ru-RU" sz="1600"/>
              <a:t> </a:t>
            </a:r>
            <a:r>
              <a:rPr lang="ru-RU" sz="1600" b="1"/>
              <a:t>затраты коммерческого агента (ОАО «ИНТЕР РАО ЕЭС»)</a:t>
            </a:r>
            <a:endParaRPr lang="ru-RU" sz="1600"/>
          </a:p>
        </p:txBody>
      </p:sp>
      <p:grpSp>
        <p:nvGrpSpPr>
          <p:cNvPr id="5" name="Группа 17"/>
          <p:cNvGrpSpPr>
            <a:grpSpLocks/>
          </p:cNvGrpSpPr>
          <p:nvPr/>
        </p:nvGrpSpPr>
        <p:grpSpPr bwMode="auto">
          <a:xfrm>
            <a:off x="179388" y="3644900"/>
            <a:ext cx="7215187" cy="504825"/>
            <a:chOff x="330835" y="771714"/>
            <a:chExt cx="7214107" cy="564379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6"/>
            <p:cNvSpPr/>
            <p:nvPr/>
          </p:nvSpPr>
          <p:spPr>
            <a:xfrm>
              <a:off x="368929" y="839156"/>
              <a:ext cx="7176013" cy="4578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>
                  <a:solidFill>
                    <a:schemeClr val="tx1"/>
                  </a:solidFill>
                </a:rPr>
                <a:t>Составляющие стоимости услуги по межгосударственной передаче электрической энергии (мощности):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>
                <a:solidFill>
                  <a:schemeClr val="bg1"/>
                </a:solidFill>
              </a:rPr>
              <a:t>Соглашение о правилах доступа к услугам субъектов естественных монополий в сфере транспортировки газа,  включая основы ценообразования и тарифной политики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95288" y="981075"/>
            <a:ext cx="8245475" cy="360363"/>
            <a:chOff x="330835" y="771714"/>
            <a:chExt cx="7214107" cy="564379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30835" y="771714"/>
              <a:ext cx="7171050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6"/>
            <p:cNvSpPr/>
            <p:nvPr/>
          </p:nvSpPr>
          <p:spPr>
            <a:xfrm>
              <a:off x="369725" y="838843"/>
              <a:ext cx="7175217" cy="4475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marL="0" lvl="1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Ключевые положения</a:t>
              </a:r>
            </a:p>
          </p:txBody>
        </p:sp>
      </p:grpSp>
      <p:grpSp>
        <p:nvGrpSpPr>
          <p:cNvPr id="7" name="Группа 9"/>
          <p:cNvGrpSpPr>
            <a:grpSpLocks/>
          </p:cNvGrpSpPr>
          <p:nvPr/>
        </p:nvGrpSpPr>
        <p:grpSpPr bwMode="auto">
          <a:xfrm>
            <a:off x="431800" y="4365625"/>
            <a:ext cx="8316913" cy="431800"/>
            <a:chOff x="330835" y="771714"/>
            <a:chExt cx="7214107" cy="564379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30835" y="771714"/>
              <a:ext cx="7170043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6"/>
            <p:cNvSpPr/>
            <p:nvPr/>
          </p:nvSpPr>
          <p:spPr>
            <a:xfrm>
              <a:off x="369391" y="838112"/>
              <a:ext cx="7175551" cy="4461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marL="0" lvl="1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Этапы реализации</a:t>
              </a:r>
              <a:endParaRPr lang="ru-RU" sz="1600" b="1">
                <a:solidFill>
                  <a:schemeClr val="tx1"/>
                </a:solidFill>
                <a:cs typeface="Arial" charset="0"/>
              </a:endParaRPr>
            </a:p>
          </p:txBody>
        </p:sp>
      </p:grpSp>
      <p:sp>
        <p:nvSpPr>
          <p:cNvPr id="25608" name="Text Box 23"/>
          <p:cNvSpPr txBox="1">
            <a:spLocks noChangeArrowheads="1"/>
          </p:cNvSpPr>
          <p:nvPr/>
        </p:nvSpPr>
        <p:spPr bwMode="auto">
          <a:xfrm>
            <a:off x="468313" y="1412875"/>
            <a:ext cx="8424862" cy="304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ru-RU" sz="1600"/>
              <a:t> Определение </a:t>
            </a:r>
            <a:r>
              <a:rPr lang="ru-RU" sz="1600" b="1"/>
              <a:t>рыночной</a:t>
            </a:r>
            <a:r>
              <a:rPr lang="ru-RU" sz="1600"/>
              <a:t> (равнодоходной) цены на природный газ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ru-RU" sz="1600"/>
              <a:t> Стороны обеспечивают доступ к ГТС </a:t>
            </a:r>
            <a:r>
              <a:rPr lang="ru-RU" sz="1600" b="1"/>
              <a:t>после</a:t>
            </a:r>
            <a:r>
              <a:rPr lang="ru-RU" sz="1600"/>
              <a:t> выполнения комплекса мероприятий, в том числе </a:t>
            </a:r>
            <a:r>
              <a:rPr lang="ru-RU" sz="1600" b="1"/>
              <a:t>после</a:t>
            </a:r>
            <a:r>
              <a:rPr lang="ru-RU" sz="1600"/>
              <a:t> перехода на равнодоходные цены на природный газ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ru-RU" sz="1600"/>
              <a:t> Хозяйствующим субъектам Сторон предоставляется доступ к газотранспортным системам на равных условиях (включая тарифы) с организациями, </a:t>
            </a:r>
            <a:r>
              <a:rPr lang="ru-RU" sz="1600" b="1"/>
              <a:t>не являющимися собственниками</a:t>
            </a:r>
            <a:r>
              <a:rPr lang="ru-RU" sz="1600"/>
              <a:t> ГТС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ru-RU" sz="1600"/>
              <a:t> Доступ к ГТС предоставляется </a:t>
            </a:r>
            <a:r>
              <a:rPr lang="ru-RU" sz="1600" b="1"/>
              <a:t>в пределах имеющихся технических возможностей</a:t>
            </a:r>
            <a:r>
              <a:rPr lang="ru-RU" sz="1600"/>
              <a:t> с учетом </a:t>
            </a:r>
            <a:r>
              <a:rPr lang="ru-RU" sz="1600" b="1"/>
              <a:t>согласованного индикативного баланса</a:t>
            </a:r>
            <a:r>
              <a:rPr lang="ru-RU" sz="1600"/>
              <a:t> и на основании </a:t>
            </a:r>
            <a:r>
              <a:rPr lang="ru-RU" sz="1600" b="1"/>
              <a:t>гражданско-правовых договоров хозяйствующих субъектов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ru-RU" sz="1600"/>
              <a:t> Объемы, цены, тарифы на транспортировку газа и иные условия транспортировки регулируются договорами </a:t>
            </a:r>
            <a:r>
              <a:rPr lang="ru-RU" sz="1600" b="1"/>
              <a:t>между хозяйствующими субъектами</a:t>
            </a:r>
            <a:r>
              <a:rPr lang="ru-RU" sz="1400"/>
              <a:t> 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endParaRPr lang="ru-RU" sz="1400"/>
          </a:p>
        </p:txBody>
      </p:sp>
      <p:sp>
        <p:nvSpPr>
          <p:cNvPr id="25609" name="Text Box 24"/>
          <p:cNvSpPr txBox="1">
            <a:spLocks noChangeArrowheads="1"/>
          </p:cNvSpPr>
          <p:nvPr/>
        </p:nvSpPr>
        <p:spPr bwMode="auto">
          <a:xfrm>
            <a:off x="428625" y="4821238"/>
            <a:ext cx="885825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До 1 января 2012 года - </a:t>
            </a:r>
            <a:r>
              <a:rPr lang="ru-RU" sz="1600"/>
              <a:t>система информационного обмена</a:t>
            </a:r>
          </a:p>
          <a:p>
            <a:endParaRPr lang="ru-RU" sz="400" b="1"/>
          </a:p>
          <a:p>
            <a:r>
              <a:rPr lang="ru-RU" sz="1600" b="1"/>
              <a:t>До 1 января 2012 года - </a:t>
            </a:r>
            <a:r>
              <a:rPr lang="ru-RU" sz="1600"/>
              <a:t>механизмы подготовки индикативных прогнозных балансов</a:t>
            </a:r>
          </a:p>
          <a:p>
            <a:endParaRPr lang="ru-RU" sz="400" b="1"/>
          </a:p>
          <a:p>
            <a:r>
              <a:rPr lang="ru-RU" sz="1600" b="1"/>
              <a:t>До 1 июля 2013 года - </a:t>
            </a:r>
            <a:r>
              <a:rPr lang="ru-RU" sz="1600"/>
              <a:t>унификация норм и стандартов на газ </a:t>
            </a:r>
          </a:p>
          <a:p>
            <a:endParaRPr lang="ru-RU" sz="400" b="1"/>
          </a:p>
          <a:p>
            <a:r>
              <a:rPr lang="ru-RU" sz="1600" b="1"/>
              <a:t>С 1 января 2015 года - </a:t>
            </a:r>
            <a:r>
              <a:rPr lang="ru-RU" sz="1600"/>
              <a:t>переход на </a:t>
            </a:r>
            <a:r>
              <a:rPr lang="ru-RU" sz="1600" b="1"/>
              <a:t>равнодоходные </a:t>
            </a:r>
            <a:r>
              <a:rPr lang="ru-RU" sz="1600"/>
              <a:t>цены на природный газ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4762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457200">
              <a:defRPr/>
            </a:pPr>
            <a:r>
              <a:rPr lang="ru-RU" b="1" dirty="0">
                <a:solidFill>
                  <a:schemeClr val="bg1"/>
                </a:solidFill>
              </a:rPr>
              <a:t>Соглашение о регулировании доступа к услугам железнодорожного транспорта, включая основы тарифной политики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57188" y="625475"/>
            <a:ext cx="9867901" cy="1508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Унификация тарифов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на услуги по перевозке грузов по видам сообщений (экспортный, импортный, внутренний) при перевозках в ЕЭП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Открытие доступа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к услугам инфраструктуры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железнодорожного транспорта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Общие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принципы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построения тарифов и методологии их установления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  <a:cs typeface="Arial" charset="0"/>
              </a:rPr>
              <a:t>Гибкая система тарифообразования: предоставление скидок по принципу </a:t>
            </a:r>
            <a:r>
              <a:rPr lang="ru-RU" sz="1600" b="1">
                <a:solidFill>
                  <a:schemeClr val="tx1"/>
                </a:solidFill>
                <a:cs typeface="Arial" charset="0"/>
              </a:rPr>
              <a:t>экономической целесообразности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  <a:cs typeface="Arial" charset="0"/>
              </a:rPr>
              <a:t>Право </a:t>
            </a:r>
            <a:r>
              <a:rPr lang="ru-RU" sz="1600" b="1">
                <a:solidFill>
                  <a:schemeClr val="tx1"/>
                </a:solidFill>
                <a:cs typeface="Arial" charset="0"/>
              </a:rPr>
              <a:t>КТС отменить </a:t>
            </a:r>
            <a:r>
              <a:rPr lang="ru-RU" sz="1600">
                <a:solidFill>
                  <a:schemeClr val="tx1"/>
                </a:solidFill>
                <a:cs typeface="Arial" charset="0"/>
              </a:rPr>
              <a:t>или приостановить решение о предоставлении скидки на основании жалобы потребителя, поддержанной национальным антимонопольным органом, а также методологии, не соответствующей принципам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>
                <a:solidFill>
                  <a:schemeClr val="tx1"/>
                </a:solidFill>
                <a:cs typeface="Arial" charset="0"/>
              </a:rPr>
              <a:t>Установление исключительных тарифов </a:t>
            </a:r>
            <a:r>
              <a:rPr lang="ru-RU" sz="1600" b="1">
                <a:solidFill>
                  <a:schemeClr val="tx1"/>
                </a:solidFill>
                <a:cs typeface="Arial" charset="0"/>
              </a:rPr>
              <a:t>по согласованию с КТС </a:t>
            </a:r>
            <a:r>
              <a:rPr lang="ru-RU" sz="1600">
                <a:solidFill>
                  <a:schemeClr val="tx1"/>
                </a:solidFill>
                <a:cs typeface="Arial" charset="0"/>
              </a:rPr>
              <a:t>в случае невозможности поддержки товаропроизводителей в иной форме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r>
              <a:rPr lang="ru-RU" sz="1600" b="1">
                <a:solidFill>
                  <a:schemeClr val="tx1"/>
                </a:solidFill>
                <a:cs typeface="Arial" charset="0"/>
              </a:rPr>
              <a:t>Согласованная</a:t>
            </a:r>
            <a:r>
              <a:rPr lang="ru-RU" sz="1600">
                <a:solidFill>
                  <a:schemeClr val="tx1"/>
                </a:solidFill>
                <a:cs typeface="Arial" charset="0"/>
              </a:rPr>
              <a:t> транзитная политика  по территории ЕЭП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50825" y="476250"/>
            <a:ext cx="7215188" cy="3492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413"/>
              <a:ext cx="7176013" cy="45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23850" y="4005263"/>
            <a:ext cx="7215188" cy="360362"/>
            <a:chOff x="330835" y="771714"/>
            <a:chExt cx="7214107" cy="564379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6"/>
            <p:cNvSpPr/>
            <p:nvPr/>
          </p:nvSpPr>
          <p:spPr>
            <a:xfrm>
              <a:off x="368929" y="838842"/>
              <a:ext cx="7176013" cy="457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357188" y="4149725"/>
            <a:ext cx="10072688" cy="631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До 1 июля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2012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года – единые правила предоставления исключительных тарифов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endParaRPr lang="ru-RU" sz="1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До 1 января</a:t>
            </a:r>
            <a:r>
              <a:rPr lang="en-US" sz="160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2013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года – унификация тарифов по видам сообщений 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endParaRPr lang="ru-RU" sz="1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До 1 января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2013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года – синхронизация мероприятий по открытию доступа к железнодорожной инфраструктуре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endParaRPr lang="ru-RU" sz="1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С 1 января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2013 года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– предоставление исключительных тарифов по согласованию с КТС</a:t>
            </a:r>
          </a:p>
          <a:p>
            <a:pPr marL="342900" lvl="1" indent="-342900" defTabSz="755650">
              <a:spcAft>
                <a:spcPct val="15000"/>
              </a:spcAft>
              <a:buFont typeface="Arial" charset="0"/>
              <a:buAutoNum type="arabicPeriod"/>
              <a:defRPr/>
            </a:pPr>
            <a:endParaRPr lang="ru-RU" sz="100">
              <a:solidFill>
                <a:srgbClr val="000000"/>
              </a:solidFill>
              <a:cs typeface="Arial" charset="0"/>
            </a:endParaRPr>
          </a:p>
          <a:p>
            <a:pPr marL="1257300" lvl="3" indent="-342900" defTabSz="755650">
              <a:spcAft>
                <a:spcPct val="15000"/>
              </a:spcAft>
              <a:buFont typeface="Arial" charset="0"/>
              <a:buAutoNum type="arabicPeriod" startAt="5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С 1 января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2015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года – доступ к железнодорожной инфраструктуре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52388" y="4437063"/>
            <a:ext cx="9880601" cy="8953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4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125538"/>
            <a:ext cx="8229600" cy="4525962"/>
          </a:xfrm>
          <a:solidFill>
            <a:schemeClr val="accent1"/>
          </a:solidFill>
          <a:ln>
            <a:solidFill>
              <a:srgbClr val="000080"/>
            </a:solidFill>
          </a:ln>
        </p:spPr>
        <p:txBody>
          <a:bodyPr/>
          <a:lstStyle/>
          <a:p>
            <a:pPr algn="ctr"/>
            <a:endParaRPr lang="ru-RU" smtClean="0"/>
          </a:p>
          <a:p>
            <a:pPr algn="ctr"/>
            <a:endParaRPr lang="ru-RU" smtClean="0"/>
          </a:p>
          <a:p>
            <a:pPr algn="ctr"/>
            <a:r>
              <a:rPr lang="ru-RU" b="1" i="1" smtClean="0">
                <a:solidFill>
                  <a:srgbClr val="0000FF"/>
                </a:solidFill>
              </a:rPr>
              <a:t>СВОБОДА ПЕРЕДВИЖЕНИЯ </a:t>
            </a:r>
          </a:p>
          <a:p>
            <a:pPr algn="ctr">
              <a:buFontTx/>
              <a:buNone/>
            </a:pPr>
            <a:r>
              <a:rPr lang="ru-RU" b="1" i="1" smtClean="0">
                <a:solidFill>
                  <a:srgbClr val="0000FF"/>
                </a:solidFill>
              </a:rPr>
              <a:t>РАБОЧЕЙ СИЛЫ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46800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правовом статусе трудящихся-мигрантов и их семей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17500" y="1273175"/>
            <a:ext cx="9867900" cy="1508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Равные права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на трудовую деятельность </a:t>
            </a:r>
            <a:r>
              <a:rPr lang="ru-RU" sz="1600">
                <a:solidFill>
                  <a:schemeClr val="tx1"/>
                </a:solidFill>
              </a:rPr>
              <a:t>без учета ограничений по защите национального рынка труда, а трудящимся-мигрантам не требуется получения разрешений на осуществление трудовой деятельности на территориях государств Сторон. 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>
                <a:solidFill>
                  <a:schemeClr val="tx1"/>
                </a:solidFill>
              </a:rPr>
              <a:t>Трудовые отношения трудящегося-мигранта с работодателем регулируются законодательством государства трудоустройства и оформляются путем заключения трудового договора.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Освобождение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от регистрации в течение 30 суток </a:t>
            </a:r>
            <a:r>
              <a:rPr lang="ru-RU" sz="1600">
                <a:solidFill>
                  <a:schemeClr val="tx1"/>
                </a:solidFill>
              </a:rPr>
              <a:t>с даты въезда на территорию государства трудоустройства.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В случае потери работы после 3 месяцев пребывания в стране, возможность в течение  15 дней найти новую работу.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Доступ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к медицинской помощи и социальному страхованию в рамках добровольной системы страхования</a:t>
            </a: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171450" lvl="1" indent="-171450" defTabSz="755650">
              <a:spcAft>
                <a:spcPct val="15000"/>
              </a:spcAft>
              <a:buFontTx/>
              <a:buChar char="•"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152400" y="776288"/>
            <a:ext cx="7215188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81000" y="4797425"/>
            <a:ext cx="7215188" cy="565150"/>
            <a:chOff x="330835" y="771714"/>
            <a:chExt cx="7214107" cy="564379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-292100" y="5389563"/>
            <a:ext cx="9867900" cy="631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   Соглашение вступает в силу в течение 30 дней со дня завершения внутригосударственных процедур всеми Сторонами</a:t>
            </a: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215900" y="5084763"/>
            <a:ext cx="9880600" cy="5127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-190500" y="5529263"/>
            <a:ext cx="9880600" cy="614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45720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сотрудничестве по противодействию нелегальной </a:t>
            </a:r>
          </a:p>
          <a:p>
            <a:pPr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трудовой миграции из третьих государств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252413" y="1484313"/>
            <a:ext cx="9867901" cy="18732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Согласованная политика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и меры противодействия нелегальной миграции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Согласованные меры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в отношении нелегальных мигрантов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Организация и проведение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оперативно-профилактических и специальных операций</a:t>
            </a:r>
          </a:p>
          <a:p>
            <a:pPr marL="171450" lvl="1" indent="-171450" defTabSz="755650">
              <a:spcAft>
                <a:spcPct val="40000"/>
              </a:spcAft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    по противодействию нелегальной миграции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Заключение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соглашений о реадмиссии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Информационный обмен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179388" y="908050"/>
            <a:ext cx="7215187" cy="565150"/>
            <a:chOff x="330835" y="771714"/>
            <a:chExt cx="7214107" cy="56437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95288" y="3871913"/>
            <a:ext cx="7215187" cy="565150"/>
            <a:chOff x="330835" y="771714"/>
            <a:chExt cx="7214107" cy="564379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6"/>
            <p:cNvSpPr/>
            <p:nvPr/>
          </p:nvSpPr>
          <p:spPr>
            <a:xfrm>
              <a:off x="368929" y="838298"/>
              <a:ext cx="7176013" cy="45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0" y="4668838"/>
            <a:ext cx="9867900" cy="631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Соглашение вступает в силу в течение 30 дней со дня завершения внутригосударственных процедур всеми Сторонами</a:t>
            </a: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marL="342900" lvl="1" indent="-342900" defTabSz="755650">
              <a:spcAft>
                <a:spcPct val="15000"/>
              </a:spcAft>
              <a:buFontTx/>
              <a:buChar char="•"/>
              <a:defRPr/>
            </a:pPr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215900" y="4076700"/>
            <a:ext cx="9880600" cy="7207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-190500" y="5024438"/>
            <a:ext cx="9880600" cy="614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1196975"/>
            <a:ext cx="8229600" cy="4525963"/>
          </a:xfrm>
          <a:solidFill>
            <a:schemeClr val="accent1"/>
          </a:solidFill>
          <a:ln>
            <a:solidFill>
              <a:srgbClr val="0000FF"/>
            </a:solidFill>
          </a:ln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r>
              <a:rPr lang="ru-RU" b="1" i="1" smtClean="0">
                <a:solidFill>
                  <a:srgbClr val="0000FF"/>
                </a:solidFill>
              </a:rPr>
              <a:t>ТЕХНИЧЕСКОЕ РЕГУЛИРОВАНИЕ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/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9"/>
          <p:cNvGrpSpPr>
            <a:grpSpLocks/>
          </p:cNvGrpSpPr>
          <p:nvPr/>
        </p:nvGrpSpPr>
        <p:grpSpPr bwMode="auto">
          <a:xfrm>
            <a:off x="323850" y="3368675"/>
            <a:ext cx="7215188" cy="565150"/>
            <a:chOff x="330835" y="771714"/>
            <a:chExt cx="7214107" cy="564379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Этапы реализации:</a:t>
              </a:r>
            </a:p>
          </p:txBody>
        </p:sp>
      </p:grpSp>
      <p:sp>
        <p:nvSpPr>
          <p:cNvPr id="76805" name="TextBox 5"/>
          <p:cNvSpPr txBox="1">
            <a:spLocks noChangeArrowheads="1"/>
          </p:cNvSpPr>
          <p:nvPr/>
        </p:nvSpPr>
        <p:spPr bwMode="auto">
          <a:xfrm>
            <a:off x="900113" y="188913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468000">
              <a:defRPr/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Соглашение о единых принципах и правилах технического регулирования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-396875" y="1489075"/>
            <a:ext cx="9867900" cy="1508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Технические регламенты имеют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прямое действие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 на всей территории ТС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Единый перечень продукции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, в отношении которой устанавливаются обязательные требования </a:t>
            </a:r>
          </a:p>
          <a:p>
            <a:pPr marL="171450" lvl="1" indent="-171450" defTabSz="755650">
              <a:spcAft>
                <a:spcPct val="40000"/>
              </a:spcAft>
              <a:buFontTx/>
              <a:buChar char="•"/>
            </a:pPr>
            <a:r>
              <a:rPr lang="ru-RU" sz="1600" b="1">
                <a:solidFill>
                  <a:srgbClr val="000000"/>
                </a:solidFill>
                <a:cs typeface="Arial" charset="0"/>
              </a:rPr>
              <a:t>Единые формы 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сертификатов соответствия, деклараций о соответствии и изображения единого знака обращения на рынке ЕЭП </a:t>
            </a:r>
          </a:p>
          <a:p>
            <a:pPr marL="171450" lvl="1" indent="-171450" defTabSz="755650">
              <a:spcAft>
                <a:spcPct val="15000"/>
              </a:spcAft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3" name="Группа 17"/>
          <p:cNvGrpSpPr>
            <a:grpSpLocks/>
          </p:cNvGrpSpPr>
          <p:nvPr/>
        </p:nvGrpSpPr>
        <p:grpSpPr bwMode="auto">
          <a:xfrm>
            <a:off x="323850" y="847725"/>
            <a:ext cx="7215188" cy="565150"/>
            <a:chOff x="330835" y="771714"/>
            <a:chExt cx="7214107" cy="564379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solidFill>
                    <a:schemeClr val="tx1"/>
                  </a:solidFill>
                  <a:cs typeface="Arial" pitchFamily="34" charset="0"/>
                </a:rPr>
                <a:t>Ключевые положения: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-252413" y="4092575"/>
            <a:ext cx="9867901" cy="6318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indent="-342900" defTabSz="755650">
              <a:spcAft>
                <a:spcPct val="40000"/>
              </a:spcAft>
              <a:buFont typeface="Arial" charset="0"/>
              <a:buAutoNum type="arabicPeriod"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С  1 июля 2011 года  – передача полномочий по принятию регламентов КТС и гармонизация национального законодательства</a:t>
            </a:r>
          </a:p>
          <a:p>
            <a:pPr marL="342900" lvl="1" indent="-342900" defTabSz="755650">
              <a:spcAft>
                <a:spcPct val="40000"/>
              </a:spcAft>
              <a:buFont typeface="Arial" charset="0"/>
              <a:buNone/>
            </a:pPr>
            <a:r>
              <a:rPr lang="ru-RU" sz="1600">
                <a:solidFill>
                  <a:srgbClr val="000000"/>
                </a:solidFill>
                <a:cs typeface="Arial" charset="0"/>
              </a:rPr>
              <a:t>2.   С 2012 года – переход на единые принципы допуска продукции на рынок и рыночного контроля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-323850" y="5273675"/>
            <a:ext cx="9880600" cy="1584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5" y="5957888"/>
            <a:ext cx="9880600" cy="614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61379" tIns="208280" rIns="661379" bIns="120904"/>
          <a:lstStyle/>
          <a:p>
            <a:pPr marL="342900" lvl="1" indent="-342900" defTabSz="755650">
              <a:spcAft>
                <a:spcPct val="15000"/>
              </a:spcAft>
              <a:buFont typeface="Arial" charset="0"/>
              <a:buChar char="•"/>
              <a:defRPr/>
            </a:pP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97" name="AutoShape 29"/>
          <p:cNvSpPr>
            <a:spLocks noChangeArrowheads="1"/>
          </p:cNvSpPr>
          <p:nvPr/>
        </p:nvSpPr>
        <p:spPr bwMode="auto">
          <a:xfrm>
            <a:off x="5219700" y="4652963"/>
            <a:ext cx="3168650" cy="6477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 </a:t>
            </a: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Трудовая миграция</a:t>
            </a:r>
            <a:endParaRPr lang="ru-RU" b="1"/>
          </a:p>
          <a:p>
            <a:pPr>
              <a:defRPr/>
            </a:pPr>
            <a:endParaRPr lang="ru-RU" b="1"/>
          </a:p>
        </p:txBody>
      </p:sp>
      <p:sp>
        <p:nvSpPr>
          <p:cNvPr id="58396" name="AutoShape 28"/>
          <p:cNvSpPr>
            <a:spLocks noChangeArrowheads="1"/>
          </p:cNvSpPr>
          <p:nvPr/>
        </p:nvSpPr>
        <p:spPr bwMode="auto">
          <a:xfrm>
            <a:off x="5364163" y="1557338"/>
            <a:ext cx="3167062" cy="935037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/>
              <a:t> </a:t>
            </a:r>
          </a:p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Финансовая сфера</a:t>
            </a:r>
            <a:endParaRPr lang="ru-RU" sz="2000" b="1"/>
          </a:p>
          <a:p>
            <a:pPr>
              <a:defRPr/>
            </a:pPr>
            <a:endParaRPr lang="ru-RU" sz="2000" b="1"/>
          </a:p>
        </p:txBody>
      </p:sp>
      <p:sp>
        <p:nvSpPr>
          <p:cNvPr id="58392" name="AutoShape 24"/>
          <p:cNvSpPr>
            <a:spLocks noChangeArrowheads="1"/>
          </p:cNvSpPr>
          <p:nvPr/>
        </p:nvSpPr>
        <p:spPr bwMode="auto">
          <a:xfrm>
            <a:off x="806450" y="3984625"/>
            <a:ext cx="3024188" cy="6477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Энергетика</a:t>
            </a:r>
          </a:p>
        </p:txBody>
      </p:sp>
      <p:sp>
        <p:nvSpPr>
          <p:cNvPr id="58391" name="AutoShape 23"/>
          <p:cNvSpPr>
            <a:spLocks noChangeArrowheads="1"/>
          </p:cNvSpPr>
          <p:nvPr/>
        </p:nvSpPr>
        <p:spPr bwMode="auto">
          <a:xfrm>
            <a:off x="661988" y="1608138"/>
            <a:ext cx="3240087" cy="6477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534" name="AutoShape 19"/>
          <p:cNvSpPr>
            <a:spLocks noChangeArrowheads="1"/>
          </p:cNvSpPr>
          <p:nvPr/>
        </p:nvSpPr>
        <p:spPr bwMode="auto">
          <a:xfrm>
            <a:off x="1679575" y="814388"/>
            <a:ext cx="5905500" cy="576262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6" name="AutoShape 4"/>
          <p:cNvSpPr>
            <a:spLocks noChangeArrowheads="1"/>
          </p:cNvSpPr>
          <p:nvPr/>
        </p:nvSpPr>
        <p:spPr bwMode="auto">
          <a:xfrm>
            <a:off x="1619250" y="765175"/>
            <a:ext cx="5905500" cy="5762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835150" y="765175"/>
            <a:ext cx="54737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Отраслевые приоритеты СНГ</a:t>
            </a:r>
            <a:r>
              <a:rPr lang="ru-RU" sz="26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endParaRPr lang="ru-RU" sz="26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8" name="Text Box 8"/>
          <p:cNvSpPr txBox="1">
            <a:spLocks noChangeArrowheads="1"/>
          </p:cNvSpPr>
          <p:nvPr/>
        </p:nvSpPr>
        <p:spPr bwMode="auto">
          <a:xfrm>
            <a:off x="323850" y="2205038"/>
            <a:ext cx="4535488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1400" b="1"/>
              <a:t>Создание Международного </a:t>
            </a:r>
          </a:p>
          <a:p>
            <a:pPr marL="342900" indent="-342900">
              <a:buFont typeface="Wingdings" pitchFamily="2" charset="2"/>
              <a:buNone/>
            </a:pPr>
            <a:r>
              <a:rPr lang="ru-RU" sz="1400" b="1"/>
              <a:t>       инновационного центра нанотехнологий </a:t>
            </a:r>
          </a:p>
          <a:p>
            <a:pPr marL="342900" indent="-342900">
              <a:buFont typeface="Wingdings" pitchFamily="2" charset="2"/>
              <a:buNone/>
            </a:pPr>
            <a:r>
              <a:rPr lang="ru-RU" sz="1400" b="1"/>
              <a:t>       в г. Дубна</a:t>
            </a:r>
          </a:p>
          <a:p>
            <a:pPr marL="342900" indent="-342900">
              <a:buFont typeface="Wingdings" pitchFamily="2" charset="2"/>
              <a:buNone/>
            </a:pPr>
            <a:endParaRPr lang="ru-RU" sz="600" b="1"/>
          </a:p>
          <a:p>
            <a:pPr marL="342900" indent="-342900">
              <a:buFont typeface="Wingdings" pitchFamily="2" charset="2"/>
              <a:buNone/>
            </a:pPr>
            <a:endParaRPr lang="ru-RU" sz="200" b="1"/>
          </a:p>
          <a:p>
            <a:pPr marL="342900" indent="-342900">
              <a:buFont typeface="Wingdings" pitchFamily="2" charset="2"/>
              <a:buChar char="q"/>
            </a:pPr>
            <a:r>
              <a:rPr lang="ru-RU" sz="1400" b="1"/>
              <a:t>Космическая сфера. </a:t>
            </a:r>
          </a:p>
          <a:p>
            <a:pPr marL="342900" indent="-342900">
              <a:buFont typeface="Wingdings" pitchFamily="2" charset="2"/>
              <a:buNone/>
            </a:pPr>
            <a:r>
              <a:rPr lang="ru-RU" sz="1400" b="1"/>
              <a:t>       Навигационная система «ГЛОНАСС»</a:t>
            </a:r>
          </a:p>
          <a:p>
            <a:pPr marL="342900" indent="-342900">
              <a:buFont typeface="Wingdings" pitchFamily="2" charset="2"/>
              <a:buNone/>
            </a:pPr>
            <a:endParaRPr lang="ru-RU" sz="600" b="1"/>
          </a:p>
          <a:p>
            <a:pPr marL="342900" indent="-342900">
              <a:buFont typeface="Wingdings" pitchFamily="2" charset="2"/>
              <a:buNone/>
            </a:pPr>
            <a:endParaRPr lang="ru-RU" sz="200" b="1"/>
          </a:p>
          <a:p>
            <a:pPr marL="342900" indent="-342900">
              <a:buFont typeface="Wingdings" pitchFamily="2" charset="2"/>
              <a:buChar char="q"/>
            </a:pPr>
            <a:r>
              <a:rPr lang="ru-RU" sz="1400" b="1"/>
              <a:t>Развитие телекоммуникаций</a:t>
            </a:r>
            <a:endParaRPr lang="en-US" sz="1400" i="1"/>
          </a:p>
          <a:p>
            <a:pPr marL="342900" indent="-342900">
              <a:buFont typeface="Wingdings" pitchFamily="2" charset="2"/>
              <a:buChar char="Ш"/>
            </a:pPr>
            <a:endParaRPr lang="ru-RU" sz="1400"/>
          </a:p>
        </p:txBody>
      </p:sp>
      <p:sp>
        <p:nvSpPr>
          <p:cNvPr id="58378" name="AutoShape 10"/>
          <p:cNvSpPr>
            <a:spLocks noChangeArrowheads="1"/>
          </p:cNvSpPr>
          <p:nvPr/>
        </p:nvSpPr>
        <p:spPr bwMode="auto">
          <a:xfrm>
            <a:off x="755650" y="3933825"/>
            <a:ext cx="3024188" cy="6477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Энергетика</a:t>
            </a:r>
          </a:p>
        </p:txBody>
      </p:sp>
      <p:sp>
        <p:nvSpPr>
          <p:cNvPr id="22540" name="Text Box 11"/>
          <p:cNvSpPr txBox="1">
            <a:spLocks noChangeArrowheads="1"/>
          </p:cNvSpPr>
          <p:nvPr/>
        </p:nvSpPr>
        <p:spPr bwMode="auto">
          <a:xfrm>
            <a:off x="395288" y="5013325"/>
            <a:ext cx="3527425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1400" b="1"/>
              <a:t>Энергобезопасность</a:t>
            </a:r>
          </a:p>
          <a:p>
            <a:pPr marL="342900" indent="-342900">
              <a:buFont typeface="Wingdings" pitchFamily="2" charset="2"/>
              <a:buNone/>
            </a:pPr>
            <a:endParaRPr lang="ru-RU" sz="600" b="1"/>
          </a:p>
          <a:p>
            <a:pPr marL="342900" indent="-342900">
              <a:buFont typeface="Wingdings" pitchFamily="2" charset="2"/>
              <a:buChar char="q"/>
            </a:pPr>
            <a:r>
              <a:rPr lang="ru-RU" sz="1400" b="1"/>
              <a:t>Вопросы энергоэффективности</a:t>
            </a:r>
            <a:endParaRPr lang="en-US" sz="1400" i="1"/>
          </a:p>
          <a:p>
            <a:pPr marL="342900" indent="-342900">
              <a:buFont typeface="Wingdings" pitchFamily="2" charset="2"/>
              <a:buChar char="Ш"/>
            </a:pPr>
            <a:endParaRPr lang="ru-RU" sz="400"/>
          </a:p>
        </p:txBody>
      </p:sp>
      <p:sp>
        <p:nvSpPr>
          <p:cNvPr id="58384" name="AutoShape 16"/>
          <p:cNvSpPr>
            <a:spLocks noChangeArrowheads="1"/>
          </p:cNvSpPr>
          <p:nvPr/>
        </p:nvSpPr>
        <p:spPr bwMode="auto">
          <a:xfrm>
            <a:off x="5219700" y="4581525"/>
            <a:ext cx="3168650" cy="8636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 </a:t>
            </a: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Трудовая миграция</a:t>
            </a:r>
            <a:endParaRPr lang="ru-RU" b="1"/>
          </a:p>
          <a:p>
            <a:pPr>
              <a:defRPr/>
            </a:pPr>
            <a:endParaRPr lang="ru-RU" b="1"/>
          </a:p>
        </p:txBody>
      </p:sp>
      <p:sp>
        <p:nvSpPr>
          <p:cNvPr id="22542" name="Rectangle 17"/>
          <p:cNvSpPr>
            <a:spLocks noChangeArrowheads="1"/>
          </p:cNvSpPr>
          <p:nvPr/>
        </p:nvSpPr>
        <p:spPr bwMode="auto">
          <a:xfrm>
            <a:off x="5076825" y="2708275"/>
            <a:ext cx="370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/>
              <a:t>  Платежно-расчетная система СНГ.   </a:t>
            </a:r>
          </a:p>
          <a:p>
            <a:pPr>
              <a:buFont typeface="Wingdings" pitchFamily="2" charset="2"/>
              <a:buNone/>
            </a:pPr>
            <a:r>
              <a:rPr lang="ru-RU" sz="1400" b="1"/>
              <a:t>     Межгосударственный банк СНГ</a:t>
            </a:r>
            <a:endParaRPr lang="ru-RU" sz="400"/>
          </a:p>
        </p:txBody>
      </p:sp>
      <p:sp>
        <p:nvSpPr>
          <p:cNvPr id="58386" name="AutoShape 18"/>
          <p:cNvSpPr>
            <a:spLocks noChangeArrowheads="1"/>
          </p:cNvSpPr>
          <p:nvPr/>
        </p:nvSpPr>
        <p:spPr bwMode="auto">
          <a:xfrm>
            <a:off x="5292725" y="1557338"/>
            <a:ext cx="3167063" cy="8636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/>
              <a:t> </a:t>
            </a:r>
          </a:p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Финансовая сфера</a:t>
            </a:r>
            <a:endParaRPr lang="ru-RU" sz="2000" b="1"/>
          </a:p>
          <a:p>
            <a:pPr>
              <a:defRPr/>
            </a:pPr>
            <a:endParaRPr lang="ru-RU" sz="2000" b="1"/>
          </a:p>
        </p:txBody>
      </p:sp>
      <p:sp>
        <p:nvSpPr>
          <p:cNvPr id="58388" name="AutoShape 20"/>
          <p:cNvSpPr>
            <a:spLocks noChangeArrowheads="1"/>
          </p:cNvSpPr>
          <p:nvPr/>
        </p:nvSpPr>
        <p:spPr bwMode="auto">
          <a:xfrm>
            <a:off x="611188" y="1557338"/>
            <a:ext cx="3240087" cy="6477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Инновационная </a:t>
            </a:r>
          </a:p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деятельность</a:t>
            </a:r>
          </a:p>
        </p:txBody>
      </p:sp>
      <p:sp>
        <p:nvSpPr>
          <p:cNvPr id="58389" name="AutoShape 21"/>
          <p:cNvSpPr>
            <a:spLocks noChangeArrowheads="1"/>
          </p:cNvSpPr>
          <p:nvPr/>
        </p:nvSpPr>
        <p:spPr bwMode="auto">
          <a:xfrm>
            <a:off x="5292725" y="3357563"/>
            <a:ext cx="3167063" cy="6477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Транспорт</a:t>
            </a:r>
          </a:p>
        </p:txBody>
      </p:sp>
      <p:sp>
        <p:nvSpPr>
          <p:cNvPr id="22546" name="Rectangle 31"/>
          <p:cNvSpPr>
            <a:spLocks noChangeArrowheads="1"/>
          </p:cNvSpPr>
          <p:nvPr/>
        </p:nvSpPr>
        <p:spPr bwMode="auto">
          <a:xfrm rot="10800000" flipV="1">
            <a:off x="4643438" y="5730875"/>
            <a:ext cx="4108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28650" lvl="1" indent="-171450">
              <a:buFont typeface="Wingdings" pitchFamily="2" charset="2"/>
              <a:buChar char="q"/>
            </a:pPr>
            <a:r>
              <a:rPr lang="ru-RU" sz="1400" b="1"/>
              <a:t>Соглашение по статусу трудящихся         мигрантов</a:t>
            </a:r>
          </a:p>
        </p:txBody>
      </p:sp>
      <p:sp>
        <p:nvSpPr>
          <p:cNvPr id="22547" name="Rectangle 32"/>
          <p:cNvSpPr>
            <a:spLocks noChangeArrowheads="1"/>
          </p:cNvSpPr>
          <p:nvPr/>
        </p:nvSpPr>
        <p:spPr bwMode="auto">
          <a:xfrm>
            <a:off x="5076825" y="2708275"/>
            <a:ext cx="370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/>
              <a:t>  Платежно-расчетная система СНГ.   </a:t>
            </a:r>
          </a:p>
          <a:p>
            <a:pPr>
              <a:buFont typeface="Wingdings" pitchFamily="2" charset="2"/>
              <a:buNone/>
            </a:pPr>
            <a:r>
              <a:rPr lang="ru-RU" sz="1400" b="1"/>
              <a:t>     Межгосударственный банк СНГ</a:t>
            </a:r>
            <a:endParaRPr lang="ru-RU" sz="400"/>
          </a:p>
        </p:txBody>
      </p:sp>
      <p:sp>
        <p:nvSpPr>
          <p:cNvPr id="22548" name="Rectangle 33"/>
          <p:cNvSpPr>
            <a:spLocks noChangeArrowheads="1"/>
          </p:cNvSpPr>
          <p:nvPr/>
        </p:nvSpPr>
        <p:spPr bwMode="auto">
          <a:xfrm>
            <a:off x="5148263" y="4076700"/>
            <a:ext cx="3708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/>
              <a:t>  Соглашения   </a:t>
            </a:r>
          </a:p>
          <a:p>
            <a:pPr>
              <a:buFont typeface="Wingdings" pitchFamily="2" charset="2"/>
              <a:buChar char="q"/>
            </a:pPr>
            <a:r>
              <a:rPr lang="ru-RU" sz="1400" b="1"/>
              <a:t> проекты коридоров</a:t>
            </a:r>
          </a:p>
          <a:p>
            <a:pPr>
              <a:buFont typeface="Wingdings" pitchFamily="2" charset="2"/>
              <a:buNone/>
            </a:pPr>
            <a:endParaRPr lang="ru-RU" sz="4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Grp="1" noChangeArrowheads="1"/>
          </p:cNvSpPr>
          <p:nvPr>
            <p:ph type="title"/>
          </p:nvPr>
        </p:nvSpPr>
        <p:spPr>
          <a:xfrm>
            <a:off x="395288" y="765175"/>
            <a:ext cx="8229600" cy="7921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/>
              <a:t>Соглашения ЕС со странами СНГ о свободной торговле</a:t>
            </a:r>
          </a:p>
        </p:txBody>
      </p:sp>
      <p:sp>
        <p:nvSpPr>
          <p:cNvPr id="69635" name="AutoShap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16113"/>
            <a:ext cx="4038600" cy="4392612"/>
          </a:xfrm>
          <a:prstGeom prst="roundRect">
            <a:avLst>
              <a:gd name="adj" fmla="val 5032"/>
            </a:avLst>
          </a:prstGeom>
          <a:solidFill>
            <a:srgbClr val="CCEC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ru-RU" sz="2000" b="1" smtClean="0"/>
          </a:p>
          <a:p>
            <a:pPr algn="ctr" eaLnBrk="1" hangingPunct="1">
              <a:buFontTx/>
              <a:buNone/>
              <a:defRPr/>
            </a:pPr>
            <a:r>
              <a:rPr lang="ru-RU" sz="2000" b="1" smtClean="0"/>
              <a:t>Идут переговоры:</a:t>
            </a:r>
          </a:p>
          <a:p>
            <a:pPr eaLnBrk="1" hangingPunct="1">
              <a:buFontTx/>
              <a:buNone/>
              <a:defRPr/>
            </a:pPr>
            <a:r>
              <a:rPr lang="ru-RU" sz="2000" b="1" smtClean="0"/>
              <a:t>Восточное партнерство</a:t>
            </a:r>
            <a:endParaRPr lang="en-US" sz="2000" b="1" smtClean="0"/>
          </a:p>
          <a:p>
            <a:pPr eaLnBrk="1" hangingPunct="1">
              <a:buFontTx/>
              <a:buNone/>
              <a:defRPr/>
            </a:pPr>
            <a:r>
              <a:rPr lang="ru-RU" sz="2000" b="1" smtClean="0"/>
              <a:t>Украина </a:t>
            </a:r>
          </a:p>
          <a:p>
            <a:pPr eaLnBrk="1" hangingPunct="1">
              <a:buFontTx/>
              <a:buNone/>
              <a:defRPr/>
            </a:pPr>
            <a:r>
              <a:rPr lang="ru-RU" sz="2000" b="1" smtClean="0"/>
              <a:t>	С февраля 2008 года проведено 9 раундов переговоров</a:t>
            </a:r>
          </a:p>
          <a:p>
            <a:pPr eaLnBrk="1" hangingPunct="1">
              <a:buFontTx/>
              <a:buNone/>
              <a:defRPr/>
            </a:pPr>
            <a:endParaRPr lang="ru-RU" sz="2000" b="1" smtClean="0"/>
          </a:p>
          <a:p>
            <a:pPr eaLnBrk="1" hangingPunct="1">
              <a:buFontTx/>
              <a:buNone/>
              <a:defRPr/>
            </a:pPr>
            <a:r>
              <a:rPr lang="ru-RU" sz="2000" b="1" smtClean="0"/>
              <a:t>	</a:t>
            </a:r>
          </a:p>
        </p:txBody>
      </p:sp>
      <p:sp>
        <p:nvSpPr>
          <p:cNvPr id="69636" name="AutoShap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16113"/>
            <a:ext cx="3960812" cy="4392612"/>
          </a:xfrm>
          <a:prstGeom prst="roundRect">
            <a:avLst>
              <a:gd name="adj" fmla="val 5773"/>
            </a:avLst>
          </a:prstGeom>
          <a:solidFill>
            <a:srgbClr val="CCEC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ru-RU" sz="2000" b="1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Заявлено о возможности переговоров</a:t>
            </a:r>
            <a:r>
              <a:rPr lang="en-US" sz="2000" b="1" smtClean="0"/>
              <a:t>: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Восточное партнерство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Азербайджан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Армения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Белоруссия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Молдавия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Грузия (вышла из СНГ)</a:t>
            </a:r>
            <a:endParaRPr lang="en-US" sz="2000" b="1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 smtClean="0"/>
              <a:t>	</a:t>
            </a:r>
            <a:r>
              <a:rPr lang="ru-RU" sz="2000" b="1" smtClean="0"/>
              <a:t>СПС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smtClean="0"/>
              <a:t>Россия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/>
          <p:cNvSpPr>
            <a:spLocks/>
          </p:cNvSpPr>
          <p:nvPr/>
        </p:nvSpPr>
        <p:spPr bwMode="auto">
          <a:xfrm>
            <a:off x="311150" y="1368425"/>
            <a:ext cx="720725" cy="4535488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690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250825" y="1341438"/>
            <a:ext cx="720725" cy="4535487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294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4581" name="Group 6"/>
          <p:cNvGrpSpPr>
            <a:grpSpLocks/>
          </p:cNvGrpSpPr>
          <p:nvPr/>
        </p:nvGrpSpPr>
        <p:grpSpPr bwMode="auto">
          <a:xfrm>
            <a:off x="323850" y="642938"/>
            <a:ext cx="8629650" cy="1038225"/>
            <a:chOff x="567" y="496"/>
            <a:chExt cx="4614" cy="654"/>
          </a:xfrm>
        </p:grpSpPr>
        <p:sp>
          <p:nvSpPr>
            <p:cNvPr id="24585" name="AutoShape 7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71688" name="AutoShape 8"/>
            <p:cNvSpPr>
              <a:spLocks noChangeArrowheads="1"/>
            </p:cNvSpPr>
            <p:nvPr/>
          </p:nvSpPr>
          <p:spPr bwMode="auto">
            <a:xfrm>
              <a:off x="567" y="496"/>
              <a:ext cx="4581" cy="621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Основные черты соглашения ЕС с СНГ </a:t>
              </a: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(по типу ассоциации)</a:t>
              </a:r>
            </a:p>
          </p:txBody>
        </p:sp>
      </p:grp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900113" y="1628775"/>
            <a:ext cx="76327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Установление режима свободной торговли промышленными и сельскохозяйственными товарами (в соответствии с графиком отмены пошлин и иных ограничительных мер)</a:t>
            </a:r>
          </a:p>
        </p:txBody>
      </p:sp>
      <p:sp>
        <p:nvSpPr>
          <p:cNvPr id="71696" name="Rectangle 16"/>
          <p:cNvSpPr>
            <a:spLocks noChangeArrowheads="1"/>
          </p:cNvSpPr>
          <p:nvPr/>
        </p:nvSpPr>
        <p:spPr bwMode="auto">
          <a:xfrm>
            <a:off x="1214438" y="3286125"/>
            <a:ext cx="75263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Определение режима для трудящихся мигрантов, включая правила в области социального обеспечения, меры против нелегальной миграции</a:t>
            </a:r>
          </a:p>
        </p:txBody>
      </p:sp>
      <p:sp>
        <p:nvSpPr>
          <p:cNvPr id="71697" name="Rectangle 17"/>
          <p:cNvSpPr>
            <a:spLocks noChangeArrowheads="1"/>
          </p:cNvSpPr>
          <p:nvPr/>
        </p:nvSpPr>
        <p:spPr bwMode="auto">
          <a:xfrm>
            <a:off x="1285875" y="4857750"/>
            <a:ext cx="74564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Правила инвестиционной деятельности (учреждение и деятельность компаний), включая правила найма для ключевого персонала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/>
          <p:cNvSpPr>
            <a:spLocks/>
          </p:cNvSpPr>
          <p:nvPr/>
        </p:nvSpPr>
        <p:spPr bwMode="auto">
          <a:xfrm>
            <a:off x="311150" y="1368425"/>
            <a:ext cx="720725" cy="4535488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690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3" name="Freeform 3"/>
          <p:cNvSpPr>
            <a:spLocks/>
          </p:cNvSpPr>
          <p:nvPr/>
        </p:nvSpPr>
        <p:spPr bwMode="auto">
          <a:xfrm>
            <a:off x="250825" y="1341438"/>
            <a:ext cx="720725" cy="4535487"/>
          </a:xfrm>
          <a:custGeom>
            <a:avLst/>
            <a:gdLst>
              <a:gd name="T0" fmla="*/ 147518404 w 432"/>
              <a:gd name="T1" fmla="*/ 0 h 2495"/>
              <a:gd name="T2" fmla="*/ 147518404 w 432"/>
              <a:gd name="T3" fmla="*/ 1797652294 h 2495"/>
              <a:gd name="T4" fmla="*/ 1032632216 w 432"/>
              <a:gd name="T5" fmla="*/ 2147483647 h 2495"/>
              <a:gd name="T6" fmla="*/ 1157883174 w 432"/>
              <a:gd name="T7" fmla="*/ 2147483647 h 249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495"/>
              <a:gd name="T14" fmla="*/ 432 w 432"/>
              <a:gd name="T15" fmla="*/ 2495 h 2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495">
                <a:moveTo>
                  <a:pt x="53" y="0"/>
                </a:moveTo>
                <a:cubicBezTo>
                  <a:pt x="26" y="105"/>
                  <a:pt x="0" y="211"/>
                  <a:pt x="53" y="544"/>
                </a:cubicBezTo>
                <a:cubicBezTo>
                  <a:pt x="106" y="877"/>
                  <a:pt x="310" y="1671"/>
                  <a:pt x="371" y="1996"/>
                </a:cubicBezTo>
                <a:cubicBezTo>
                  <a:pt x="432" y="2321"/>
                  <a:pt x="424" y="2408"/>
                  <a:pt x="416" y="2495"/>
                </a:cubicBezTo>
              </a:path>
            </a:pathLst>
          </a:custGeom>
          <a:noFill/>
          <a:ln w="5715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5605" name="Group 6"/>
          <p:cNvGrpSpPr>
            <a:grpSpLocks/>
          </p:cNvGrpSpPr>
          <p:nvPr/>
        </p:nvGrpSpPr>
        <p:grpSpPr bwMode="auto">
          <a:xfrm>
            <a:off x="323850" y="571500"/>
            <a:ext cx="8629650" cy="1109663"/>
            <a:chOff x="567" y="451"/>
            <a:chExt cx="4614" cy="699"/>
          </a:xfrm>
        </p:grpSpPr>
        <p:sp>
          <p:nvSpPr>
            <p:cNvPr id="25609" name="AutoShape 7"/>
            <p:cNvSpPr>
              <a:spLocks noChangeArrowheads="1"/>
            </p:cNvSpPr>
            <p:nvPr/>
          </p:nvSpPr>
          <p:spPr bwMode="auto">
            <a:xfrm>
              <a:off x="600" y="787"/>
              <a:ext cx="4581" cy="36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71688" name="AutoShape 8"/>
            <p:cNvSpPr>
              <a:spLocks noChangeArrowheads="1"/>
            </p:cNvSpPr>
            <p:nvPr/>
          </p:nvSpPr>
          <p:spPr bwMode="auto">
            <a:xfrm>
              <a:off x="567" y="451"/>
              <a:ext cx="4581" cy="666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Основные черты соглашения ЕС с СНГ </a:t>
              </a: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(по типу ассоциации)</a:t>
              </a:r>
            </a:p>
          </p:txBody>
        </p:sp>
      </p:grpSp>
      <p:sp>
        <p:nvSpPr>
          <p:cNvPr id="71698" name="Rectangle 18"/>
          <p:cNvSpPr>
            <a:spLocks noChangeArrowheads="1"/>
          </p:cNvSpPr>
          <p:nvPr/>
        </p:nvSpPr>
        <p:spPr bwMode="auto">
          <a:xfrm>
            <a:off x="785813" y="2214563"/>
            <a:ext cx="7200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Снятие ограничений на текущие и капитальные операции</a:t>
            </a:r>
          </a:p>
        </p:txBody>
      </p:sp>
      <p:sp>
        <p:nvSpPr>
          <p:cNvPr id="71699" name="Rectangle 19"/>
          <p:cNvSpPr>
            <a:spLocks noChangeArrowheads="1"/>
          </p:cNvSpPr>
          <p:nvPr/>
        </p:nvSpPr>
        <p:spPr bwMode="auto">
          <a:xfrm>
            <a:off x="1214438" y="3286125"/>
            <a:ext cx="7416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Гармонизация законодательства, прежде всего в областях конкуренции, государственной помощи, интеллектуальной собственности, государственных закупок, технического регулирования</a:t>
            </a:r>
          </a:p>
        </p:txBody>
      </p:sp>
      <p:sp>
        <p:nvSpPr>
          <p:cNvPr id="71700" name="Rectangle 20"/>
          <p:cNvSpPr>
            <a:spLocks noChangeArrowheads="1"/>
          </p:cNvSpPr>
          <p:nvPr/>
        </p:nvSpPr>
        <p:spPr bwMode="auto">
          <a:xfrm>
            <a:off x="1619250" y="5013325"/>
            <a:ext cx="7096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Отраслевое сотрудничество, включая меры нормативно-правового характера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27088" y="1604963"/>
            <a:ext cx="1800225" cy="309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635375" y="1604963"/>
            <a:ext cx="1800225" cy="309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43663" y="1604963"/>
            <a:ext cx="1800225" cy="309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061" name="TextBox 6"/>
          <p:cNvSpPr txBox="1">
            <a:spLocks noChangeArrowheads="1"/>
          </p:cNvSpPr>
          <p:nvPr/>
        </p:nvSpPr>
        <p:spPr bwMode="auto">
          <a:xfrm>
            <a:off x="1116013" y="2757488"/>
            <a:ext cx="12239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Calibri" pitchFamily="34" charset="0"/>
              </a:rPr>
              <a:t>СНГ</a:t>
            </a:r>
          </a:p>
        </p:txBody>
      </p:sp>
      <p:sp>
        <p:nvSpPr>
          <p:cNvPr id="45062" name="TextBox 7"/>
          <p:cNvSpPr txBox="1">
            <a:spLocks noChangeArrowheads="1"/>
          </p:cNvSpPr>
          <p:nvPr/>
        </p:nvSpPr>
        <p:spPr bwMode="auto">
          <a:xfrm>
            <a:off x="3924300" y="2470150"/>
            <a:ext cx="12239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Calibri" pitchFamily="34" charset="0"/>
              </a:rPr>
              <a:t>ЕЭП РБ, РК и РФ</a:t>
            </a:r>
          </a:p>
        </p:txBody>
      </p:sp>
      <p:sp>
        <p:nvSpPr>
          <p:cNvPr id="45063" name="TextBox 8"/>
          <p:cNvSpPr txBox="1">
            <a:spLocks noChangeArrowheads="1"/>
          </p:cNvSpPr>
          <p:nvPr/>
        </p:nvSpPr>
        <p:spPr bwMode="auto">
          <a:xfrm>
            <a:off x="6804025" y="2830513"/>
            <a:ext cx="1081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Calibri" pitchFamily="34" charset="0"/>
              </a:rPr>
              <a:t>ЕС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484438" y="4054475"/>
            <a:ext cx="1366837" cy="358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2627313" y="2973388"/>
            <a:ext cx="1008062" cy="3603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2411413" y="1965325"/>
            <a:ext cx="1439862" cy="2889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5292725" y="2254250"/>
            <a:ext cx="1295400" cy="2873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>
            <a:off x="5292725" y="3838575"/>
            <a:ext cx="1295400" cy="2873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069" name="TextBox 14"/>
          <p:cNvSpPr txBox="1">
            <a:spLocks noChangeArrowheads="1"/>
          </p:cNvSpPr>
          <p:nvPr/>
        </p:nvSpPr>
        <p:spPr bwMode="auto">
          <a:xfrm>
            <a:off x="2484438" y="2254250"/>
            <a:ext cx="1295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b="1">
                <a:latin typeface="Calibri" pitchFamily="34" charset="0"/>
              </a:rPr>
              <a:t>Договор о свободной торговле СНГ</a:t>
            </a:r>
          </a:p>
        </p:txBody>
      </p:sp>
      <p:sp>
        <p:nvSpPr>
          <p:cNvPr id="45070" name="TextBox 15"/>
          <p:cNvSpPr txBox="1">
            <a:spLocks noChangeArrowheads="1"/>
          </p:cNvSpPr>
          <p:nvPr/>
        </p:nvSpPr>
        <p:spPr bwMode="auto">
          <a:xfrm>
            <a:off x="5364163" y="2470150"/>
            <a:ext cx="115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b="1">
                <a:latin typeface="Calibri" pitchFamily="34" charset="0"/>
              </a:rPr>
              <a:t>Обеспечение совместимости договорно-правовой базы</a:t>
            </a:r>
          </a:p>
        </p:txBody>
      </p:sp>
      <p:sp>
        <p:nvSpPr>
          <p:cNvPr id="45071" name="TextBox 16"/>
          <p:cNvSpPr txBox="1">
            <a:spLocks noChangeArrowheads="1"/>
          </p:cNvSpPr>
          <p:nvPr/>
        </p:nvSpPr>
        <p:spPr bwMode="auto">
          <a:xfrm>
            <a:off x="5292725" y="4125913"/>
            <a:ext cx="12239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b="1">
                <a:latin typeface="Calibri" pitchFamily="34" charset="0"/>
              </a:rPr>
              <a:t>Распространение принципов ОЭП РФ-ЕС на отношения ЕЭП-ЕС</a:t>
            </a:r>
          </a:p>
        </p:txBody>
      </p:sp>
      <p:sp>
        <p:nvSpPr>
          <p:cNvPr id="45072" name="TextBox 17"/>
          <p:cNvSpPr txBox="1">
            <a:spLocks noChangeArrowheads="1"/>
          </p:cNvSpPr>
          <p:nvPr/>
        </p:nvSpPr>
        <p:spPr bwMode="auto">
          <a:xfrm>
            <a:off x="2627313" y="3333750"/>
            <a:ext cx="10810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latin typeface="Calibri" pitchFamily="34" charset="0"/>
              </a:rPr>
              <a:t>Перенос элементов договорно-правовой базы ЕЭП на уровень СНГ</a:t>
            </a:r>
          </a:p>
        </p:txBody>
      </p:sp>
      <p:sp>
        <p:nvSpPr>
          <p:cNvPr id="45073" name="TextBox 18"/>
          <p:cNvSpPr txBox="1">
            <a:spLocks noChangeArrowheads="1"/>
          </p:cNvSpPr>
          <p:nvPr/>
        </p:nvSpPr>
        <p:spPr bwMode="auto">
          <a:xfrm>
            <a:off x="2339975" y="4341813"/>
            <a:ext cx="15843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b="1">
                <a:latin typeface="Calibri" pitchFamily="34" charset="0"/>
              </a:rPr>
              <a:t>Расширение ЕЭП за счет новых членов или путем принятия другими странами СНГ договорно-правовой базы ЕЭП</a:t>
            </a:r>
          </a:p>
        </p:txBody>
      </p:sp>
      <p:sp>
        <p:nvSpPr>
          <p:cNvPr id="45074" name="TextBox 20"/>
          <p:cNvSpPr txBox="1">
            <a:spLocks noChangeArrowheads="1"/>
          </p:cNvSpPr>
          <p:nvPr/>
        </p:nvSpPr>
        <p:spPr bwMode="auto">
          <a:xfrm>
            <a:off x="3132138" y="1246188"/>
            <a:ext cx="30241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Соглашения о свободной торговле стран СНГ с  ЕС</a:t>
            </a:r>
          </a:p>
        </p:txBody>
      </p:sp>
      <p:sp>
        <p:nvSpPr>
          <p:cNvPr id="25" name="Дуга 24"/>
          <p:cNvSpPr/>
          <p:nvPr/>
        </p:nvSpPr>
        <p:spPr>
          <a:xfrm>
            <a:off x="4284663" y="885825"/>
            <a:ext cx="4248150" cy="5256213"/>
          </a:xfrm>
          <a:prstGeom prst="arc">
            <a:avLst>
              <a:gd name="adj1" fmla="val 16200000"/>
              <a:gd name="adj2" fmla="val 5460574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Дуга 25"/>
          <p:cNvSpPr/>
          <p:nvPr/>
        </p:nvSpPr>
        <p:spPr>
          <a:xfrm rot="10800000">
            <a:off x="479425" y="866775"/>
            <a:ext cx="4246563" cy="5275263"/>
          </a:xfrm>
          <a:prstGeom prst="arc">
            <a:avLst>
              <a:gd name="adj1" fmla="val 16200000"/>
              <a:gd name="adj2" fmla="val 5425173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627313" y="714375"/>
            <a:ext cx="3816350" cy="315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b="1" dirty="0">
                <a:latin typeface="+mn-lt"/>
              </a:rPr>
              <a:t>Общее экономическое пространство СНГ-ЕС</a:t>
            </a:r>
          </a:p>
        </p:txBody>
      </p:sp>
      <p:cxnSp>
        <p:nvCxnSpPr>
          <p:cNvPr id="32" name="Прямая со стрелкой 31"/>
          <p:cNvCxnSpPr>
            <a:stCxn id="45074" idx="1"/>
          </p:cNvCxnSpPr>
          <p:nvPr/>
        </p:nvCxnSpPr>
        <p:spPr>
          <a:xfrm rot="10800000" flipV="1">
            <a:off x="2051050" y="1368425"/>
            <a:ext cx="1081088" cy="3095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011863" y="1389063"/>
            <a:ext cx="1008062" cy="2889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Конечная цель: формирование большого евразийского пространства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64531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3200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8625"/>
            <a:ext cx="8064500" cy="857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 формирования большого евразийского пространства 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7653" name="Group 6"/>
          <p:cNvGrpSpPr>
            <a:grpSpLocks/>
          </p:cNvGrpSpPr>
          <p:nvPr/>
        </p:nvGrpSpPr>
        <p:grpSpPr bwMode="auto">
          <a:xfrm>
            <a:off x="179388" y="4005263"/>
            <a:ext cx="2413000" cy="1223962"/>
            <a:chOff x="2109" y="1298"/>
            <a:chExt cx="1479" cy="935"/>
          </a:xfrm>
        </p:grpSpPr>
        <p:sp>
          <p:nvSpPr>
            <p:cNvPr id="56327" name="AutoShape 7"/>
            <p:cNvSpPr>
              <a:spLocks noChangeArrowheads="1"/>
            </p:cNvSpPr>
            <p:nvPr/>
          </p:nvSpPr>
          <p:spPr bwMode="auto">
            <a:xfrm>
              <a:off x="2152" y="1340"/>
              <a:ext cx="1436" cy="89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680" name="AutoShape 8"/>
            <p:cNvSpPr>
              <a:spLocks noChangeArrowheads="1"/>
            </p:cNvSpPr>
            <p:nvPr/>
          </p:nvSpPr>
          <p:spPr bwMode="auto">
            <a:xfrm>
              <a:off x="2109" y="1298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chemeClr val="accent2"/>
                  </a:solidFill>
                </a:rPr>
                <a:t>Договор о свободной торговле СНГ</a:t>
              </a:r>
            </a:p>
          </p:txBody>
        </p:sp>
      </p:grpSp>
      <p:grpSp>
        <p:nvGrpSpPr>
          <p:cNvPr id="27654" name="Group 12"/>
          <p:cNvGrpSpPr>
            <a:grpSpLocks/>
          </p:cNvGrpSpPr>
          <p:nvPr/>
        </p:nvGrpSpPr>
        <p:grpSpPr bwMode="auto">
          <a:xfrm>
            <a:off x="3492500" y="4292600"/>
            <a:ext cx="2159000" cy="1368425"/>
            <a:chOff x="2109" y="1298"/>
            <a:chExt cx="1479" cy="935"/>
          </a:xfrm>
        </p:grpSpPr>
        <p:sp>
          <p:nvSpPr>
            <p:cNvPr id="56333" name="AutoShape 13"/>
            <p:cNvSpPr>
              <a:spLocks noChangeArrowheads="1"/>
            </p:cNvSpPr>
            <p:nvPr/>
          </p:nvSpPr>
          <p:spPr bwMode="auto">
            <a:xfrm>
              <a:off x="2153" y="1341"/>
              <a:ext cx="1438" cy="892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678" name="AutoShape 14"/>
            <p:cNvSpPr>
              <a:spLocks noChangeArrowheads="1"/>
            </p:cNvSpPr>
            <p:nvPr/>
          </p:nvSpPr>
          <p:spPr bwMode="auto">
            <a:xfrm>
              <a:off x="2109" y="1298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chemeClr val="accent2"/>
                  </a:solidFill>
                </a:rPr>
                <a:t/>
              </a:r>
              <a:br>
                <a:rPr lang="ru-RU" sz="1600" b="1">
                  <a:solidFill>
                    <a:schemeClr val="accent2"/>
                  </a:solidFill>
                </a:rPr>
              </a:br>
              <a:r>
                <a:rPr lang="ru-RU" sz="1600" b="1">
                  <a:solidFill>
                    <a:schemeClr val="accent2"/>
                  </a:solidFill>
                </a:rPr>
                <a:t/>
              </a:r>
              <a:br>
                <a:rPr lang="ru-RU" sz="1600" b="1">
                  <a:solidFill>
                    <a:schemeClr val="accent2"/>
                  </a:solidFill>
                </a:rPr>
              </a:br>
              <a:r>
                <a:rPr lang="ru-RU" sz="1600" b="1">
                  <a:solidFill>
                    <a:schemeClr val="accent2"/>
                  </a:solidFill>
                </a:rPr>
                <a:t/>
              </a:r>
              <a:br>
                <a:rPr lang="ru-RU" sz="1600" b="1">
                  <a:solidFill>
                    <a:schemeClr val="accent2"/>
                  </a:solidFill>
                </a:rPr>
              </a:br>
              <a:r>
                <a:rPr lang="ru-RU" b="1">
                  <a:solidFill>
                    <a:schemeClr val="accent2"/>
                  </a:solidFill>
                </a:rPr>
                <a:t>Нормативная база ЕЭП</a:t>
              </a:r>
              <a:r>
                <a:rPr lang="ru-RU" sz="1600" b="1">
                  <a:solidFill>
                    <a:schemeClr val="accent2"/>
                  </a:solidFill>
                </a:rPr>
                <a:t> </a:t>
              </a:r>
              <a:br>
                <a:rPr lang="ru-RU" sz="1600" b="1">
                  <a:solidFill>
                    <a:schemeClr val="accent2"/>
                  </a:solidFill>
                </a:rPr>
              </a:br>
              <a:r>
                <a:rPr lang="ru-RU" sz="1600" b="1">
                  <a:solidFill>
                    <a:schemeClr val="accent2"/>
                  </a:solidFill>
                </a:rPr>
                <a:t/>
              </a:r>
              <a:br>
                <a:rPr lang="ru-RU" sz="1600" b="1">
                  <a:solidFill>
                    <a:schemeClr val="accent2"/>
                  </a:solidFill>
                </a:rPr>
              </a:br>
              <a:endParaRPr lang="ru-RU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27655" name="Group 36"/>
          <p:cNvGrpSpPr>
            <a:grpSpLocks/>
          </p:cNvGrpSpPr>
          <p:nvPr/>
        </p:nvGrpSpPr>
        <p:grpSpPr bwMode="auto">
          <a:xfrm>
            <a:off x="6659563" y="4005263"/>
            <a:ext cx="2232025" cy="1368425"/>
            <a:chOff x="2109" y="1298"/>
            <a:chExt cx="1479" cy="935"/>
          </a:xfrm>
        </p:grpSpPr>
        <p:sp>
          <p:nvSpPr>
            <p:cNvPr id="56357" name="AutoShape 37"/>
            <p:cNvSpPr>
              <a:spLocks noChangeArrowheads="1"/>
            </p:cNvSpPr>
            <p:nvPr/>
          </p:nvSpPr>
          <p:spPr bwMode="auto">
            <a:xfrm>
              <a:off x="2152" y="1341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676" name="AutoShape 38"/>
            <p:cNvSpPr>
              <a:spLocks noChangeArrowheads="1"/>
            </p:cNvSpPr>
            <p:nvPr/>
          </p:nvSpPr>
          <p:spPr bwMode="auto">
            <a:xfrm>
              <a:off x="2109" y="1298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chemeClr val="accent2"/>
                  </a:solidFill>
                </a:rPr>
                <a:t/>
              </a:r>
              <a:br>
                <a:rPr lang="ru-RU" sz="1600" b="1">
                  <a:solidFill>
                    <a:schemeClr val="accent2"/>
                  </a:solidFill>
                </a:rPr>
              </a:br>
              <a:r>
                <a:rPr lang="ru-RU" sz="1600" b="1">
                  <a:solidFill>
                    <a:schemeClr val="accent2"/>
                  </a:solidFill>
                </a:rPr>
                <a:t>Договорно- правовая база ЕС</a:t>
              </a:r>
              <a:br>
                <a:rPr lang="ru-RU" sz="1600" b="1">
                  <a:solidFill>
                    <a:schemeClr val="accent2"/>
                  </a:solidFill>
                </a:rPr>
              </a:br>
              <a:endParaRPr lang="ru-RU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27656" name="Group 43"/>
          <p:cNvGrpSpPr>
            <a:grpSpLocks/>
          </p:cNvGrpSpPr>
          <p:nvPr/>
        </p:nvGrpSpPr>
        <p:grpSpPr bwMode="auto">
          <a:xfrm>
            <a:off x="250825" y="2133600"/>
            <a:ext cx="2413000" cy="1223963"/>
            <a:chOff x="2109" y="1298"/>
            <a:chExt cx="1479" cy="935"/>
          </a:xfrm>
        </p:grpSpPr>
        <p:sp>
          <p:nvSpPr>
            <p:cNvPr id="56364" name="AutoShape 44"/>
            <p:cNvSpPr>
              <a:spLocks noChangeArrowheads="1"/>
            </p:cNvSpPr>
            <p:nvPr/>
          </p:nvSpPr>
          <p:spPr bwMode="auto">
            <a:xfrm>
              <a:off x="2152" y="1340"/>
              <a:ext cx="1436" cy="893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674" name="AutoShape 45"/>
            <p:cNvSpPr>
              <a:spLocks noChangeArrowheads="1"/>
            </p:cNvSpPr>
            <p:nvPr/>
          </p:nvSpPr>
          <p:spPr bwMode="auto">
            <a:xfrm>
              <a:off x="2109" y="1298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chemeClr val="accent2"/>
                  </a:solidFill>
                </a:rPr>
                <a:t>Система соглашений на базе договора</a:t>
              </a:r>
            </a:p>
          </p:txBody>
        </p:sp>
      </p:grpSp>
      <p:grpSp>
        <p:nvGrpSpPr>
          <p:cNvPr id="27657" name="Group 46"/>
          <p:cNvGrpSpPr>
            <a:grpSpLocks/>
          </p:cNvGrpSpPr>
          <p:nvPr/>
        </p:nvGrpSpPr>
        <p:grpSpPr bwMode="auto">
          <a:xfrm>
            <a:off x="6659563" y="2133600"/>
            <a:ext cx="2162175" cy="1225550"/>
            <a:chOff x="2109" y="1298"/>
            <a:chExt cx="1479" cy="935"/>
          </a:xfrm>
        </p:grpSpPr>
        <p:sp>
          <p:nvSpPr>
            <p:cNvPr id="56367" name="AutoShape 47"/>
            <p:cNvSpPr>
              <a:spLocks noChangeArrowheads="1"/>
            </p:cNvSpPr>
            <p:nvPr/>
          </p:nvSpPr>
          <p:spPr bwMode="auto">
            <a:xfrm>
              <a:off x="2152" y="1342"/>
              <a:ext cx="1436" cy="891"/>
            </a:xfrm>
            <a:prstGeom prst="roundRect">
              <a:avLst>
                <a:gd name="adj" fmla="val 16667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ru-RU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672" name="AutoShape 48"/>
            <p:cNvSpPr>
              <a:spLocks noChangeArrowheads="1"/>
            </p:cNvSpPr>
            <p:nvPr/>
          </p:nvSpPr>
          <p:spPr bwMode="auto">
            <a:xfrm>
              <a:off x="2109" y="1298"/>
              <a:ext cx="1436" cy="89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chemeClr val="accent2"/>
                  </a:solidFill>
                </a:rPr>
                <a:t>Соглашения о свободной торговле ЕС-страны СНГ</a:t>
              </a:r>
            </a:p>
          </p:txBody>
        </p:sp>
      </p:grpSp>
      <p:sp>
        <p:nvSpPr>
          <p:cNvPr id="56369" name="AutoShape 49"/>
          <p:cNvSpPr>
            <a:spLocks noChangeArrowheads="1"/>
          </p:cNvSpPr>
          <p:nvPr/>
        </p:nvSpPr>
        <p:spPr bwMode="auto">
          <a:xfrm>
            <a:off x="5357813" y="4143375"/>
            <a:ext cx="1439862" cy="792163"/>
          </a:xfrm>
          <a:prstGeom prst="leftRightArrow">
            <a:avLst>
              <a:gd name="adj1" fmla="val 44222"/>
              <a:gd name="adj2" fmla="val 36269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Обеспечение</a:t>
            </a:r>
          </a:p>
          <a:p>
            <a:pPr>
              <a:defRPr/>
            </a:pPr>
            <a:r>
              <a:rPr lang="ru-RU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совместимости</a:t>
            </a:r>
          </a:p>
          <a:p>
            <a:pPr>
              <a:defRPr/>
            </a:pPr>
            <a:endParaRPr lang="ru-RU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371" name="Oval 51"/>
          <p:cNvSpPr>
            <a:spLocks noChangeArrowheads="1"/>
          </p:cNvSpPr>
          <p:nvPr/>
        </p:nvSpPr>
        <p:spPr bwMode="auto">
          <a:xfrm>
            <a:off x="3132138" y="1628775"/>
            <a:ext cx="2952750" cy="1223963"/>
          </a:xfrm>
          <a:prstGeom prst="ellipse">
            <a:avLst/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</a:rPr>
              <a:t>ОЭП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</a:rPr>
              <a:t>ЕС - СНГ</a:t>
            </a:r>
          </a:p>
        </p:txBody>
      </p:sp>
      <p:sp>
        <p:nvSpPr>
          <p:cNvPr id="27660" name="Oval 57"/>
          <p:cNvSpPr>
            <a:spLocks noChangeArrowheads="1"/>
          </p:cNvSpPr>
          <p:nvPr/>
        </p:nvSpPr>
        <p:spPr bwMode="auto">
          <a:xfrm>
            <a:off x="2700338" y="5013325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1</a:t>
            </a:r>
          </a:p>
        </p:txBody>
      </p:sp>
      <p:sp>
        <p:nvSpPr>
          <p:cNvPr id="27661" name="AutoShape 59"/>
          <p:cNvSpPr>
            <a:spLocks noChangeArrowheads="1"/>
          </p:cNvSpPr>
          <p:nvPr/>
        </p:nvSpPr>
        <p:spPr bwMode="auto">
          <a:xfrm>
            <a:off x="1042988" y="3357563"/>
            <a:ext cx="649287" cy="6477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7662" name="AutoShape 62"/>
          <p:cNvSpPr>
            <a:spLocks noChangeArrowheads="1"/>
          </p:cNvSpPr>
          <p:nvPr/>
        </p:nvSpPr>
        <p:spPr bwMode="auto">
          <a:xfrm>
            <a:off x="2627313" y="2205038"/>
            <a:ext cx="649287" cy="287337"/>
          </a:xfrm>
          <a:prstGeom prst="rightArrow">
            <a:avLst>
              <a:gd name="adj1" fmla="val 50000"/>
              <a:gd name="adj2" fmla="val 5649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3" name="Oval 64"/>
          <p:cNvSpPr>
            <a:spLocks noChangeArrowheads="1"/>
          </p:cNvSpPr>
          <p:nvPr/>
        </p:nvSpPr>
        <p:spPr bwMode="auto">
          <a:xfrm>
            <a:off x="2771775" y="1844675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3</a:t>
            </a:r>
          </a:p>
        </p:txBody>
      </p:sp>
      <p:sp>
        <p:nvSpPr>
          <p:cNvPr id="27664" name="Oval 65"/>
          <p:cNvSpPr>
            <a:spLocks noChangeArrowheads="1"/>
          </p:cNvSpPr>
          <p:nvPr/>
        </p:nvSpPr>
        <p:spPr bwMode="auto">
          <a:xfrm>
            <a:off x="6300788" y="1844675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3</a:t>
            </a:r>
          </a:p>
        </p:txBody>
      </p:sp>
      <p:sp>
        <p:nvSpPr>
          <p:cNvPr id="27665" name="Oval 66"/>
          <p:cNvSpPr>
            <a:spLocks noChangeArrowheads="1"/>
          </p:cNvSpPr>
          <p:nvPr/>
        </p:nvSpPr>
        <p:spPr bwMode="auto">
          <a:xfrm>
            <a:off x="684213" y="3500438"/>
            <a:ext cx="287337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2</a:t>
            </a:r>
          </a:p>
        </p:txBody>
      </p:sp>
      <p:sp>
        <p:nvSpPr>
          <p:cNvPr id="27666" name="Oval 67"/>
          <p:cNvSpPr>
            <a:spLocks noChangeArrowheads="1"/>
          </p:cNvSpPr>
          <p:nvPr/>
        </p:nvSpPr>
        <p:spPr bwMode="auto">
          <a:xfrm>
            <a:off x="7956550" y="3573463"/>
            <a:ext cx="288925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2</a:t>
            </a:r>
          </a:p>
        </p:txBody>
      </p:sp>
      <p:sp>
        <p:nvSpPr>
          <p:cNvPr id="27667" name="AutoShape 68"/>
          <p:cNvSpPr>
            <a:spLocks noChangeArrowheads="1"/>
          </p:cNvSpPr>
          <p:nvPr/>
        </p:nvSpPr>
        <p:spPr bwMode="auto">
          <a:xfrm>
            <a:off x="7164388" y="3357563"/>
            <a:ext cx="649287" cy="6477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7668" name="AutoShape 70"/>
          <p:cNvSpPr>
            <a:spLocks noChangeArrowheads="1"/>
          </p:cNvSpPr>
          <p:nvPr/>
        </p:nvSpPr>
        <p:spPr bwMode="auto">
          <a:xfrm flipH="1">
            <a:off x="6011863" y="2205038"/>
            <a:ext cx="649287" cy="287337"/>
          </a:xfrm>
          <a:prstGeom prst="rightArrow">
            <a:avLst>
              <a:gd name="adj1" fmla="val 50000"/>
              <a:gd name="adj2" fmla="val 5649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95" name="AutoShape 75"/>
          <p:cNvSpPr>
            <a:spLocks noChangeArrowheads="1"/>
          </p:cNvSpPr>
          <p:nvPr/>
        </p:nvSpPr>
        <p:spPr bwMode="auto">
          <a:xfrm>
            <a:off x="2124075" y="4221163"/>
            <a:ext cx="1441450" cy="792162"/>
          </a:xfrm>
          <a:prstGeom prst="leftRightArrow">
            <a:avLst>
              <a:gd name="adj1" fmla="val 44222"/>
              <a:gd name="adj2" fmla="val 36309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2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1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Обеспечение</a:t>
            </a:r>
          </a:p>
          <a:p>
            <a:pPr>
              <a:defRPr/>
            </a:pPr>
            <a:r>
              <a:rPr lang="ru-RU" sz="1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совместимости</a:t>
            </a:r>
          </a:p>
          <a:p>
            <a:pPr>
              <a:defRPr/>
            </a:pPr>
            <a:endParaRPr lang="ru-RU" sz="12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70" name="Oval 76"/>
          <p:cNvSpPr>
            <a:spLocks noChangeArrowheads="1"/>
          </p:cNvSpPr>
          <p:nvPr/>
        </p:nvSpPr>
        <p:spPr bwMode="auto">
          <a:xfrm>
            <a:off x="6156325" y="4941888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/>
              <a:t>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71500" y="357188"/>
            <a:ext cx="8229600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endParaRPr lang="ru-RU" sz="20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ru-RU" b="1" kern="0" dirty="0">
                <a:solidFill>
                  <a:schemeClr val="bg1"/>
                </a:solidFill>
              </a:rPr>
              <a:t>Основные количественные и качественные характеристики ЕЭП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143000" y="714375"/>
            <a:ext cx="6929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900" b="1">
              <a:solidFill>
                <a:schemeClr val="bg1"/>
              </a:solidFill>
            </a:endParaRPr>
          </a:p>
          <a:p>
            <a:endParaRPr lang="ru-RU" sz="900"/>
          </a:p>
        </p:txBody>
      </p:sp>
      <p:sp>
        <p:nvSpPr>
          <p:cNvPr id="39944" name="Скругленный прямоугольник 10"/>
          <p:cNvSpPr>
            <a:spLocks noChangeArrowheads="1"/>
          </p:cNvSpPr>
          <p:nvPr/>
        </p:nvSpPr>
        <p:spPr bwMode="auto">
          <a:xfrm>
            <a:off x="357188" y="1357313"/>
            <a:ext cx="8501062" cy="4500562"/>
          </a:xfrm>
          <a:prstGeom prst="roundRect">
            <a:avLst>
              <a:gd name="adj" fmla="val 16667"/>
            </a:avLst>
          </a:prstGeom>
          <a:solidFill>
            <a:srgbClr val="99CCFF">
              <a:alpha val="3019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>
                <a:solidFill>
                  <a:srgbClr val="000000"/>
                </a:solidFill>
              </a:rPr>
              <a:t>ЕЭП – это территория общей площадью более 20 млн.кв.км (15% мировой суши) и населением около 170 млн.человек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>
                <a:solidFill>
                  <a:srgbClr val="000000"/>
                </a:solidFill>
              </a:rPr>
              <a:t>ЕЭП – это 4% мирового ВВП (ППС) и более 80% суммарного ВВП стран СНГ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>
                <a:solidFill>
                  <a:srgbClr val="000000"/>
                </a:solidFill>
              </a:rPr>
              <a:t> ЕЭП – это 9% мировых доказанных запасов нефти и 25% - запасов природного газа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>
                <a:solidFill>
                  <a:srgbClr val="000000"/>
                </a:solidFill>
              </a:rPr>
              <a:t> ЕЭП – ключевой игрок на мировых рынках промышленного сырья, обеспечивает 11% глобального сырьевого экспорта (включая энергоносители) и 13% - экспорта энергоносителей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>
                <a:solidFill>
                  <a:srgbClr val="000000"/>
                </a:solidFill>
              </a:rPr>
              <a:t> ЕЭП – это свыше 80% совокупного внешнеторгового оборота стран СНГ и более 70% взаимной торговли стран СНГ</a:t>
            </a:r>
          </a:p>
          <a:p>
            <a:pPr eaLnBrk="0" hangingPunct="0"/>
            <a:endParaRPr lang="ru-RU"/>
          </a:p>
        </p:txBody>
      </p:sp>
      <p:grpSp>
        <p:nvGrpSpPr>
          <p:cNvPr id="8" name="Группа 19"/>
          <p:cNvGrpSpPr>
            <a:grpSpLocks/>
          </p:cNvGrpSpPr>
          <p:nvPr/>
        </p:nvGrpSpPr>
        <p:grpSpPr bwMode="auto">
          <a:xfrm>
            <a:off x="957263" y="692150"/>
            <a:ext cx="7215187" cy="565150"/>
            <a:chOff x="330835" y="771714"/>
            <a:chExt cx="7214107" cy="564379"/>
          </a:xfrm>
        </p:grpSpPr>
        <p:sp>
          <p:nvSpPr>
            <p:cNvPr id="6" name="Скругленный прямоугольник 20"/>
            <p:cNvSpPr/>
            <p:nvPr/>
          </p:nvSpPr>
          <p:spPr>
            <a:xfrm>
              <a:off x="330835" y="771714"/>
              <a:ext cx="7169664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" name="Скругленный прямоугольник 6"/>
            <p:cNvSpPr/>
            <p:nvPr/>
          </p:nvSpPr>
          <p:spPr>
            <a:xfrm>
              <a:off x="368929" y="838298"/>
              <a:ext cx="7176013" cy="458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>
                  <a:solidFill>
                    <a:schemeClr val="tx1"/>
                  </a:solidFill>
                  <a:cs typeface="Arial" charset="0"/>
                </a:rPr>
                <a:t>Экономический потенциал ЕЭП в мире и в СНГ</a:t>
              </a:r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</a:rPr>
              <a:t>Развитие институциональной среды ЕЭП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152400" y="820738"/>
            <a:ext cx="4133850" cy="2179637"/>
            <a:chOff x="330835" y="771714"/>
            <a:chExt cx="7214107" cy="564379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30835" y="771714"/>
              <a:ext cx="7169781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6"/>
            <p:cNvSpPr/>
            <p:nvPr/>
          </p:nvSpPr>
          <p:spPr>
            <a:xfrm>
              <a:off x="369621" y="838305"/>
              <a:ext cx="7175321" cy="4583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  <a:cs typeface="Arial" pitchFamily="34" charset="0"/>
                </a:rPr>
                <a:t>Институты разрешения споров – создание и развитие  Суда </a:t>
              </a:r>
              <a:r>
                <a:rPr lang="ru-RU" sz="2000" b="1" dirty="0" err="1">
                  <a:solidFill>
                    <a:schemeClr val="tx1"/>
                  </a:solidFill>
                  <a:cs typeface="Arial" pitchFamily="34" charset="0"/>
                </a:rPr>
                <a:t>ЕврАзЭС</a:t>
              </a:r>
              <a:r>
                <a:rPr lang="ru-RU" sz="2000" b="1" dirty="0">
                  <a:solidFill>
                    <a:schemeClr val="tx1"/>
                  </a:solidFill>
                  <a:cs typeface="Arial" pitchFamily="34" charset="0"/>
                </a:rPr>
                <a:t>.</a:t>
              </a:r>
            </a:p>
          </p:txBody>
        </p:sp>
      </p:grpSp>
      <p:sp>
        <p:nvSpPr>
          <p:cNvPr id="9" name="Скругленный прямоугольник 8"/>
          <p:cNvSpPr/>
          <p:nvPr/>
        </p:nvSpPr>
        <p:spPr bwMode="auto">
          <a:xfrm>
            <a:off x="4786313" y="785813"/>
            <a:ext cx="4108450" cy="2179637"/>
          </a:xfrm>
          <a:prstGeom prst="roundRect">
            <a:avLst/>
          </a:prstGeom>
          <a:solidFill>
            <a:srgbClr val="DCE6F2"/>
          </a:solidFill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endParaRPr lang="ru-RU" sz="2000" b="1" dirty="0">
              <a:solidFill>
                <a:schemeClr val="tx1"/>
              </a:solidFill>
              <a:cs typeface="Arial" pitchFamily="34" charset="0"/>
            </a:endParaRP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endParaRPr lang="ru-RU" sz="1400" b="1" dirty="0">
              <a:solidFill>
                <a:schemeClr val="tx1"/>
              </a:solidFill>
              <a:cs typeface="Arial" pitchFamily="34" charset="0"/>
            </a:endParaRP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cs typeface="Arial" pitchFamily="34" charset="0"/>
              </a:rPr>
              <a:t>Создание  «площадок» для взаимодействия с бизнесом </a:t>
            </a:r>
          </a:p>
        </p:txBody>
      </p:sp>
      <p:grpSp>
        <p:nvGrpSpPr>
          <p:cNvPr id="6" name="Группа 17"/>
          <p:cNvGrpSpPr>
            <a:grpSpLocks/>
          </p:cNvGrpSpPr>
          <p:nvPr/>
        </p:nvGrpSpPr>
        <p:grpSpPr bwMode="auto">
          <a:xfrm>
            <a:off x="142875" y="3606800"/>
            <a:ext cx="4133850" cy="2179638"/>
            <a:chOff x="330835" y="771714"/>
            <a:chExt cx="7214107" cy="564379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30835" y="771714"/>
              <a:ext cx="7169781" cy="564379"/>
            </a:xfrm>
            <a:prstGeom prst="roundRect">
              <a:avLst/>
            </a:prstGeom>
            <a:solidFill>
              <a:srgbClr val="DCE6F2"/>
            </a:solidFill>
            <a:ln w="952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6"/>
            <p:cNvSpPr/>
            <p:nvPr/>
          </p:nvSpPr>
          <p:spPr>
            <a:xfrm>
              <a:off x="369621" y="838305"/>
              <a:ext cx="7175321" cy="4583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5470" tIns="0" rIns="225470" bIns="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 err="1">
                  <a:solidFill>
                    <a:schemeClr val="tx1"/>
                  </a:solidFill>
                  <a:cs typeface="Arial" pitchFamily="34" charset="0"/>
                </a:rPr>
                <a:t>Внутристрановые</a:t>
              </a:r>
              <a:r>
                <a:rPr lang="ru-RU" sz="2000" b="1" dirty="0">
                  <a:solidFill>
                    <a:schemeClr val="tx1"/>
                  </a:solidFill>
                  <a:cs typeface="Arial" pitchFamily="34" charset="0"/>
                </a:rPr>
                <a:t> механизмы взаимодействия с ЕЭП – «Единое окно» в каждом государстве</a:t>
              </a:r>
            </a:p>
          </p:txBody>
        </p:sp>
      </p:grpSp>
      <p:sp>
        <p:nvSpPr>
          <p:cNvPr id="13" name="Скругленный прямоугольник 12"/>
          <p:cNvSpPr/>
          <p:nvPr/>
        </p:nvSpPr>
        <p:spPr bwMode="auto">
          <a:xfrm>
            <a:off x="4821238" y="3606800"/>
            <a:ext cx="4108450" cy="2179638"/>
          </a:xfrm>
          <a:prstGeom prst="roundRect">
            <a:avLst/>
          </a:prstGeom>
          <a:solidFill>
            <a:srgbClr val="DCE6F2"/>
          </a:solidFill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cs typeface="Arial" charset="0"/>
              </a:rPr>
              <a:t>Расширение полномочий и оптимизации организационной структуры наднационального органа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1535907" y="3536156"/>
            <a:ext cx="6000750" cy="71437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0" y="3286125"/>
            <a:ext cx="9144000" cy="1588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98" name="Group 22"/>
          <p:cNvGraphicFramePr>
            <a:graphicFrameLocks noGrp="1"/>
          </p:cNvGraphicFramePr>
          <p:nvPr/>
        </p:nvGraphicFramePr>
        <p:xfrm>
          <a:off x="468313" y="752475"/>
          <a:ext cx="8351837" cy="5248275"/>
        </p:xfrm>
        <a:graphic>
          <a:graphicData uri="http://schemas.openxmlformats.org/drawingml/2006/table">
            <a:tbl>
              <a:tblPr/>
              <a:tblGrid>
                <a:gridCol w="2087562"/>
                <a:gridCol w="2087563"/>
                <a:gridCol w="2089150"/>
                <a:gridCol w="2087562"/>
              </a:tblGrid>
              <a:tr h="371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«Жесткие» формы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«Мягкие» формы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ЕЭП РБ, РК и РФ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Интегрированный общий рынок, предполагающий реализацию «четырех свобод» и гармонизацию норм хозяйственного регулирования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Наличие наднациональных регулирующих институтов, согласованная макроэкономическая и валютная политика, единая торговая политика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2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Европейское экономическое пространство</a:t>
                      </a:r>
                      <a:br>
                        <a:rPr kumimoji="0" 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(Евросоюз + страны-члены ЕАСТ: Исландия, Норвегия, Швейцария)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Интегрированный общий рынок, основанный на реализации «четырех свобод» и применении странами ЕАСТ в полном объеме нормативной базы ЕС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2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Общее экономическое пространство России-ЕС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Открытый рынок, предполагающий последовательную либерализацию взаимного торгово-экономического сотрудничества, основанный на общих или совместимых правилах и системах регулирования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Двусторонние межгосударствен-ные экономические пространства (более 80 по данным ВТО)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Строятся на основе соглашений об экономической интеграции, содержат черты общего рынка и предполагают гармонизацию отдельных сфер хозяйственного регулирования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accent3"/>
                </a:solidFill>
              </a:rPr>
              <a:t> Типология единых (общих) экономических пространств</a:t>
            </a:r>
            <a:endParaRPr lang="ru-RU" b="1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2"/>
          <p:cNvSpPr txBox="1">
            <a:spLocks noChangeArrowheads="1"/>
          </p:cNvSpPr>
          <p:nvPr/>
        </p:nvSpPr>
        <p:spPr bwMode="auto">
          <a:xfrm>
            <a:off x="611188" y="714375"/>
            <a:ext cx="80645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>
                <a:latin typeface="Calibri" pitchFamily="34" charset="0"/>
              </a:rPr>
              <a:t> Гибкость, позволяющая наполнять эту форму интеграции разным содержанием, при необходимости пересматривать приоритеты и применять разные инструменты</a:t>
            </a:r>
            <a:br>
              <a:rPr lang="ru-RU" sz="2000">
                <a:latin typeface="Calibri" pitchFamily="34" charset="0"/>
              </a:rPr>
            </a:br>
            <a:endParaRPr lang="ru-RU" sz="2000"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Calibri" pitchFamily="34" charset="0"/>
              </a:rPr>
              <a:t> Открытый во времени характер интеграционного процесса, отсутствие строгой последовательности интеграционных шагов, что позволяет параллельно решать задачи, свойственные различным уровням интеграции, двигаться вперед при сохранении некоторых нерешенных вопросов</a:t>
            </a:r>
            <a:br>
              <a:rPr lang="ru-RU" sz="2000">
                <a:latin typeface="Calibri" pitchFamily="34" charset="0"/>
              </a:rPr>
            </a:br>
            <a:endParaRPr lang="ru-RU" sz="2000"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Calibri" pitchFamily="34" charset="0"/>
              </a:rPr>
              <a:t> Возможность расширения экономического пространства на третьи страны путем принятия ими согласованных норм и систем регулирования, без ущемления их суверенитета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</a:rPr>
              <a:t>Преимущества единых (общих) экономических пространств как формы региональной экономической интеграции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4"/>
          <p:cNvSpPr>
            <a:spLocks noChangeArrowheads="1"/>
          </p:cNvSpPr>
          <p:nvPr/>
        </p:nvSpPr>
        <p:spPr bwMode="auto">
          <a:xfrm>
            <a:off x="611188" y="981075"/>
            <a:ext cx="8281987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/>
              <a:t> ЕЭП – это одно из крупнейших интеграционных объединений в мире и крупнейшее интеграционное объединение в евразийском регионе после ЕС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/>
              <a:t>ЕЭП – это самое продвинутое, за исключением ЕС, интеграционное объединение в мире со значительным объемом наднациональных полномочий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/>
              <a:t> ЕЭП – это Таможенный союз и единый внутренний рынок с перспективой формирования Экономического союза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/>
              <a:t> ЕЭП – это важнейший фактор активизации и консолидации интеграционных процессов в СНГ, развивающаяся конструкция с перспективой расширения за счет других стран ЕврАзЭС и СНГ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/>
              <a:t> ЕЭП и ЕС – два интеграционных ядра, тесно взаимодействующих между собой, вокруг которых в перспективе будет формироваться Евразийское экономическое пространство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/>
              <a:t>Интеграционный и </a:t>
            </a:r>
            <a:r>
              <a:rPr lang="ru-RU" b="1" dirty="0" err="1"/>
              <a:t>геоэкономический</a:t>
            </a:r>
            <a:r>
              <a:rPr lang="ru-RU" b="1" dirty="0"/>
              <a:t> потенциал ЕЭП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ко 2"/>
          <p:cNvSpPr/>
          <p:nvPr/>
        </p:nvSpPr>
        <p:spPr>
          <a:xfrm rot="150252">
            <a:off x="467544" y="572050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539552" y="2444258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539552" y="4316466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блако 5"/>
          <p:cNvSpPr/>
          <p:nvPr/>
        </p:nvSpPr>
        <p:spPr>
          <a:xfrm rot="150252">
            <a:off x="5108676" y="568365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5292080" y="2444258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5436096" y="4316466"/>
            <a:ext cx="3168352" cy="1872208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101" name="TextBox 8"/>
          <p:cNvSpPr txBox="1">
            <a:spLocks noChangeArrowheads="1"/>
          </p:cNvSpPr>
          <p:nvPr/>
        </p:nvSpPr>
        <p:spPr bwMode="auto">
          <a:xfrm>
            <a:off x="5651500" y="787400"/>
            <a:ext cx="2160588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Снижение доли взаимной торговли в общем товарообороте стран ЕЭП в последние годы (12% в ЕЭП, 16% в МЕРКОСУР, 25% в АСЕАН, 40% в НАФТА, 65% в ЕС)</a:t>
            </a:r>
          </a:p>
        </p:txBody>
      </p:sp>
      <p:sp>
        <p:nvSpPr>
          <p:cNvPr id="46102" name="TextBox 9"/>
          <p:cNvSpPr txBox="1">
            <a:spLocks noChangeArrowheads="1"/>
          </p:cNvSpPr>
          <p:nvPr/>
        </p:nvSpPr>
        <p:spPr bwMode="auto">
          <a:xfrm>
            <a:off x="900113" y="787400"/>
            <a:ext cx="2303462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Очевидное экономическое доминирование России в ЕЭП: более 85% всей территории и населения, почти 90% суммарного ВВП и 80% совокупного внешнеторгового оборота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113" y="2660650"/>
            <a:ext cx="2303462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dirty="0"/>
              <a:t>Слабая интегрирующая роль российского внутреннего рынка: при очевидном экономическом доминировании в ЕЭП доля России во взаимном импорте не превышает 30% (на США падает 83% суммарного ВВП трех стран НАФТА и 60% </a:t>
            </a:r>
            <a:r>
              <a:rPr lang="ru-RU" sz="1050" dirty="0" err="1"/>
              <a:t>внутрирегионального</a:t>
            </a:r>
            <a:r>
              <a:rPr lang="ru-RU" sz="1050" dirty="0"/>
              <a:t> импорта)</a:t>
            </a:r>
          </a:p>
        </p:txBody>
      </p:sp>
      <p:sp>
        <p:nvSpPr>
          <p:cNvPr id="46104" name="TextBox 11"/>
          <p:cNvSpPr txBox="1">
            <a:spLocks noChangeArrowheads="1"/>
          </p:cNvSpPr>
          <p:nvPr/>
        </p:nvSpPr>
        <p:spPr bwMode="auto">
          <a:xfrm>
            <a:off x="5724525" y="2660650"/>
            <a:ext cx="2303463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/>
              <a:t>Отсталая структура взаимной торговли стран ЕЭП, где 2/3 приходится на топливно-сырьевые товары и металлы (в зарубежных объединениях минимум 2/3 взаимной торговли приходится на продукцию обрабатывающей промышленности)</a:t>
            </a:r>
          </a:p>
        </p:txBody>
      </p:sp>
      <p:sp>
        <p:nvSpPr>
          <p:cNvPr id="46105" name="TextBox 12"/>
          <p:cNvSpPr txBox="1">
            <a:spLocks noChangeArrowheads="1"/>
          </p:cNvSpPr>
          <p:nvPr/>
        </p:nvSpPr>
        <p:spPr bwMode="auto">
          <a:xfrm>
            <a:off x="5867400" y="4676775"/>
            <a:ext cx="2305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Снижение интенсивности внутриотраслевой торговли (включающей кооперационные поставки) между странами ЕЭП в последние годы</a:t>
            </a:r>
          </a:p>
        </p:txBody>
      </p:sp>
      <p:sp>
        <p:nvSpPr>
          <p:cNvPr id="46106" name="TextBox 13"/>
          <p:cNvSpPr txBox="1">
            <a:spLocks noChangeArrowheads="1"/>
          </p:cNvSpPr>
          <p:nvPr/>
        </p:nvSpPr>
        <p:spPr bwMode="auto">
          <a:xfrm>
            <a:off x="1042988" y="4532313"/>
            <a:ext cx="230505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/>
              <a:t>Крайняя несбалансированность торгово-экономического сотрудничества внутри ЕЭП: 99% внутрирегиональной торговли и инвестиций формируются с участием России, тогда как Беларусь и Казахстан очень слабо взаимодействуют между собой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</a:rPr>
              <a:t>Структурные проблемы и дисбалансы ЕЭП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7188" y="642938"/>
          <a:ext cx="8280400" cy="5537200"/>
        </p:xfrm>
        <a:graphic>
          <a:graphicData uri="http://schemas.openxmlformats.org/presentationml/2006/ole">
            <p:oleObj spid="_x0000_s65538" name="Лист" r:id="rId3" imgW="5486400" imgH="3095625" progId="Excel.Sheet.12">
              <p:embed/>
            </p:oleObj>
          </a:graphicData>
        </a:graphic>
      </p:graphicFrame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1130300" y="6254750"/>
            <a:ext cx="60848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000">
                <a:cs typeface="Times New Roman" pitchFamily="18" charset="0"/>
              </a:rPr>
              <a:t>Источник</a:t>
            </a:r>
            <a:r>
              <a:rPr lang="en-US" sz="1000">
                <a:cs typeface="Times New Roman" pitchFamily="18" charset="0"/>
              </a:rPr>
              <a:t>: WTO International  Trade Statistics 2009, </a:t>
            </a:r>
            <a:r>
              <a:rPr lang="ru-RU" sz="1000">
                <a:cs typeface="Times New Roman" pitchFamily="18" charset="0"/>
              </a:rPr>
              <a:t>данные</a:t>
            </a:r>
            <a:r>
              <a:rPr lang="en-US" sz="1000">
                <a:cs typeface="Times New Roman" pitchFamily="18" charset="0"/>
              </a:rPr>
              <a:t> </a:t>
            </a:r>
            <a:r>
              <a:rPr lang="ru-RU" sz="1000">
                <a:cs typeface="Times New Roman" pitchFamily="18" charset="0"/>
              </a:rPr>
              <a:t>Статкомитета</a:t>
            </a:r>
            <a:r>
              <a:rPr lang="en-US" sz="1000">
                <a:cs typeface="Times New Roman" pitchFamily="18" charset="0"/>
              </a:rPr>
              <a:t> </a:t>
            </a:r>
            <a:r>
              <a:rPr lang="ru-RU" sz="1000">
                <a:cs typeface="Times New Roman" pitchFamily="18" charset="0"/>
              </a:rPr>
              <a:t>СНГ</a:t>
            </a:r>
            <a:r>
              <a:rPr lang="en-US" sz="1000"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>
                <a:solidFill>
                  <a:schemeClr val="bg1"/>
                </a:solidFill>
              </a:rPr>
              <a:t>Доля взаимной торговли в региональных объединениях</a:t>
            </a:r>
            <a:endParaRPr lang="ru-RU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27013" y="722313"/>
          <a:ext cx="8740775" cy="5154612"/>
        </p:xfrm>
        <a:graphic>
          <a:graphicData uri="http://schemas.openxmlformats.org/presentationml/2006/ole">
            <p:oleObj spid="_x0000_s66562" name="Лист" r:id="rId3" imgW="5457825" imgH="3533775" progId="Excel.Sheet.12">
              <p:embed/>
            </p:oleObj>
          </a:graphicData>
        </a:graphic>
      </p:graphicFrame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23850" y="6524625"/>
            <a:ext cx="70913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000">
                <a:cs typeface="Times New Roman" pitchFamily="18" charset="0"/>
              </a:rPr>
              <a:t> Источник: расчеты на основе данных Статкомитета СНГ.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</a:rPr>
              <a:t>Товарная структура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7950" y="779463"/>
          <a:ext cx="8843963" cy="5026025"/>
        </p:xfrm>
        <a:graphic>
          <a:graphicData uri="http://schemas.openxmlformats.org/presentationml/2006/ole">
            <p:oleObj spid="_x0000_s67586" name="Лист" r:id="rId3" imgW="5619750" imgH="3248025" progId="Excel.Sheet.12">
              <p:embed/>
            </p:oleObj>
          </a:graphicData>
        </a:graphic>
      </p:graphicFrame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0" y="659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000">
                <a:cs typeface="Times New Roman" pitchFamily="18" charset="0"/>
              </a:rPr>
              <a:t> Источник: расчеты на основе данных Статкомитета СНГ.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/>
          <a:p>
            <a:pPr indent="895350">
              <a:defRPr/>
            </a:pPr>
            <a:r>
              <a:rPr lang="ru-RU" b="1" dirty="0">
                <a:solidFill>
                  <a:schemeClr val="bg1"/>
                </a:solidFill>
              </a:rPr>
              <a:t>Распределение взаимного товарооборота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4191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G_5103"/>
          <p:cNvPicPr>
            <a:picLocks noChangeAspect="1" noChangeArrowheads="1"/>
          </p:cNvPicPr>
          <p:nvPr/>
        </p:nvPicPr>
        <p:blipFill>
          <a:blip r:embed="rId3">
            <a:lum bright="58000" contrast="-64000"/>
          </a:blip>
          <a:srcRect/>
          <a:stretch>
            <a:fillRect/>
          </a:stretch>
        </p:blipFill>
        <p:spPr bwMode="auto">
          <a:xfrm>
            <a:off x="0" y="744538"/>
            <a:ext cx="9144000" cy="611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4338"/>
            <a:ext cx="1438275" cy="165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258888" y="0"/>
            <a:ext cx="69723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FFFF00"/>
            </a:outerShdw>
          </a:effectLst>
        </p:spPr>
        <p:txBody>
          <a:bodyPr lIns="91385" tIns="45695" rIns="91385" bIns="45695" anchor="ctr"/>
          <a:lstStyle/>
          <a:p>
            <a:pPr algn="ctr">
              <a:defRPr/>
            </a:pPr>
            <a:r>
              <a:rPr lang="ru-RU" sz="2800" b="1">
                <a:solidFill>
                  <a:srgbClr val="006600"/>
                </a:solidFill>
              </a:rPr>
              <a:t>Российская таможенная академия</a:t>
            </a:r>
            <a:r>
              <a:rPr lang="en-US" sz="3200" b="1">
                <a:solidFill>
                  <a:srgbClr val="A50021"/>
                </a:solidFill>
              </a:rPr>
              <a:t> </a:t>
            </a:r>
          </a:p>
        </p:txBody>
      </p:sp>
      <p:pic>
        <p:nvPicPr>
          <p:cNvPr id="32769" name="Picture 1" descr="E:\ULYA\учеба\ллллл\иконки\ТАМОЖЕННЫЕ\a75acd5046d4ebd9020f74e0a5ab2d44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10" y="127000"/>
            <a:ext cx="1357290" cy="12064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85918" y="2214554"/>
            <a:ext cx="571504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4681</Words>
  <PresentationFormat>Экран (4:3)</PresentationFormat>
  <Paragraphs>658</Paragraphs>
  <Slides>72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72</vt:i4>
      </vt:variant>
    </vt:vector>
  </HeadingPairs>
  <TitlesOfParts>
    <vt:vector size="76" baseType="lpstr">
      <vt:lpstr>Тема Office</vt:lpstr>
      <vt:lpstr>Диаграмма</vt:lpstr>
      <vt:lpstr>Лист</vt:lpstr>
      <vt:lpstr>Document</vt:lpstr>
      <vt:lpstr>Слайд 1</vt:lpstr>
      <vt:lpstr>Предпосылки консолидации постсоветского пространства и факторы, сдерживающие развитие интеграции</vt:lpstr>
      <vt:lpstr>Слайд 3</vt:lpstr>
      <vt:lpstr>Слайд 4</vt:lpstr>
      <vt:lpstr>Слайд 5</vt:lpstr>
      <vt:lpstr>Слайд 6</vt:lpstr>
      <vt:lpstr>Здание Исполкома СНГ в Минске</vt:lpstr>
      <vt:lpstr>Слайд 8</vt:lpstr>
      <vt:lpstr>Слайд 9</vt:lpstr>
      <vt:lpstr>Слайд 10</vt:lpstr>
      <vt:lpstr> Страны СНГ в 2011 году      </vt:lpstr>
      <vt:lpstr>Слайд 12</vt:lpstr>
      <vt:lpstr>Слайд 13</vt:lpstr>
      <vt:lpstr>Слайд 14</vt:lpstr>
      <vt:lpstr>Экспорт России машин, оборудования и транспортных средств в 2001-2009 гг.</vt:lpstr>
      <vt:lpstr>Слайд 16</vt:lpstr>
      <vt:lpstr>Объективная заинтересованность стран СНГ в сохранении и укреплении общего экономического пространства определяется широким кругом факторов</vt:lpstr>
      <vt:lpstr>Объективная заинтересованность стран СНГ в сохранении и укреплении общего экономического пространства определяется широким кругом факторов</vt:lpstr>
      <vt:lpstr>Факторы, сдерживающие развитие интеграции в СНГ</vt:lpstr>
      <vt:lpstr>Факторы, сдерживающие развитие интеграции в СНГ</vt:lpstr>
      <vt:lpstr>Основные документы</vt:lpstr>
      <vt:lpstr>Слайд 22</vt:lpstr>
      <vt:lpstr>Слайд 23</vt:lpstr>
      <vt:lpstr>Формирование ЕЭП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Соглашения ЕС со странами СНГ о свободной торговле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Yulya</dc:creator>
  <cp:lastModifiedBy>Yulya</cp:lastModifiedBy>
  <cp:revision>255</cp:revision>
  <dcterms:modified xsi:type="dcterms:W3CDTF">2012-12-24T08:07:18Z</dcterms:modified>
</cp:coreProperties>
</file>