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70" r:id="rId4"/>
    <p:sldId id="257" r:id="rId5"/>
    <p:sldId id="266" r:id="rId6"/>
    <p:sldId id="258" r:id="rId7"/>
    <p:sldId id="26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61" r:id="rId22"/>
    <p:sldId id="262" r:id="rId23"/>
    <p:sldId id="263" r:id="rId24"/>
    <p:sldId id="264" r:id="rId25"/>
    <p:sldId id="265" r:id="rId26"/>
    <p:sldId id="267" r:id="rId27"/>
    <p:sldId id="284"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ulya" initials="Y" lastIdx="0"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E3EADA-632A-4018-81AC-1319E4892B92}" type="doc">
      <dgm:prSet loTypeId="urn:microsoft.com/office/officeart/2005/8/layout/venn1" loCatId="relationship" qsTypeId="urn:microsoft.com/office/officeart/2005/8/quickstyle/3d5" qsCatId="3D" csTypeId="urn:microsoft.com/office/officeart/2005/8/colors/colorful5" csCatId="colorful"/>
      <dgm:spPr/>
      <dgm:t>
        <a:bodyPr/>
        <a:lstStyle/>
        <a:p>
          <a:endParaRPr lang="ru-RU"/>
        </a:p>
      </dgm:t>
    </dgm:pt>
    <dgm:pt modelId="{14B70B06-D34F-46B0-90D8-1BDD2034DAFF}">
      <dgm:prSet/>
      <dgm:spPr/>
      <dgm:t>
        <a:bodyPr/>
        <a:lstStyle/>
        <a:p>
          <a:pPr rtl="0"/>
          <a:r>
            <a:rPr lang="ru-RU" dirty="0" smtClean="0"/>
            <a:t>с помощью экспортной пошлины может быть сокращен до определенного предела вывоз того или иного товара , в данном случае нефти</a:t>
          </a:r>
          <a:endParaRPr lang="ru-RU" dirty="0"/>
        </a:p>
      </dgm:t>
    </dgm:pt>
    <dgm:pt modelId="{04897E2F-01D1-4098-BAF8-38193AD1AA19}" type="parTrans" cxnId="{46BE3EA1-4222-4EB0-90D6-880DA155C8F4}">
      <dgm:prSet/>
      <dgm:spPr/>
      <dgm:t>
        <a:bodyPr/>
        <a:lstStyle/>
        <a:p>
          <a:endParaRPr lang="ru-RU"/>
        </a:p>
      </dgm:t>
    </dgm:pt>
    <dgm:pt modelId="{23DA42F1-2712-43B4-8C21-073057DB7B5C}" type="sibTrans" cxnId="{46BE3EA1-4222-4EB0-90D6-880DA155C8F4}">
      <dgm:prSet/>
      <dgm:spPr/>
      <dgm:t>
        <a:bodyPr/>
        <a:lstStyle/>
        <a:p>
          <a:endParaRPr lang="ru-RU"/>
        </a:p>
      </dgm:t>
    </dgm:pt>
    <dgm:pt modelId="{C0652E52-C9B5-42AC-B3A9-AFC735A3ED99}" type="pres">
      <dgm:prSet presAssocID="{4DE3EADA-632A-4018-81AC-1319E4892B92}" presName="compositeShape" presStyleCnt="0">
        <dgm:presLayoutVars>
          <dgm:chMax val="7"/>
          <dgm:dir/>
          <dgm:resizeHandles val="exact"/>
        </dgm:presLayoutVars>
      </dgm:prSet>
      <dgm:spPr/>
      <dgm:t>
        <a:bodyPr/>
        <a:lstStyle/>
        <a:p>
          <a:endParaRPr lang="ru-RU"/>
        </a:p>
      </dgm:t>
    </dgm:pt>
    <dgm:pt modelId="{01C50F0C-BACF-472E-98A7-094EA1CBBBC2}" type="pres">
      <dgm:prSet presAssocID="{14B70B06-D34F-46B0-90D8-1BDD2034DAFF}" presName="circ1TxSh" presStyleLbl="vennNode1" presStyleIdx="0" presStyleCnt="1"/>
      <dgm:spPr/>
      <dgm:t>
        <a:bodyPr/>
        <a:lstStyle/>
        <a:p>
          <a:endParaRPr lang="ru-RU"/>
        </a:p>
      </dgm:t>
    </dgm:pt>
  </dgm:ptLst>
  <dgm:cxnLst>
    <dgm:cxn modelId="{B945BF1C-6D90-4038-ACD5-60AD36F64E05}" type="presOf" srcId="{14B70B06-D34F-46B0-90D8-1BDD2034DAFF}" destId="{01C50F0C-BACF-472E-98A7-094EA1CBBBC2}" srcOrd="0" destOrd="0" presId="urn:microsoft.com/office/officeart/2005/8/layout/venn1"/>
    <dgm:cxn modelId="{46BE3EA1-4222-4EB0-90D6-880DA155C8F4}" srcId="{4DE3EADA-632A-4018-81AC-1319E4892B92}" destId="{14B70B06-D34F-46B0-90D8-1BDD2034DAFF}" srcOrd="0" destOrd="0" parTransId="{04897E2F-01D1-4098-BAF8-38193AD1AA19}" sibTransId="{23DA42F1-2712-43B4-8C21-073057DB7B5C}"/>
    <dgm:cxn modelId="{F1D3B7D6-9594-44D1-8C99-83B674FD3E3E}" type="presOf" srcId="{4DE3EADA-632A-4018-81AC-1319E4892B92}" destId="{C0652E52-C9B5-42AC-B3A9-AFC735A3ED99}" srcOrd="0" destOrd="0" presId="urn:microsoft.com/office/officeart/2005/8/layout/venn1"/>
    <dgm:cxn modelId="{210697F9-C874-4EBA-9A3D-9A8395CD3F6E}" type="presParOf" srcId="{C0652E52-C9B5-42AC-B3A9-AFC735A3ED99}" destId="{01C50F0C-BACF-472E-98A7-094EA1CBBBC2}" srcOrd="0" destOrd="0" presId="urn:microsoft.com/office/officeart/2005/8/layout/venn1"/>
  </dgm:cxnLst>
  <dgm:bg/>
  <dgm:whole/>
</dgm:dataModel>
</file>

<file path=ppt/diagrams/data2.xml><?xml version="1.0" encoding="utf-8"?>
<dgm:dataModel xmlns:dgm="http://schemas.openxmlformats.org/drawingml/2006/diagram" xmlns:a="http://schemas.openxmlformats.org/drawingml/2006/main">
  <dgm:ptLst>
    <dgm:pt modelId="{0C9CCF5F-1769-440A-A047-028292641520}" type="doc">
      <dgm:prSet loTypeId="urn:microsoft.com/office/officeart/2005/8/layout/hProcess11" loCatId="process" qsTypeId="urn:microsoft.com/office/officeart/2005/8/quickstyle/3d9" qsCatId="3D" csTypeId="urn:microsoft.com/office/officeart/2005/8/colors/accent1_2" csCatId="accent1"/>
      <dgm:spPr/>
      <dgm:t>
        <a:bodyPr/>
        <a:lstStyle/>
        <a:p>
          <a:endParaRPr lang="ru-RU"/>
        </a:p>
      </dgm:t>
    </dgm:pt>
    <dgm:pt modelId="{7025EEC0-FCF7-4550-9DDF-23CB4BDCDAAA}">
      <dgm:prSet/>
      <dgm:spPr/>
      <dgm:t>
        <a:bodyPr/>
        <a:lstStyle/>
        <a:p>
          <a:pPr rtl="0"/>
          <a:r>
            <a:rPr lang="ru-RU" dirty="0" smtClean="0"/>
            <a:t>Таможенные пошлины уплачиваются непосредственно декларантом либо иным лицом, ответственным за уплату таможенных платежей</a:t>
          </a:r>
          <a:endParaRPr lang="ru-RU" dirty="0"/>
        </a:p>
      </dgm:t>
    </dgm:pt>
    <dgm:pt modelId="{88966AAD-E447-4EE5-AF37-C07F5849C37E}" type="parTrans" cxnId="{9DC286C6-BCA9-4667-A1C7-D826AE6BCF36}">
      <dgm:prSet/>
      <dgm:spPr/>
      <dgm:t>
        <a:bodyPr/>
        <a:lstStyle/>
        <a:p>
          <a:endParaRPr lang="ru-RU"/>
        </a:p>
      </dgm:t>
    </dgm:pt>
    <dgm:pt modelId="{6683EC65-624A-4F48-8331-58D30487906A}" type="sibTrans" cxnId="{9DC286C6-BCA9-4667-A1C7-D826AE6BCF36}">
      <dgm:prSet/>
      <dgm:spPr/>
      <dgm:t>
        <a:bodyPr/>
        <a:lstStyle/>
        <a:p>
          <a:endParaRPr lang="ru-RU"/>
        </a:p>
      </dgm:t>
    </dgm:pt>
    <dgm:pt modelId="{4CFC05F5-20A7-41D1-9408-A5BFDDF678CA}" type="pres">
      <dgm:prSet presAssocID="{0C9CCF5F-1769-440A-A047-028292641520}" presName="Name0" presStyleCnt="0">
        <dgm:presLayoutVars>
          <dgm:dir/>
          <dgm:resizeHandles val="exact"/>
        </dgm:presLayoutVars>
      </dgm:prSet>
      <dgm:spPr/>
      <dgm:t>
        <a:bodyPr/>
        <a:lstStyle/>
        <a:p>
          <a:endParaRPr lang="ru-RU"/>
        </a:p>
      </dgm:t>
    </dgm:pt>
    <dgm:pt modelId="{608E4903-8FB5-44B6-BAD1-6BE4A09D2AA2}" type="pres">
      <dgm:prSet presAssocID="{0C9CCF5F-1769-440A-A047-028292641520}" presName="arrow" presStyleLbl="bgShp" presStyleIdx="0" presStyleCnt="1"/>
      <dgm:spPr/>
    </dgm:pt>
    <dgm:pt modelId="{CE97ECB4-0B47-4C92-B9A3-15E64107C15E}" type="pres">
      <dgm:prSet presAssocID="{0C9CCF5F-1769-440A-A047-028292641520}" presName="points" presStyleCnt="0"/>
      <dgm:spPr/>
    </dgm:pt>
    <dgm:pt modelId="{C779E77B-3826-4F7F-8915-6869DD5C01C2}" type="pres">
      <dgm:prSet presAssocID="{7025EEC0-FCF7-4550-9DDF-23CB4BDCDAAA}" presName="compositeA" presStyleCnt="0"/>
      <dgm:spPr/>
    </dgm:pt>
    <dgm:pt modelId="{5ADC5197-BC02-4843-80CD-86B38F1DA2A5}" type="pres">
      <dgm:prSet presAssocID="{7025EEC0-FCF7-4550-9DDF-23CB4BDCDAAA}" presName="textA" presStyleLbl="revTx" presStyleIdx="0" presStyleCnt="1">
        <dgm:presLayoutVars>
          <dgm:bulletEnabled val="1"/>
        </dgm:presLayoutVars>
      </dgm:prSet>
      <dgm:spPr/>
      <dgm:t>
        <a:bodyPr/>
        <a:lstStyle/>
        <a:p>
          <a:endParaRPr lang="ru-RU"/>
        </a:p>
      </dgm:t>
    </dgm:pt>
    <dgm:pt modelId="{E39FFB31-26B3-4F45-9382-A99E99C7E744}" type="pres">
      <dgm:prSet presAssocID="{7025EEC0-FCF7-4550-9DDF-23CB4BDCDAAA}" presName="circleA" presStyleLbl="node1" presStyleIdx="0" presStyleCnt="1"/>
      <dgm:spPr/>
    </dgm:pt>
    <dgm:pt modelId="{4A0C75BB-4609-4E9E-A2AC-F4DB4A04597E}" type="pres">
      <dgm:prSet presAssocID="{7025EEC0-FCF7-4550-9DDF-23CB4BDCDAAA}" presName="spaceA" presStyleCnt="0"/>
      <dgm:spPr/>
    </dgm:pt>
  </dgm:ptLst>
  <dgm:cxnLst>
    <dgm:cxn modelId="{1B1DA9B8-0A53-4C69-9767-028A85A0A80C}" type="presOf" srcId="{0C9CCF5F-1769-440A-A047-028292641520}" destId="{4CFC05F5-20A7-41D1-9408-A5BFDDF678CA}" srcOrd="0" destOrd="0" presId="urn:microsoft.com/office/officeart/2005/8/layout/hProcess11"/>
    <dgm:cxn modelId="{9DC286C6-BCA9-4667-A1C7-D826AE6BCF36}" srcId="{0C9CCF5F-1769-440A-A047-028292641520}" destId="{7025EEC0-FCF7-4550-9DDF-23CB4BDCDAAA}" srcOrd="0" destOrd="0" parTransId="{88966AAD-E447-4EE5-AF37-C07F5849C37E}" sibTransId="{6683EC65-624A-4F48-8331-58D30487906A}"/>
    <dgm:cxn modelId="{AD9E50BF-2043-4D48-9E38-FDAABD2877C7}" type="presOf" srcId="{7025EEC0-FCF7-4550-9DDF-23CB4BDCDAAA}" destId="{5ADC5197-BC02-4843-80CD-86B38F1DA2A5}" srcOrd="0" destOrd="0" presId="urn:microsoft.com/office/officeart/2005/8/layout/hProcess11"/>
    <dgm:cxn modelId="{904F9197-E5F3-4B25-B0CB-DAEF2F6CE026}" type="presParOf" srcId="{4CFC05F5-20A7-41D1-9408-A5BFDDF678CA}" destId="{608E4903-8FB5-44B6-BAD1-6BE4A09D2AA2}" srcOrd="0" destOrd="0" presId="urn:microsoft.com/office/officeart/2005/8/layout/hProcess11"/>
    <dgm:cxn modelId="{5A90A2F1-D93F-4D98-ACFA-7EEFE9B597A3}" type="presParOf" srcId="{4CFC05F5-20A7-41D1-9408-A5BFDDF678CA}" destId="{CE97ECB4-0B47-4C92-B9A3-15E64107C15E}" srcOrd="1" destOrd="0" presId="urn:microsoft.com/office/officeart/2005/8/layout/hProcess11"/>
    <dgm:cxn modelId="{6815024C-C5F3-446F-AF23-08D6B0D0851F}" type="presParOf" srcId="{CE97ECB4-0B47-4C92-B9A3-15E64107C15E}" destId="{C779E77B-3826-4F7F-8915-6869DD5C01C2}" srcOrd="0" destOrd="0" presId="urn:microsoft.com/office/officeart/2005/8/layout/hProcess11"/>
    <dgm:cxn modelId="{1848B911-FB88-4E52-8354-E9E851A021D9}" type="presParOf" srcId="{C779E77B-3826-4F7F-8915-6869DD5C01C2}" destId="{5ADC5197-BC02-4843-80CD-86B38F1DA2A5}" srcOrd="0" destOrd="0" presId="urn:microsoft.com/office/officeart/2005/8/layout/hProcess11"/>
    <dgm:cxn modelId="{095455B3-88AF-4D11-8CB7-936221B99F09}" type="presParOf" srcId="{C779E77B-3826-4F7F-8915-6869DD5C01C2}" destId="{E39FFB31-26B3-4F45-9382-A99E99C7E744}" srcOrd="1" destOrd="0" presId="urn:microsoft.com/office/officeart/2005/8/layout/hProcess11"/>
    <dgm:cxn modelId="{39D7506B-A93A-45CB-B905-F1D8476049C7}" type="presParOf" srcId="{C779E77B-3826-4F7F-8915-6869DD5C01C2}" destId="{4A0C75BB-4609-4E9E-A2AC-F4DB4A04597E}" srcOrd="2" destOrd="0" presId="urn:microsoft.com/office/officeart/2005/8/layout/hProcess11"/>
  </dgm:cxnLst>
  <dgm:bg/>
  <dgm:whole/>
</dgm:dataModel>
</file>

<file path=ppt/diagrams/data3.xml><?xml version="1.0" encoding="utf-8"?>
<dgm:dataModel xmlns:dgm="http://schemas.openxmlformats.org/drawingml/2006/diagram" xmlns:a="http://schemas.openxmlformats.org/drawingml/2006/main">
  <dgm:ptLst>
    <dgm:pt modelId="{DC7DE42E-96A4-49D0-BDFF-5C1C5C8B9514}"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ru-RU"/>
        </a:p>
      </dgm:t>
    </dgm:pt>
    <dgm:pt modelId="{B3C4D83A-A48C-4228-8062-B543878975F3}">
      <dgm:prSet phldrT="[Текст]"/>
      <dgm:spPr/>
      <dgm:t>
        <a:bodyPr/>
        <a:lstStyle/>
        <a:p>
          <a:r>
            <a:rPr lang="ru-RU" dirty="0" smtClean="0"/>
            <a:t>Период расчета сокращен</a:t>
          </a:r>
          <a:endParaRPr lang="ru-RU" dirty="0"/>
        </a:p>
      </dgm:t>
    </dgm:pt>
    <dgm:pt modelId="{1240D1DE-9C50-4241-9E83-DC5D7DBB6968}" type="parTrans" cxnId="{B78D069F-6BC4-48A1-9BB0-536313197016}">
      <dgm:prSet/>
      <dgm:spPr/>
      <dgm:t>
        <a:bodyPr/>
        <a:lstStyle/>
        <a:p>
          <a:endParaRPr lang="ru-RU"/>
        </a:p>
      </dgm:t>
    </dgm:pt>
    <dgm:pt modelId="{6412A745-2650-4A4E-A2BF-735B3E35ED90}" type="sibTrans" cxnId="{B78D069F-6BC4-48A1-9BB0-536313197016}">
      <dgm:prSet/>
      <dgm:spPr/>
      <dgm:t>
        <a:bodyPr/>
        <a:lstStyle/>
        <a:p>
          <a:endParaRPr lang="ru-RU"/>
        </a:p>
      </dgm:t>
    </dgm:pt>
    <dgm:pt modelId="{1F9B3484-7157-4240-8626-3AC9E3E443C6}">
      <dgm:prSet phldrT="[Текст]"/>
      <dgm:spPr/>
      <dgm:t>
        <a:bodyPr/>
        <a:lstStyle/>
        <a:p>
          <a:r>
            <a:rPr lang="ru-RU" dirty="0" smtClean="0"/>
            <a:t>Было: 2 месяца…</a:t>
          </a:r>
          <a:endParaRPr lang="ru-RU" dirty="0"/>
        </a:p>
      </dgm:t>
    </dgm:pt>
    <dgm:pt modelId="{CA4FC1A3-E5A8-4B86-98E1-CC41866E5775}" type="parTrans" cxnId="{7E071793-E384-4505-91ED-428B64DB012C}">
      <dgm:prSet/>
      <dgm:spPr/>
      <dgm:t>
        <a:bodyPr/>
        <a:lstStyle/>
        <a:p>
          <a:endParaRPr lang="ru-RU"/>
        </a:p>
      </dgm:t>
    </dgm:pt>
    <dgm:pt modelId="{593812D5-86D5-4A4B-BC45-14C37DF7A50E}" type="sibTrans" cxnId="{7E071793-E384-4505-91ED-428B64DB012C}">
      <dgm:prSet/>
      <dgm:spPr/>
      <dgm:t>
        <a:bodyPr/>
        <a:lstStyle/>
        <a:p>
          <a:endParaRPr lang="ru-RU"/>
        </a:p>
      </dgm:t>
    </dgm:pt>
    <dgm:pt modelId="{BA7D1E7B-2919-4851-956B-89C516486177}">
      <dgm:prSet phldrT="[Текст]"/>
      <dgm:spPr/>
      <dgm:t>
        <a:bodyPr/>
        <a:lstStyle/>
        <a:p>
          <a:r>
            <a:rPr lang="ru-RU" dirty="0" smtClean="0"/>
            <a:t>Стало: 1 месяц…</a:t>
          </a:r>
          <a:endParaRPr lang="ru-RU" dirty="0"/>
        </a:p>
      </dgm:t>
    </dgm:pt>
    <dgm:pt modelId="{E7F2D4C3-913B-42CB-89FC-7C0B44A44E2C}" type="parTrans" cxnId="{C02937AD-4ED0-49E9-84A2-0B0405D6EEFA}">
      <dgm:prSet/>
      <dgm:spPr/>
      <dgm:t>
        <a:bodyPr/>
        <a:lstStyle/>
        <a:p>
          <a:endParaRPr lang="ru-RU"/>
        </a:p>
      </dgm:t>
    </dgm:pt>
    <dgm:pt modelId="{7F0B7E26-C8CD-4D33-9B26-8E6738A411AD}" type="sibTrans" cxnId="{C02937AD-4ED0-49E9-84A2-0B0405D6EEFA}">
      <dgm:prSet/>
      <dgm:spPr/>
      <dgm:t>
        <a:bodyPr/>
        <a:lstStyle/>
        <a:p>
          <a:endParaRPr lang="ru-RU"/>
        </a:p>
      </dgm:t>
    </dgm:pt>
    <dgm:pt modelId="{84176593-5359-42B9-AB9E-126093248F78}" type="pres">
      <dgm:prSet presAssocID="{DC7DE42E-96A4-49D0-BDFF-5C1C5C8B9514}" presName="outerComposite" presStyleCnt="0">
        <dgm:presLayoutVars>
          <dgm:chMax val="5"/>
          <dgm:dir/>
          <dgm:resizeHandles val="exact"/>
        </dgm:presLayoutVars>
      </dgm:prSet>
      <dgm:spPr/>
      <dgm:t>
        <a:bodyPr/>
        <a:lstStyle/>
        <a:p>
          <a:endParaRPr lang="ru-RU"/>
        </a:p>
      </dgm:t>
    </dgm:pt>
    <dgm:pt modelId="{77EF31CC-1BA8-4F82-B8C4-A5B297EC6E5D}" type="pres">
      <dgm:prSet presAssocID="{DC7DE42E-96A4-49D0-BDFF-5C1C5C8B9514}" presName="dummyMaxCanvas" presStyleCnt="0">
        <dgm:presLayoutVars/>
      </dgm:prSet>
      <dgm:spPr/>
    </dgm:pt>
    <dgm:pt modelId="{9D6BD9F9-197A-4F08-A902-84E984307FA8}" type="pres">
      <dgm:prSet presAssocID="{DC7DE42E-96A4-49D0-BDFF-5C1C5C8B9514}" presName="ThreeNodes_1" presStyleLbl="node1" presStyleIdx="0" presStyleCnt="3">
        <dgm:presLayoutVars>
          <dgm:bulletEnabled val="1"/>
        </dgm:presLayoutVars>
      </dgm:prSet>
      <dgm:spPr/>
      <dgm:t>
        <a:bodyPr/>
        <a:lstStyle/>
        <a:p>
          <a:endParaRPr lang="ru-RU"/>
        </a:p>
      </dgm:t>
    </dgm:pt>
    <dgm:pt modelId="{F2FF0F95-2E5A-4A8B-9E77-05F15F6B386F}" type="pres">
      <dgm:prSet presAssocID="{DC7DE42E-96A4-49D0-BDFF-5C1C5C8B9514}" presName="ThreeNodes_2" presStyleLbl="node1" presStyleIdx="1" presStyleCnt="3">
        <dgm:presLayoutVars>
          <dgm:bulletEnabled val="1"/>
        </dgm:presLayoutVars>
      </dgm:prSet>
      <dgm:spPr/>
      <dgm:t>
        <a:bodyPr/>
        <a:lstStyle/>
        <a:p>
          <a:endParaRPr lang="ru-RU"/>
        </a:p>
      </dgm:t>
    </dgm:pt>
    <dgm:pt modelId="{0CD8700D-A7C2-454D-B34E-9FBD302BC053}" type="pres">
      <dgm:prSet presAssocID="{DC7DE42E-96A4-49D0-BDFF-5C1C5C8B9514}" presName="ThreeNodes_3" presStyleLbl="node1" presStyleIdx="2" presStyleCnt="3">
        <dgm:presLayoutVars>
          <dgm:bulletEnabled val="1"/>
        </dgm:presLayoutVars>
      </dgm:prSet>
      <dgm:spPr/>
      <dgm:t>
        <a:bodyPr/>
        <a:lstStyle/>
        <a:p>
          <a:endParaRPr lang="ru-RU"/>
        </a:p>
      </dgm:t>
    </dgm:pt>
    <dgm:pt modelId="{B1C843DD-FF70-4D3F-BE6E-94BBA8F89BA9}" type="pres">
      <dgm:prSet presAssocID="{DC7DE42E-96A4-49D0-BDFF-5C1C5C8B9514}" presName="ThreeConn_1-2" presStyleLbl="fgAccFollowNode1" presStyleIdx="0" presStyleCnt="2">
        <dgm:presLayoutVars>
          <dgm:bulletEnabled val="1"/>
        </dgm:presLayoutVars>
      </dgm:prSet>
      <dgm:spPr/>
      <dgm:t>
        <a:bodyPr/>
        <a:lstStyle/>
        <a:p>
          <a:endParaRPr lang="ru-RU"/>
        </a:p>
      </dgm:t>
    </dgm:pt>
    <dgm:pt modelId="{616C0079-118F-4D68-BBCF-E85D2B5A7AC3}" type="pres">
      <dgm:prSet presAssocID="{DC7DE42E-96A4-49D0-BDFF-5C1C5C8B9514}" presName="ThreeConn_2-3" presStyleLbl="fgAccFollowNode1" presStyleIdx="1" presStyleCnt="2">
        <dgm:presLayoutVars>
          <dgm:bulletEnabled val="1"/>
        </dgm:presLayoutVars>
      </dgm:prSet>
      <dgm:spPr/>
      <dgm:t>
        <a:bodyPr/>
        <a:lstStyle/>
        <a:p>
          <a:endParaRPr lang="ru-RU"/>
        </a:p>
      </dgm:t>
    </dgm:pt>
    <dgm:pt modelId="{3F6FB0BC-3807-46CA-B0A4-D8AE3B57C943}" type="pres">
      <dgm:prSet presAssocID="{DC7DE42E-96A4-49D0-BDFF-5C1C5C8B9514}" presName="ThreeNodes_1_text" presStyleLbl="node1" presStyleIdx="2" presStyleCnt="3">
        <dgm:presLayoutVars>
          <dgm:bulletEnabled val="1"/>
        </dgm:presLayoutVars>
      </dgm:prSet>
      <dgm:spPr/>
      <dgm:t>
        <a:bodyPr/>
        <a:lstStyle/>
        <a:p>
          <a:endParaRPr lang="ru-RU"/>
        </a:p>
      </dgm:t>
    </dgm:pt>
    <dgm:pt modelId="{75338499-3317-4EEE-8049-977CD2347163}" type="pres">
      <dgm:prSet presAssocID="{DC7DE42E-96A4-49D0-BDFF-5C1C5C8B9514}" presName="ThreeNodes_2_text" presStyleLbl="node1" presStyleIdx="2" presStyleCnt="3">
        <dgm:presLayoutVars>
          <dgm:bulletEnabled val="1"/>
        </dgm:presLayoutVars>
      </dgm:prSet>
      <dgm:spPr/>
      <dgm:t>
        <a:bodyPr/>
        <a:lstStyle/>
        <a:p>
          <a:endParaRPr lang="ru-RU"/>
        </a:p>
      </dgm:t>
    </dgm:pt>
    <dgm:pt modelId="{27FA7C24-D41B-4E27-B3B2-B775D1FC0927}" type="pres">
      <dgm:prSet presAssocID="{DC7DE42E-96A4-49D0-BDFF-5C1C5C8B9514}" presName="ThreeNodes_3_text" presStyleLbl="node1" presStyleIdx="2" presStyleCnt="3">
        <dgm:presLayoutVars>
          <dgm:bulletEnabled val="1"/>
        </dgm:presLayoutVars>
      </dgm:prSet>
      <dgm:spPr/>
      <dgm:t>
        <a:bodyPr/>
        <a:lstStyle/>
        <a:p>
          <a:endParaRPr lang="ru-RU"/>
        </a:p>
      </dgm:t>
    </dgm:pt>
  </dgm:ptLst>
  <dgm:cxnLst>
    <dgm:cxn modelId="{8997126D-D3C2-458F-B3F9-C7D7A68F1807}" type="presOf" srcId="{BA7D1E7B-2919-4851-956B-89C516486177}" destId="{27FA7C24-D41B-4E27-B3B2-B775D1FC0927}" srcOrd="1" destOrd="0" presId="urn:microsoft.com/office/officeart/2005/8/layout/vProcess5"/>
    <dgm:cxn modelId="{7E071793-E384-4505-91ED-428B64DB012C}" srcId="{DC7DE42E-96A4-49D0-BDFF-5C1C5C8B9514}" destId="{1F9B3484-7157-4240-8626-3AC9E3E443C6}" srcOrd="1" destOrd="0" parTransId="{CA4FC1A3-E5A8-4B86-98E1-CC41866E5775}" sibTransId="{593812D5-86D5-4A4B-BC45-14C37DF7A50E}"/>
    <dgm:cxn modelId="{C02937AD-4ED0-49E9-84A2-0B0405D6EEFA}" srcId="{DC7DE42E-96A4-49D0-BDFF-5C1C5C8B9514}" destId="{BA7D1E7B-2919-4851-956B-89C516486177}" srcOrd="2" destOrd="0" parTransId="{E7F2D4C3-913B-42CB-89FC-7C0B44A44E2C}" sibTransId="{7F0B7E26-C8CD-4D33-9B26-8E6738A411AD}"/>
    <dgm:cxn modelId="{33FEE4E9-ACB3-406D-AE36-3D8BDEEA1BC2}" type="presOf" srcId="{B3C4D83A-A48C-4228-8062-B543878975F3}" destId="{9D6BD9F9-197A-4F08-A902-84E984307FA8}" srcOrd="0" destOrd="0" presId="urn:microsoft.com/office/officeart/2005/8/layout/vProcess5"/>
    <dgm:cxn modelId="{31029777-7307-4938-AE59-233301C2299B}" type="presOf" srcId="{1F9B3484-7157-4240-8626-3AC9E3E443C6}" destId="{F2FF0F95-2E5A-4A8B-9E77-05F15F6B386F}" srcOrd="0" destOrd="0" presId="urn:microsoft.com/office/officeart/2005/8/layout/vProcess5"/>
    <dgm:cxn modelId="{FA0EE1FB-77DB-4902-874C-BBBC89B4F841}" type="presOf" srcId="{B3C4D83A-A48C-4228-8062-B543878975F3}" destId="{3F6FB0BC-3807-46CA-B0A4-D8AE3B57C943}" srcOrd="1" destOrd="0" presId="urn:microsoft.com/office/officeart/2005/8/layout/vProcess5"/>
    <dgm:cxn modelId="{8CB60027-E8E1-4708-B402-78CCDFC0AD26}" type="presOf" srcId="{593812D5-86D5-4A4B-BC45-14C37DF7A50E}" destId="{616C0079-118F-4D68-BBCF-E85D2B5A7AC3}" srcOrd="0" destOrd="0" presId="urn:microsoft.com/office/officeart/2005/8/layout/vProcess5"/>
    <dgm:cxn modelId="{146BCE32-2F75-4E9D-A462-A34B0ABAD900}" type="presOf" srcId="{1F9B3484-7157-4240-8626-3AC9E3E443C6}" destId="{75338499-3317-4EEE-8049-977CD2347163}" srcOrd="1" destOrd="0" presId="urn:microsoft.com/office/officeart/2005/8/layout/vProcess5"/>
    <dgm:cxn modelId="{B78D069F-6BC4-48A1-9BB0-536313197016}" srcId="{DC7DE42E-96A4-49D0-BDFF-5C1C5C8B9514}" destId="{B3C4D83A-A48C-4228-8062-B543878975F3}" srcOrd="0" destOrd="0" parTransId="{1240D1DE-9C50-4241-9E83-DC5D7DBB6968}" sibTransId="{6412A745-2650-4A4E-A2BF-735B3E35ED90}"/>
    <dgm:cxn modelId="{42F1BF75-6F99-4EA7-BD3C-1B512FC49F30}" type="presOf" srcId="{6412A745-2650-4A4E-A2BF-735B3E35ED90}" destId="{B1C843DD-FF70-4D3F-BE6E-94BBA8F89BA9}" srcOrd="0" destOrd="0" presId="urn:microsoft.com/office/officeart/2005/8/layout/vProcess5"/>
    <dgm:cxn modelId="{6C9CF80E-57A0-4126-8FDC-AFF58E6700E9}" type="presOf" srcId="{DC7DE42E-96A4-49D0-BDFF-5C1C5C8B9514}" destId="{84176593-5359-42B9-AB9E-126093248F78}" srcOrd="0" destOrd="0" presId="urn:microsoft.com/office/officeart/2005/8/layout/vProcess5"/>
    <dgm:cxn modelId="{1738B114-0676-48E6-8F77-EA2E3131B213}" type="presOf" srcId="{BA7D1E7B-2919-4851-956B-89C516486177}" destId="{0CD8700D-A7C2-454D-B34E-9FBD302BC053}" srcOrd="0" destOrd="0" presId="urn:microsoft.com/office/officeart/2005/8/layout/vProcess5"/>
    <dgm:cxn modelId="{BF401BAB-6C68-4E11-B9C0-B39FAC7FD64D}" type="presParOf" srcId="{84176593-5359-42B9-AB9E-126093248F78}" destId="{77EF31CC-1BA8-4F82-B8C4-A5B297EC6E5D}" srcOrd="0" destOrd="0" presId="urn:microsoft.com/office/officeart/2005/8/layout/vProcess5"/>
    <dgm:cxn modelId="{E42A56EA-9588-4D30-9778-BE28CEE48FA1}" type="presParOf" srcId="{84176593-5359-42B9-AB9E-126093248F78}" destId="{9D6BD9F9-197A-4F08-A902-84E984307FA8}" srcOrd="1" destOrd="0" presId="urn:microsoft.com/office/officeart/2005/8/layout/vProcess5"/>
    <dgm:cxn modelId="{DCB08B9A-BF8E-4562-B481-E65BFB7F744F}" type="presParOf" srcId="{84176593-5359-42B9-AB9E-126093248F78}" destId="{F2FF0F95-2E5A-4A8B-9E77-05F15F6B386F}" srcOrd="2" destOrd="0" presId="urn:microsoft.com/office/officeart/2005/8/layout/vProcess5"/>
    <dgm:cxn modelId="{6208C848-ACAD-40B9-9533-93852BF47EDA}" type="presParOf" srcId="{84176593-5359-42B9-AB9E-126093248F78}" destId="{0CD8700D-A7C2-454D-B34E-9FBD302BC053}" srcOrd="3" destOrd="0" presId="urn:microsoft.com/office/officeart/2005/8/layout/vProcess5"/>
    <dgm:cxn modelId="{BB5E8EC5-20B8-46F0-A218-66452FBBD4F3}" type="presParOf" srcId="{84176593-5359-42B9-AB9E-126093248F78}" destId="{B1C843DD-FF70-4D3F-BE6E-94BBA8F89BA9}" srcOrd="4" destOrd="0" presId="urn:microsoft.com/office/officeart/2005/8/layout/vProcess5"/>
    <dgm:cxn modelId="{B343894B-57C9-48CA-804C-937E05BFA67D}" type="presParOf" srcId="{84176593-5359-42B9-AB9E-126093248F78}" destId="{616C0079-118F-4D68-BBCF-E85D2B5A7AC3}" srcOrd="5" destOrd="0" presId="urn:microsoft.com/office/officeart/2005/8/layout/vProcess5"/>
    <dgm:cxn modelId="{08CB8DF0-BFAF-408B-9B58-264AABDC5C3F}" type="presParOf" srcId="{84176593-5359-42B9-AB9E-126093248F78}" destId="{3F6FB0BC-3807-46CA-B0A4-D8AE3B57C943}" srcOrd="6" destOrd="0" presId="urn:microsoft.com/office/officeart/2005/8/layout/vProcess5"/>
    <dgm:cxn modelId="{5B375907-DEE8-4933-A964-A45C0E0BC354}" type="presParOf" srcId="{84176593-5359-42B9-AB9E-126093248F78}" destId="{75338499-3317-4EEE-8049-977CD2347163}" srcOrd="7" destOrd="0" presId="urn:microsoft.com/office/officeart/2005/8/layout/vProcess5"/>
    <dgm:cxn modelId="{A47781F9-E22F-476F-8416-8F08C4C6E73B}" type="presParOf" srcId="{84176593-5359-42B9-AB9E-126093248F78}" destId="{27FA7C24-D41B-4E27-B3B2-B775D1FC0927}" srcOrd="8" destOrd="0" presId="urn:microsoft.com/office/officeart/2005/8/layout/vProcess5"/>
  </dgm:cxnLst>
  <dgm:bg/>
  <dgm:whole/>
</dgm:dataModel>
</file>

<file path=ppt/diagrams/data4.xml><?xml version="1.0" encoding="utf-8"?>
<dgm:dataModel xmlns:dgm="http://schemas.openxmlformats.org/drawingml/2006/diagram" xmlns:a="http://schemas.openxmlformats.org/drawingml/2006/main">
  <dgm:ptLst>
    <dgm:pt modelId="{E301E554-A67A-40AC-A2E9-2CCD9664F074}" type="doc">
      <dgm:prSet loTypeId="urn:microsoft.com/office/officeart/2005/8/layout/hProcess9" loCatId="process" qsTypeId="urn:microsoft.com/office/officeart/2005/8/quickstyle/simple1" qsCatId="simple" csTypeId="urn:microsoft.com/office/officeart/2005/8/colors/colorful4" csCatId="colorful"/>
      <dgm:spPr/>
      <dgm:t>
        <a:bodyPr/>
        <a:lstStyle/>
        <a:p>
          <a:endParaRPr lang="ru-RU"/>
        </a:p>
      </dgm:t>
    </dgm:pt>
    <dgm:pt modelId="{F5435861-2043-4CD0-AB0A-CBD84DE2E4C4}">
      <dgm:prSet/>
      <dgm:spPr/>
      <dgm:t>
        <a:bodyPr/>
        <a:lstStyle/>
        <a:p>
          <a:pPr rtl="0"/>
          <a:r>
            <a:rPr lang="ru-RU" dirty="0" smtClean="0"/>
            <a:t>за октябрь убытки от реализации нефти на экспорт оцениваются примерно в 82 долл. за тонну. </a:t>
          </a:r>
          <a:endParaRPr lang="ru-RU" dirty="0"/>
        </a:p>
      </dgm:t>
    </dgm:pt>
    <dgm:pt modelId="{5BE8D289-C461-402D-9786-121B839E7C1C}" type="parTrans" cxnId="{FF1334BE-4F5C-4D6A-9BDE-F0348301FD89}">
      <dgm:prSet/>
      <dgm:spPr/>
      <dgm:t>
        <a:bodyPr/>
        <a:lstStyle/>
        <a:p>
          <a:endParaRPr lang="ru-RU"/>
        </a:p>
      </dgm:t>
    </dgm:pt>
    <dgm:pt modelId="{21C21AE9-C232-4285-9D99-A02F6A9D7859}" type="sibTrans" cxnId="{FF1334BE-4F5C-4D6A-9BDE-F0348301FD89}">
      <dgm:prSet/>
      <dgm:spPr/>
      <dgm:t>
        <a:bodyPr/>
        <a:lstStyle/>
        <a:p>
          <a:endParaRPr lang="ru-RU"/>
        </a:p>
      </dgm:t>
    </dgm:pt>
    <dgm:pt modelId="{00605185-B906-45B4-B481-0B7290B9E42A}">
      <dgm:prSet/>
      <dgm:spPr/>
      <dgm:t>
        <a:bodyPr/>
        <a:lstStyle/>
        <a:p>
          <a:pPr rtl="0"/>
          <a:r>
            <a:rPr lang="ru-RU" dirty="0" smtClean="0"/>
            <a:t>Переориентировать потоки на внутренний рынок было также невыгодно -- убытки составляли 3 тыс. руб. с тонны. </a:t>
          </a:r>
          <a:endParaRPr lang="ru-RU" dirty="0"/>
        </a:p>
      </dgm:t>
    </dgm:pt>
    <dgm:pt modelId="{B2643398-D4A5-4C14-8496-1751CDCFEE16}" type="parTrans" cxnId="{6314A117-3956-4406-996A-975A4BB3A85D}">
      <dgm:prSet/>
      <dgm:spPr/>
      <dgm:t>
        <a:bodyPr/>
        <a:lstStyle/>
        <a:p>
          <a:endParaRPr lang="ru-RU"/>
        </a:p>
      </dgm:t>
    </dgm:pt>
    <dgm:pt modelId="{1128173D-C8C6-45D2-81B7-ADCA469BE254}" type="sibTrans" cxnId="{6314A117-3956-4406-996A-975A4BB3A85D}">
      <dgm:prSet/>
      <dgm:spPr/>
      <dgm:t>
        <a:bodyPr/>
        <a:lstStyle/>
        <a:p>
          <a:endParaRPr lang="ru-RU"/>
        </a:p>
      </dgm:t>
    </dgm:pt>
    <dgm:pt modelId="{C0B0A6FE-7C68-46E5-A08B-C4BBD764B56C}">
      <dgm:prSet/>
      <dgm:spPr/>
      <dgm:t>
        <a:bodyPr/>
        <a:lstStyle/>
        <a:p>
          <a:pPr rtl="0"/>
          <a:r>
            <a:rPr lang="ru-RU" dirty="0" smtClean="0"/>
            <a:t>с 1 ноября еще снизить пошлину -- до 287,3 долл. за тонну</a:t>
          </a:r>
          <a:br>
            <a:rPr lang="ru-RU" dirty="0" smtClean="0"/>
          </a:br>
          <a:endParaRPr lang="ru-RU" dirty="0"/>
        </a:p>
      </dgm:t>
    </dgm:pt>
    <dgm:pt modelId="{856D136F-BB8A-4A29-895F-AC6B0AF22788}" type="parTrans" cxnId="{71C167B3-B631-4A2B-857A-DFD2E5E83234}">
      <dgm:prSet/>
      <dgm:spPr/>
      <dgm:t>
        <a:bodyPr/>
        <a:lstStyle/>
        <a:p>
          <a:endParaRPr lang="ru-RU"/>
        </a:p>
      </dgm:t>
    </dgm:pt>
    <dgm:pt modelId="{41C883FF-D18C-4A18-86FF-8E8EF36FE6E6}" type="sibTrans" cxnId="{71C167B3-B631-4A2B-857A-DFD2E5E83234}">
      <dgm:prSet/>
      <dgm:spPr/>
      <dgm:t>
        <a:bodyPr/>
        <a:lstStyle/>
        <a:p>
          <a:endParaRPr lang="ru-RU"/>
        </a:p>
      </dgm:t>
    </dgm:pt>
    <dgm:pt modelId="{816F40FA-4CA4-4708-9696-1EF956EE0ECB}" type="pres">
      <dgm:prSet presAssocID="{E301E554-A67A-40AC-A2E9-2CCD9664F074}" presName="CompostProcess" presStyleCnt="0">
        <dgm:presLayoutVars>
          <dgm:dir/>
          <dgm:resizeHandles val="exact"/>
        </dgm:presLayoutVars>
      </dgm:prSet>
      <dgm:spPr/>
      <dgm:t>
        <a:bodyPr/>
        <a:lstStyle/>
        <a:p>
          <a:endParaRPr lang="ru-RU"/>
        </a:p>
      </dgm:t>
    </dgm:pt>
    <dgm:pt modelId="{88B558B4-5CCD-414F-8306-7544630AB3EE}" type="pres">
      <dgm:prSet presAssocID="{E301E554-A67A-40AC-A2E9-2CCD9664F074}" presName="arrow" presStyleLbl="bgShp" presStyleIdx="0" presStyleCnt="1"/>
      <dgm:spPr/>
    </dgm:pt>
    <dgm:pt modelId="{6D4C4BD1-745E-40B6-B390-D2BB7FDD4631}" type="pres">
      <dgm:prSet presAssocID="{E301E554-A67A-40AC-A2E9-2CCD9664F074}" presName="linearProcess" presStyleCnt="0"/>
      <dgm:spPr/>
    </dgm:pt>
    <dgm:pt modelId="{F124E20C-2CA1-4892-B9A7-4AA54546C8E1}" type="pres">
      <dgm:prSet presAssocID="{F5435861-2043-4CD0-AB0A-CBD84DE2E4C4}" presName="textNode" presStyleLbl="node1" presStyleIdx="0" presStyleCnt="3">
        <dgm:presLayoutVars>
          <dgm:bulletEnabled val="1"/>
        </dgm:presLayoutVars>
      </dgm:prSet>
      <dgm:spPr/>
      <dgm:t>
        <a:bodyPr/>
        <a:lstStyle/>
        <a:p>
          <a:endParaRPr lang="ru-RU"/>
        </a:p>
      </dgm:t>
    </dgm:pt>
    <dgm:pt modelId="{9FD015BD-3934-4E51-A031-616772DC22F0}" type="pres">
      <dgm:prSet presAssocID="{21C21AE9-C232-4285-9D99-A02F6A9D7859}" presName="sibTrans" presStyleCnt="0"/>
      <dgm:spPr/>
    </dgm:pt>
    <dgm:pt modelId="{8E2F16DA-CA9B-429F-BCB8-D30705F44BF0}" type="pres">
      <dgm:prSet presAssocID="{00605185-B906-45B4-B481-0B7290B9E42A}" presName="textNode" presStyleLbl="node1" presStyleIdx="1" presStyleCnt="3">
        <dgm:presLayoutVars>
          <dgm:bulletEnabled val="1"/>
        </dgm:presLayoutVars>
      </dgm:prSet>
      <dgm:spPr/>
      <dgm:t>
        <a:bodyPr/>
        <a:lstStyle/>
        <a:p>
          <a:endParaRPr lang="ru-RU"/>
        </a:p>
      </dgm:t>
    </dgm:pt>
    <dgm:pt modelId="{CD7E78C3-E5EC-4DD0-A186-1DFE33FA0937}" type="pres">
      <dgm:prSet presAssocID="{1128173D-C8C6-45D2-81B7-ADCA469BE254}" presName="sibTrans" presStyleCnt="0"/>
      <dgm:spPr/>
    </dgm:pt>
    <dgm:pt modelId="{441BBEE6-F410-48E1-9C0D-A1DEA0CDD707}" type="pres">
      <dgm:prSet presAssocID="{C0B0A6FE-7C68-46E5-A08B-C4BBD764B56C}" presName="textNode" presStyleLbl="node1" presStyleIdx="2" presStyleCnt="3">
        <dgm:presLayoutVars>
          <dgm:bulletEnabled val="1"/>
        </dgm:presLayoutVars>
      </dgm:prSet>
      <dgm:spPr/>
      <dgm:t>
        <a:bodyPr/>
        <a:lstStyle/>
        <a:p>
          <a:endParaRPr lang="ru-RU"/>
        </a:p>
      </dgm:t>
    </dgm:pt>
  </dgm:ptLst>
  <dgm:cxnLst>
    <dgm:cxn modelId="{6314A117-3956-4406-996A-975A4BB3A85D}" srcId="{E301E554-A67A-40AC-A2E9-2CCD9664F074}" destId="{00605185-B906-45B4-B481-0B7290B9E42A}" srcOrd="1" destOrd="0" parTransId="{B2643398-D4A5-4C14-8496-1751CDCFEE16}" sibTransId="{1128173D-C8C6-45D2-81B7-ADCA469BE254}"/>
    <dgm:cxn modelId="{7990332F-FDA7-4A08-A1F6-1F48E733844C}" type="presOf" srcId="{F5435861-2043-4CD0-AB0A-CBD84DE2E4C4}" destId="{F124E20C-2CA1-4892-B9A7-4AA54546C8E1}" srcOrd="0" destOrd="0" presId="urn:microsoft.com/office/officeart/2005/8/layout/hProcess9"/>
    <dgm:cxn modelId="{71C167B3-B631-4A2B-857A-DFD2E5E83234}" srcId="{E301E554-A67A-40AC-A2E9-2CCD9664F074}" destId="{C0B0A6FE-7C68-46E5-A08B-C4BBD764B56C}" srcOrd="2" destOrd="0" parTransId="{856D136F-BB8A-4A29-895F-AC6B0AF22788}" sibTransId="{41C883FF-D18C-4A18-86FF-8E8EF36FE6E6}"/>
    <dgm:cxn modelId="{8920977D-AC13-4EAF-9A5B-818B4191ABD0}" type="presOf" srcId="{00605185-B906-45B4-B481-0B7290B9E42A}" destId="{8E2F16DA-CA9B-429F-BCB8-D30705F44BF0}" srcOrd="0" destOrd="0" presId="urn:microsoft.com/office/officeart/2005/8/layout/hProcess9"/>
    <dgm:cxn modelId="{1FE76BB4-9813-446A-ADA0-A334756829ED}" type="presOf" srcId="{C0B0A6FE-7C68-46E5-A08B-C4BBD764B56C}" destId="{441BBEE6-F410-48E1-9C0D-A1DEA0CDD707}" srcOrd="0" destOrd="0" presId="urn:microsoft.com/office/officeart/2005/8/layout/hProcess9"/>
    <dgm:cxn modelId="{D019206B-9C31-46EA-8DE8-3F3F3CCE103E}" type="presOf" srcId="{E301E554-A67A-40AC-A2E9-2CCD9664F074}" destId="{816F40FA-4CA4-4708-9696-1EF956EE0ECB}" srcOrd="0" destOrd="0" presId="urn:microsoft.com/office/officeart/2005/8/layout/hProcess9"/>
    <dgm:cxn modelId="{FF1334BE-4F5C-4D6A-9BDE-F0348301FD89}" srcId="{E301E554-A67A-40AC-A2E9-2CCD9664F074}" destId="{F5435861-2043-4CD0-AB0A-CBD84DE2E4C4}" srcOrd="0" destOrd="0" parTransId="{5BE8D289-C461-402D-9786-121B839E7C1C}" sibTransId="{21C21AE9-C232-4285-9D99-A02F6A9D7859}"/>
    <dgm:cxn modelId="{AFFB962A-FA9D-4799-A114-4315FCDC54A4}" type="presParOf" srcId="{816F40FA-4CA4-4708-9696-1EF956EE0ECB}" destId="{88B558B4-5CCD-414F-8306-7544630AB3EE}" srcOrd="0" destOrd="0" presId="urn:microsoft.com/office/officeart/2005/8/layout/hProcess9"/>
    <dgm:cxn modelId="{52461B57-2312-4000-90BF-E149D737E20B}" type="presParOf" srcId="{816F40FA-4CA4-4708-9696-1EF956EE0ECB}" destId="{6D4C4BD1-745E-40B6-B390-D2BB7FDD4631}" srcOrd="1" destOrd="0" presId="urn:microsoft.com/office/officeart/2005/8/layout/hProcess9"/>
    <dgm:cxn modelId="{E19AFC80-0AC6-4DF0-AFF4-AD9E7B6E57B8}" type="presParOf" srcId="{6D4C4BD1-745E-40B6-B390-D2BB7FDD4631}" destId="{F124E20C-2CA1-4892-B9A7-4AA54546C8E1}" srcOrd="0" destOrd="0" presId="urn:microsoft.com/office/officeart/2005/8/layout/hProcess9"/>
    <dgm:cxn modelId="{600163B0-BB5E-4874-84AF-96AADFFB0D1E}" type="presParOf" srcId="{6D4C4BD1-745E-40B6-B390-D2BB7FDD4631}" destId="{9FD015BD-3934-4E51-A031-616772DC22F0}" srcOrd="1" destOrd="0" presId="urn:microsoft.com/office/officeart/2005/8/layout/hProcess9"/>
    <dgm:cxn modelId="{F7092FD7-7DB6-4241-8B90-17400E24F217}" type="presParOf" srcId="{6D4C4BD1-745E-40B6-B390-D2BB7FDD4631}" destId="{8E2F16DA-CA9B-429F-BCB8-D30705F44BF0}" srcOrd="2" destOrd="0" presId="urn:microsoft.com/office/officeart/2005/8/layout/hProcess9"/>
    <dgm:cxn modelId="{898D76F1-373D-4100-8864-32D3D9DF3C09}" type="presParOf" srcId="{6D4C4BD1-745E-40B6-B390-D2BB7FDD4631}" destId="{CD7E78C3-E5EC-4DD0-A186-1DFE33FA0937}" srcOrd="3" destOrd="0" presId="urn:microsoft.com/office/officeart/2005/8/layout/hProcess9"/>
    <dgm:cxn modelId="{E5BD75A9-E617-4639-9F0F-33670DF804C2}" type="presParOf" srcId="{6D4C4BD1-745E-40B6-B390-D2BB7FDD4631}" destId="{441BBEE6-F410-48E1-9C0D-A1DEA0CDD707}" srcOrd="4" destOrd="0" presId="urn:microsoft.com/office/officeart/2005/8/layout/hProcess9"/>
  </dgm:cxnLst>
  <dgm:bg/>
  <dgm:whole/>
</dgm:dataModel>
</file>

<file path=ppt/diagrams/data5.xml><?xml version="1.0" encoding="utf-8"?>
<dgm:dataModel xmlns:dgm="http://schemas.openxmlformats.org/drawingml/2006/diagram" xmlns:a="http://schemas.openxmlformats.org/drawingml/2006/main">
  <dgm:ptLst>
    <dgm:pt modelId="{F9025E58-843E-48AE-AB7D-3BEAF16A8357}"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ru-RU"/>
        </a:p>
      </dgm:t>
    </dgm:pt>
    <dgm:pt modelId="{CE011BDC-C79B-45C9-A655-818F3181FCD6}">
      <dgm:prSet/>
      <dgm:spPr/>
      <dgm:t>
        <a:bodyPr/>
        <a:lstStyle/>
        <a:p>
          <a:pPr rtl="0"/>
          <a:r>
            <a:rPr lang="ru-RU" dirty="0" smtClean="0"/>
            <a:t>Унифицированная ставка экспортной пошлины на нефтепродукты в октябре составит 276,4 доллара против 259,9 доллара в сентябре</a:t>
          </a:r>
          <a:endParaRPr lang="ru-RU" dirty="0"/>
        </a:p>
      </dgm:t>
    </dgm:pt>
    <dgm:pt modelId="{4638609F-DAD5-4DCF-B2C9-AE0F80A22A79}" type="parTrans" cxnId="{170EEAD6-DABC-4782-B41E-44897C073BDC}">
      <dgm:prSet/>
      <dgm:spPr/>
      <dgm:t>
        <a:bodyPr/>
        <a:lstStyle/>
        <a:p>
          <a:endParaRPr lang="ru-RU"/>
        </a:p>
      </dgm:t>
    </dgm:pt>
    <dgm:pt modelId="{60515BE1-4DA8-40E8-9472-AC144772D9C9}" type="sibTrans" cxnId="{170EEAD6-DABC-4782-B41E-44897C073BDC}">
      <dgm:prSet/>
      <dgm:spPr/>
      <dgm:t>
        <a:bodyPr/>
        <a:lstStyle/>
        <a:p>
          <a:endParaRPr lang="ru-RU"/>
        </a:p>
      </dgm:t>
    </dgm:pt>
    <dgm:pt modelId="{BE5AAC0B-74A0-424F-8920-9064B5DF062A}" type="pres">
      <dgm:prSet presAssocID="{F9025E58-843E-48AE-AB7D-3BEAF16A8357}" presName="compositeShape" presStyleCnt="0">
        <dgm:presLayoutVars>
          <dgm:dir/>
          <dgm:resizeHandles/>
        </dgm:presLayoutVars>
      </dgm:prSet>
      <dgm:spPr/>
      <dgm:t>
        <a:bodyPr/>
        <a:lstStyle/>
        <a:p>
          <a:endParaRPr lang="ru-RU"/>
        </a:p>
      </dgm:t>
    </dgm:pt>
    <dgm:pt modelId="{1AC18B68-AD19-4475-8119-E9EF8998CC02}" type="pres">
      <dgm:prSet presAssocID="{F9025E58-843E-48AE-AB7D-3BEAF16A8357}" presName="pyramid" presStyleLbl="node1" presStyleIdx="0" presStyleCnt="1"/>
      <dgm:spPr/>
    </dgm:pt>
    <dgm:pt modelId="{CA5E253D-C99F-4C26-99CE-39DD1377DF34}" type="pres">
      <dgm:prSet presAssocID="{F9025E58-843E-48AE-AB7D-3BEAF16A8357}" presName="theList" presStyleCnt="0"/>
      <dgm:spPr/>
    </dgm:pt>
    <dgm:pt modelId="{2FF87788-1A1E-476A-B419-E49BDFE82811}" type="pres">
      <dgm:prSet presAssocID="{CE011BDC-C79B-45C9-A655-818F3181FCD6}" presName="aNode" presStyleLbl="fgAcc1" presStyleIdx="0" presStyleCnt="1">
        <dgm:presLayoutVars>
          <dgm:bulletEnabled val="1"/>
        </dgm:presLayoutVars>
      </dgm:prSet>
      <dgm:spPr/>
      <dgm:t>
        <a:bodyPr/>
        <a:lstStyle/>
        <a:p>
          <a:endParaRPr lang="ru-RU"/>
        </a:p>
      </dgm:t>
    </dgm:pt>
    <dgm:pt modelId="{250FE689-27B9-4821-8C64-7D6A0CA0F1E4}" type="pres">
      <dgm:prSet presAssocID="{CE011BDC-C79B-45C9-A655-818F3181FCD6}" presName="aSpace" presStyleCnt="0"/>
      <dgm:spPr/>
    </dgm:pt>
  </dgm:ptLst>
  <dgm:cxnLst>
    <dgm:cxn modelId="{D67DC747-7CE8-49DF-8D40-93E237CCC45B}" type="presOf" srcId="{CE011BDC-C79B-45C9-A655-818F3181FCD6}" destId="{2FF87788-1A1E-476A-B419-E49BDFE82811}" srcOrd="0" destOrd="0" presId="urn:microsoft.com/office/officeart/2005/8/layout/pyramid2"/>
    <dgm:cxn modelId="{A448C72D-3309-4B14-B25C-CD18B724234C}" type="presOf" srcId="{F9025E58-843E-48AE-AB7D-3BEAF16A8357}" destId="{BE5AAC0B-74A0-424F-8920-9064B5DF062A}" srcOrd="0" destOrd="0" presId="urn:microsoft.com/office/officeart/2005/8/layout/pyramid2"/>
    <dgm:cxn modelId="{170EEAD6-DABC-4782-B41E-44897C073BDC}" srcId="{F9025E58-843E-48AE-AB7D-3BEAF16A8357}" destId="{CE011BDC-C79B-45C9-A655-818F3181FCD6}" srcOrd="0" destOrd="0" parTransId="{4638609F-DAD5-4DCF-B2C9-AE0F80A22A79}" sibTransId="{60515BE1-4DA8-40E8-9472-AC144772D9C9}"/>
    <dgm:cxn modelId="{4909F59A-A996-44A6-93F4-908DAD19A42C}" type="presParOf" srcId="{BE5AAC0B-74A0-424F-8920-9064B5DF062A}" destId="{1AC18B68-AD19-4475-8119-E9EF8998CC02}" srcOrd="0" destOrd="0" presId="urn:microsoft.com/office/officeart/2005/8/layout/pyramid2"/>
    <dgm:cxn modelId="{2AAC27A9-9673-403E-8AB9-D193417D0102}" type="presParOf" srcId="{BE5AAC0B-74A0-424F-8920-9064B5DF062A}" destId="{CA5E253D-C99F-4C26-99CE-39DD1377DF34}" srcOrd="1" destOrd="0" presId="urn:microsoft.com/office/officeart/2005/8/layout/pyramid2"/>
    <dgm:cxn modelId="{D8540AFE-0259-48DC-BCF0-6DF79A88CF06}" type="presParOf" srcId="{CA5E253D-C99F-4C26-99CE-39DD1377DF34}" destId="{2FF87788-1A1E-476A-B419-E49BDFE82811}" srcOrd="0" destOrd="0" presId="urn:microsoft.com/office/officeart/2005/8/layout/pyramid2"/>
    <dgm:cxn modelId="{DE3C4E06-4BDB-46FD-A50A-1C79BAD591AB}" type="presParOf" srcId="{CA5E253D-C99F-4C26-99CE-39DD1377DF34}" destId="{250FE689-27B9-4821-8C64-7D6A0CA0F1E4}" srcOrd="1" destOrd="0" presId="urn:microsoft.com/office/officeart/2005/8/layout/pyramid2"/>
  </dgm:cxnLst>
  <dgm:bg/>
  <dgm:whole/>
</dgm:dataModel>
</file>

<file path=ppt/diagrams/data6.xml><?xml version="1.0" encoding="utf-8"?>
<dgm:dataModel xmlns:dgm="http://schemas.openxmlformats.org/drawingml/2006/diagram" xmlns:a="http://schemas.openxmlformats.org/drawingml/2006/main">
  <dgm:ptLst>
    <dgm:pt modelId="{5D3DBEEA-0CA0-43DC-8594-FF9073632AE3}"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ru-RU"/>
        </a:p>
      </dgm:t>
    </dgm:pt>
    <dgm:pt modelId="{4BFA7104-8FCC-49F3-A36D-887FBA63B984}">
      <dgm:prSet/>
      <dgm:spPr/>
      <dgm:t>
        <a:bodyPr/>
        <a:lstStyle/>
        <a:p>
          <a:pPr rtl="0"/>
          <a:r>
            <a:rPr lang="ru-RU" dirty="0" smtClean="0"/>
            <a:t>Система расчета экспортных пошлин на нефть и нефтепродукты "60-66" введена в РФ с 1 октября 2011 года.</a:t>
          </a:r>
          <a:endParaRPr lang="ru-RU" dirty="0"/>
        </a:p>
      </dgm:t>
    </dgm:pt>
    <dgm:pt modelId="{F4C2C1A1-551C-49CC-89BD-A09B48DA4364}" type="parTrans" cxnId="{A819CBB3-26DB-4B46-879D-A6847A29BEEA}">
      <dgm:prSet/>
      <dgm:spPr/>
      <dgm:t>
        <a:bodyPr/>
        <a:lstStyle/>
        <a:p>
          <a:endParaRPr lang="ru-RU"/>
        </a:p>
      </dgm:t>
    </dgm:pt>
    <dgm:pt modelId="{18CA303E-A847-476A-A06F-6ED02A0D9B3B}" type="sibTrans" cxnId="{A819CBB3-26DB-4B46-879D-A6847A29BEEA}">
      <dgm:prSet/>
      <dgm:spPr/>
      <dgm:t>
        <a:bodyPr/>
        <a:lstStyle/>
        <a:p>
          <a:endParaRPr lang="ru-RU"/>
        </a:p>
      </dgm:t>
    </dgm:pt>
    <dgm:pt modelId="{271519AD-56AE-44C8-A6BA-46DB7A737240}">
      <dgm:prSet/>
      <dgm:spPr/>
      <dgm:t>
        <a:bodyPr/>
        <a:lstStyle/>
        <a:p>
          <a:pPr rtl="0"/>
          <a:r>
            <a:rPr lang="ru-RU" dirty="0" smtClean="0"/>
            <a:t>Новая формула учитывает не 65% от разницы между ценой мониторинга и ценой нефти в 182,5 доллара за тонну, а 60%. </a:t>
          </a:r>
          <a:endParaRPr lang="ru-RU" dirty="0"/>
        </a:p>
      </dgm:t>
    </dgm:pt>
    <dgm:pt modelId="{92174A10-59E4-4AFD-9E19-E097935A0A2D}" type="parTrans" cxnId="{EAAC4E28-5145-4903-8604-D3FB3BAFDD21}">
      <dgm:prSet/>
      <dgm:spPr/>
      <dgm:t>
        <a:bodyPr/>
        <a:lstStyle/>
        <a:p>
          <a:endParaRPr lang="ru-RU"/>
        </a:p>
      </dgm:t>
    </dgm:pt>
    <dgm:pt modelId="{A45B706C-6C7F-4738-9039-C93D2DEF626B}" type="sibTrans" cxnId="{EAAC4E28-5145-4903-8604-D3FB3BAFDD21}">
      <dgm:prSet/>
      <dgm:spPr/>
      <dgm:t>
        <a:bodyPr/>
        <a:lstStyle/>
        <a:p>
          <a:endParaRPr lang="ru-RU"/>
        </a:p>
      </dgm:t>
    </dgm:pt>
    <dgm:pt modelId="{BEDB2187-2329-4578-930B-A5150146E9FC}">
      <dgm:prSet/>
      <dgm:spPr/>
      <dgm:t>
        <a:bodyPr/>
        <a:lstStyle/>
        <a:p>
          <a:pPr rtl="0"/>
          <a:r>
            <a:rPr lang="ru-RU" dirty="0" smtClean="0"/>
            <a:t>Ставки пошлин на светлые и темные нефтепродукты унифицированы на уровне 66%, </a:t>
          </a:r>
          <a:endParaRPr lang="ru-RU" dirty="0"/>
        </a:p>
      </dgm:t>
    </dgm:pt>
    <dgm:pt modelId="{FEC4C700-338E-4691-AF3E-EF88669D27E0}" type="parTrans" cxnId="{A9A6315A-097F-4A22-8653-D865082F0BB2}">
      <dgm:prSet/>
      <dgm:spPr/>
      <dgm:t>
        <a:bodyPr/>
        <a:lstStyle/>
        <a:p>
          <a:endParaRPr lang="ru-RU"/>
        </a:p>
      </dgm:t>
    </dgm:pt>
    <dgm:pt modelId="{AFF20262-C236-470D-8A4F-B133281F6450}" type="sibTrans" cxnId="{A9A6315A-097F-4A22-8653-D865082F0BB2}">
      <dgm:prSet/>
      <dgm:spPr/>
      <dgm:t>
        <a:bodyPr/>
        <a:lstStyle/>
        <a:p>
          <a:endParaRPr lang="ru-RU"/>
        </a:p>
      </dgm:t>
    </dgm:pt>
    <dgm:pt modelId="{06E103AF-A232-4F6A-B6BB-B1FC0261FD59}">
      <dgm:prSet/>
      <dgm:spPr/>
      <dgm:t>
        <a:bodyPr/>
        <a:lstStyle/>
        <a:p>
          <a:pPr rtl="0"/>
          <a:r>
            <a:rPr lang="ru-RU" dirty="0" smtClean="0"/>
            <a:t>С 2015 года ставки экспортных пошлин на темные нефтепродукты будут повышены до уровня пошлины на сырую нефть.</a:t>
          </a:r>
          <a:endParaRPr lang="ru-RU" dirty="0"/>
        </a:p>
      </dgm:t>
    </dgm:pt>
    <dgm:pt modelId="{0F4AD776-D2E1-4E6D-A0A4-5B959E09B7D0}" type="parTrans" cxnId="{1CBD9720-05AC-4DDD-A268-B93EE4EC8B9E}">
      <dgm:prSet/>
      <dgm:spPr/>
      <dgm:t>
        <a:bodyPr/>
        <a:lstStyle/>
        <a:p>
          <a:endParaRPr lang="ru-RU"/>
        </a:p>
      </dgm:t>
    </dgm:pt>
    <dgm:pt modelId="{033583E3-94BB-4236-B041-465B2F727962}" type="sibTrans" cxnId="{1CBD9720-05AC-4DDD-A268-B93EE4EC8B9E}">
      <dgm:prSet/>
      <dgm:spPr/>
      <dgm:t>
        <a:bodyPr/>
        <a:lstStyle/>
        <a:p>
          <a:endParaRPr lang="ru-RU"/>
        </a:p>
      </dgm:t>
    </dgm:pt>
    <dgm:pt modelId="{E1B40910-DC8E-4DBC-8E64-AA4087B2DBFB}" type="pres">
      <dgm:prSet presAssocID="{5D3DBEEA-0CA0-43DC-8594-FF9073632AE3}" presName="linear" presStyleCnt="0">
        <dgm:presLayoutVars>
          <dgm:animLvl val="lvl"/>
          <dgm:resizeHandles val="exact"/>
        </dgm:presLayoutVars>
      </dgm:prSet>
      <dgm:spPr/>
      <dgm:t>
        <a:bodyPr/>
        <a:lstStyle/>
        <a:p>
          <a:endParaRPr lang="ru-RU"/>
        </a:p>
      </dgm:t>
    </dgm:pt>
    <dgm:pt modelId="{BB488E20-4312-441A-B4B9-F31631CC10E3}" type="pres">
      <dgm:prSet presAssocID="{4BFA7104-8FCC-49F3-A36D-887FBA63B984}" presName="parentText" presStyleLbl="node1" presStyleIdx="0" presStyleCnt="4" custScaleY="252806">
        <dgm:presLayoutVars>
          <dgm:chMax val="0"/>
          <dgm:bulletEnabled val="1"/>
        </dgm:presLayoutVars>
      </dgm:prSet>
      <dgm:spPr/>
      <dgm:t>
        <a:bodyPr/>
        <a:lstStyle/>
        <a:p>
          <a:endParaRPr lang="ru-RU"/>
        </a:p>
      </dgm:t>
    </dgm:pt>
    <dgm:pt modelId="{04052D74-BED6-42CA-B2A7-3C8C37686AA1}" type="pres">
      <dgm:prSet presAssocID="{18CA303E-A847-476A-A06F-6ED02A0D9B3B}" presName="spacer" presStyleCnt="0"/>
      <dgm:spPr/>
    </dgm:pt>
    <dgm:pt modelId="{CCD00E21-6E8D-402F-80A1-8A7F5ACD77BD}" type="pres">
      <dgm:prSet presAssocID="{271519AD-56AE-44C8-A6BA-46DB7A737240}" presName="parentText" presStyleLbl="node1" presStyleIdx="1" presStyleCnt="4">
        <dgm:presLayoutVars>
          <dgm:chMax val="0"/>
          <dgm:bulletEnabled val="1"/>
        </dgm:presLayoutVars>
      </dgm:prSet>
      <dgm:spPr/>
      <dgm:t>
        <a:bodyPr/>
        <a:lstStyle/>
        <a:p>
          <a:endParaRPr lang="ru-RU"/>
        </a:p>
      </dgm:t>
    </dgm:pt>
    <dgm:pt modelId="{78E16BCA-B73C-46A0-BE46-FD1911CE2E12}" type="pres">
      <dgm:prSet presAssocID="{A45B706C-6C7F-4738-9039-C93D2DEF626B}" presName="spacer" presStyleCnt="0"/>
      <dgm:spPr/>
    </dgm:pt>
    <dgm:pt modelId="{D7E4F4A5-5ECF-4ABE-9098-DDB5090BCB34}" type="pres">
      <dgm:prSet presAssocID="{BEDB2187-2329-4578-930B-A5150146E9FC}" presName="parentText" presStyleLbl="node1" presStyleIdx="2" presStyleCnt="4">
        <dgm:presLayoutVars>
          <dgm:chMax val="0"/>
          <dgm:bulletEnabled val="1"/>
        </dgm:presLayoutVars>
      </dgm:prSet>
      <dgm:spPr/>
      <dgm:t>
        <a:bodyPr/>
        <a:lstStyle/>
        <a:p>
          <a:endParaRPr lang="ru-RU"/>
        </a:p>
      </dgm:t>
    </dgm:pt>
    <dgm:pt modelId="{55FBC57D-DE75-43C5-BE68-727309BE19F7}" type="pres">
      <dgm:prSet presAssocID="{AFF20262-C236-470D-8A4F-B133281F6450}" presName="spacer" presStyleCnt="0"/>
      <dgm:spPr/>
    </dgm:pt>
    <dgm:pt modelId="{40E00DF4-B068-4D9B-86E3-F6AC29E87509}" type="pres">
      <dgm:prSet presAssocID="{06E103AF-A232-4F6A-B6BB-B1FC0261FD59}" presName="parentText" presStyleLbl="node1" presStyleIdx="3" presStyleCnt="4">
        <dgm:presLayoutVars>
          <dgm:chMax val="0"/>
          <dgm:bulletEnabled val="1"/>
        </dgm:presLayoutVars>
      </dgm:prSet>
      <dgm:spPr/>
      <dgm:t>
        <a:bodyPr/>
        <a:lstStyle/>
        <a:p>
          <a:endParaRPr lang="ru-RU"/>
        </a:p>
      </dgm:t>
    </dgm:pt>
  </dgm:ptLst>
  <dgm:cxnLst>
    <dgm:cxn modelId="{B3F9F4F9-1EAA-4806-B5A6-1E217D5AB819}" type="presOf" srcId="{271519AD-56AE-44C8-A6BA-46DB7A737240}" destId="{CCD00E21-6E8D-402F-80A1-8A7F5ACD77BD}" srcOrd="0" destOrd="0" presId="urn:microsoft.com/office/officeart/2005/8/layout/vList2"/>
    <dgm:cxn modelId="{A819CBB3-26DB-4B46-879D-A6847A29BEEA}" srcId="{5D3DBEEA-0CA0-43DC-8594-FF9073632AE3}" destId="{4BFA7104-8FCC-49F3-A36D-887FBA63B984}" srcOrd="0" destOrd="0" parTransId="{F4C2C1A1-551C-49CC-89BD-A09B48DA4364}" sibTransId="{18CA303E-A847-476A-A06F-6ED02A0D9B3B}"/>
    <dgm:cxn modelId="{6A5059B9-9171-404D-A704-CE813F878ACA}" type="presOf" srcId="{4BFA7104-8FCC-49F3-A36D-887FBA63B984}" destId="{BB488E20-4312-441A-B4B9-F31631CC10E3}" srcOrd="0" destOrd="0" presId="urn:microsoft.com/office/officeart/2005/8/layout/vList2"/>
    <dgm:cxn modelId="{D952EA8F-74FB-4FA2-BD3C-8AADDFAA945E}" type="presOf" srcId="{BEDB2187-2329-4578-930B-A5150146E9FC}" destId="{D7E4F4A5-5ECF-4ABE-9098-DDB5090BCB34}" srcOrd="0" destOrd="0" presId="urn:microsoft.com/office/officeart/2005/8/layout/vList2"/>
    <dgm:cxn modelId="{3A56E73F-D982-4844-9A7D-F9DC1D214234}" type="presOf" srcId="{06E103AF-A232-4F6A-B6BB-B1FC0261FD59}" destId="{40E00DF4-B068-4D9B-86E3-F6AC29E87509}" srcOrd="0" destOrd="0" presId="urn:microsoft.com/office/officeart/2005/8/layout/vList2"/>
    <dgm:cxn modelId="{A9A6315A-097F-4A22-8653-D865082F0BB2}" srcId="{5D3DBEEA-0CA0-43DC-8594-FF9073632AE3}" destId="{BEDB2187-2329-4578-930B-A5150146E9FC}" srcOrd="2" destOrd="0" parTransId="{FEC4C700-338E-4691-AF3E-EF88669D27E0}" sibTransId="{AFF20262-C236-470D-8A4F-B133281F6450}"/>
    <dgm:cxn modelId="{FFE63CAE-67A7-4563-9E40-D620A5C3D28E}" type="presOf" srcId="{5D3DBEEA-0CA0-43DC-8594-FF9073632AE3}" destId="{E1B40910-DC8E-4DBC-8E64-AA4087B2DBFB}" srcOrd="0" destOrd="0" presId="urn:microsoft.com/office/officeart/2005/8/layout/vList2"/>
    <dgm:cxn modelId="{1CBD9720-05AC-4DDD-A268-B93EE4EC8B9E}" srcId="{5D3DBEEA-0CA0-43DC-8594-FF9073632AE3}" destId="{06E103AF-A232-4F6A-B6BB-B1FC0261FD59}" srcOrd="3" destOrd="0" parTransId="{0F4AD776-D2E1-4E6D-A0A4-5B959E09B7D0}" sibTransId="{033583E3-94BB-4236-B041-465B2F727962}"/>
    <dgm:cxn modelId="{EAAC4E28-5145-4903-8604-D3FB3BAFDD21}" srcId="{5D3DBEEA-0CA0-43DC-8594-FF9073632AE3}" destId="{271519AD-56AE-44C8-A6BA-46DB7A737240}" srcOrd="1" destOrd="0" parTransId="{92174A10-59E4-4AFD-9E19-E097935A0A2D}" sibTransId="{A45B706C-6C7F-4738-9039-C93D2DEF626B}"/>
    <dgm:cxn modelId="{2391E5BB-B1EF-4627-98FF-4707B4D14644}" type="presParOf" srcId="{E1B40910-DC8E-4DBC-8E64-AA4087B2DBFB}" destId="{BB488E20-4312-441A-B4B9-F31631CC10E3}" srcOrd="0" destOrd="0" presId="urn:microsoft.com/office/officeart/2005/8/layout/vList2"/>
    <dgm:cxn modelId="{A21A9328-0452-4EB3-ACAD-933F53FE8CBD}" type="presParOf" srcId="{E1B40910-DC8E-4DBC-8E64-AA4087B2DBFB}" destId="{04052D74-BED6-42CA-B2A7-3C8C37686AA1}" srcOrd="1" destOrd="0" presId="urn:microsoft.com/office/officeart/2005/8/layout/vList2"/>
    <dgm:cxn modelId="{B27823D9-36C2-4D2F-9C43-8831396C0BC3}" type="presParOf" srcId="{E1B40910-DC8E-4DBC-8E64-AA4087B2DBFB}" destId="{CCD00E21-6E8D-402F-80A1-8A7F5ACD77BD}" srcOrd="2" destOrd="0" presId="urn:microsoft.com/office/officeart/2005/8/layout/vList2"/>
    <dgm:cxn modelId="{8425DAF3-3BC6-430A-A301-246FA9CE5D71}" type="presParOf" srcId="{E1B40910-DC8E-4DBC-8E64-AA4087B2DBFB}" destId="{78E16BCA-B73C-46A0-BE46-FD1911CE2E12}" srcOrd="3" destOrd="0" presId="urn:microsoft.com/office/officeart/2005/8/layout/vList2"/>
    <dgm:cxn modelId="{8500B631-AD63-4D9A-8143-F3796C998FA8}" type="presParOf" srcId="{E1B40910-DC8E-4DBC-8E64-AA4087B2DBFB}" destId="{D7E4F4A5-5ECF-4ABE-9098-DDB5090BCB34}" srcOrd="4" destOrd="0" presId="urn:microsoft.com/office/officeart/2005/8/layout/vList2"/>
    <dgm:cxn modelId="{53A8FED0-D420-4EFA-9256-D11347AE96FC}" type="presParOf" srcId="{E1B40910-DC8E-4DBC-8E64-AA4087B2DBFB}" destId="{55FBC57D-DE75-43C5-BE68-727309BE19F7}" srcOrd="5" destOrd="0" presId="urn:microsoft.com/office/officeart/2005/8/layout/vList2"/>
    <dgm:cxn modelId="{8E7F2961-80B8-45EC-AC1F-A2D0F5C9FB3C}" type="presParOf" srcId="{E1B40910-DC8E-4DBC-8E64-AA4087B2DBFB}" destId="{40E00DF4-B068-4D9B-86E3-F6AC29E87509}" srcOrd="6"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216152" y="1069848"/>
            <a:ext cx="7470648" cy="1470025"/>
          </a:xfrm>
        </p:spPr>
        <p:txBody>
          <a:bodyPr>
            <a:noAutofit/>
          </a:bodyPr>
          <a:lstStyle>
            <a:lvl1pPr algn="r">
              <a:defRPr sz="4800"/>
            </a:lvl1pPr>
          </a:lstStyle>
          <a:p>
            <a:r>
              <a:rPr lang="ru-RU" smtClean="0"/>
              <a:t>Образец заголовка</a:t>
            </a:r>
            <a:endParaRPr lang="en-US"/>
          </a:p>
        </p:txBody>
      </p:sp>
      <p:sp>
        <p:nvSpPr>
          <p:cNvPr id="3" name="Subtitle 2"/>
          <p:cNvSpPr>
            <a:spLocks noGrp="1"/>
          </p:cNvSpPr>
          <p:nvPr>
            <p:ph type="subTitle" idx="1"/>
          </p:nvPr>
        </p:nvSpPr>
        <p:spPr bwMode="black">
          <a:xfrm>
            <a:off x="2743200" y="384048"/>
            <a:ext cx="5943600" cy="612648"/>
          </a:xfrm>
        </p:spPr>
        <p:txBody>
          <a:bodyPr anchor="b">
            <a:normAutofit/>
          </a:bodyPr>
          <a:lstStyle>
            <a:lvl1pPr marL="0" indent="0" algn="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531FBC-9552-4852-BD02-644A68AA4684}" type="slidenum">
              <a:rPr lang="ru-RU" smtClean="0"/>
              <a:pPr/>
              <a:t>‹#›</a:t>
            </a:fld>
            <a:endParaRPr lang="ru-RU"/>
          </a:p>
        </p:txBody>
      </p:sp>
      <p:grpSp>
        <p:nvGrpSpPr>
          <p:cNvPr id="7" name="Group 21"/>
          <p:cNvGrpSpPr/>
          <p:nvPr/>
        </p:nvGrpSpPr>
        <p:grpSpPr bwMode="grayWhite">
          <a:xfrm rot="19693411">
            <a:off x="3335008" y="1909248"/>
            <a:ext cx="6021229" cy="4829684"/>
            <a:chOff x="1761807" y="615248"/>
            <a:chExt cx="6021229" cy="4829684"/>
          </a:xfrm>
        </p:grpSpPr>
        <p:grpSp>
          <p:nvGrpSpPr>
            <p:cNvPr id="8" name="Group 42"/>
            <p:cNvGrpSpPr/>
            <p:nvPr userDrawn="1"/>
          </p:nvGrpSpPr>
          <p:grpSpPr bwMode="grayWhite">
            <a:xfrm>
              <a:off x="1761807" y="1695712"/>
              <a:ext cx="6021229" cy="3068566"/>
              <a:chOff x="1522575" y="779540"/>
              <a:chExt cx="6021229" cy="3068566"/>
            </a:xfrm>
          </p:grpSpPr>
          <p:sp>
            <p:nvSpPr>
              <p:cNvPr id="22" name="Freeform 21"/>
              <p:cNvSpPr/>
              <p:nvPr userDrawn="1"/>
            </p:nvSpPr>
            <p:spPr bwMode="grayWhite">
              <a:xfrm>
                <a:off x="1531435" y="783084"/>
                <a:ext cx="6012369" cy="3065022"/>
              </a:xfrm>
              <a:custGeom>
                <a:avLst/>
                <a:gdLst>
                  <a:gd name="connsiteX0" fmla="*/ 7435 w 6019800"/>
                  <a:gd name="connsiteY0" fmla="*/ 2798476 h 6019800"/>
                  <a:gd name="connsiteX1" fmla="*/ 3115681 w 6019800"/>
                  <a:gd name="connsiteY1" fmla="*/ 1859 h 6019800"/>
                  <a:gd name="connsiteX2" fmla="*/ 6019800 w 6019800"/>
                  <a:gd name="connsiteY2" fmla="*/ 3009907 h 6019800"/>
                  <a:gd name="connsiteX3" fmla="*/ 3009900 w 6019800"/>
                  <a:gd name="connsiteY3" fmla="*/ 3009900 h 6019800"/>
                  <a:gd name="connsiteX4" fmla="*/ 7435 w 6019800"/>
                  <a:gd name="connsiteY4" fmla="*/ 2798476 h 6019800"/>
                  <a:gd name="connsiteX0" fmla="*/ 7435 w 6019800"/>
                  <a:gd name="connsiteY0" fmla="*/ 2798476 h 6019800"/>
                  <a:gd name="connsiteX1" fmla="*/ 3115681 w 6019800"/>
                  <a:gd name="connsiteY1" fmla="*/ 1859 h 6019800"/>
                  <a:gd name="connsiteX2" fmla="*/ 6019800 w 6019800"/>
                  <a:gd name="connsiteY2" fmla="*/ 3009907 h 6019800"/>
                  <a:gd name="connsiteX0" fmla="*/ 0 w 6012369"/>
                  <a:gd name="connsiteY0" fmla="*/ 2853591 h 3065022"/>
                  <a:gd name="connsiteX1" fmla="*/ 3108246 w 6012369"/>
                  <a:gd name="connsiteY1" fmla="*/ 56974 h 3065022"/>
                  <a:gd name="connsiteX2" fmla="*/ 6012365 w 6012369"/>
                  <a:gd name="connsiteY2" fmla="*/ 3065022 h 3065022"/>
                  <a:gd name="connsiteX3" fmla="*/ 0 w 6012369"/>
                  <a:gd name="connsiteY3" fmla="*/ 2853591 h 3065022"/>
                  <a:gd name="connsiteX0" fmla="*/ 0 w 6012369"/>
                  <a:gd name="connsiteY0" fmla="*/ 2853591 h 3065022"/>
                  <a:gd name="connsiteX1" fmla="*/ 3108246 w 6012369"/>
                  <a:gd name="connsiteY1" fmla="*/ 56974 h 3065022"/>
                  <a:gd name="connsiteX2" fmla="*/ 6012365 w 6012369"/>
                  <a:gd name="connsiteY2" fmla="*/ 3065022 h 3065022"/>
                </a:gdLst>
                <a:ahLst/>
                <a:cxnLst>
                  <a:cxn ang="0">
                    <a:pos x="connsiteX0" y="connsiteY0"/>
                  </a:cxn>
                  <a:cxn ang="0">
                    <a:pos x="connsiteX1" y="connsiteY1"/>
                  </a:cxn>
                  <a:cxn ang="0">
                    <a:pos x="connsiteX2" y="connsiteY2"/>
                  </a:cxn>
                </a:cxnLst>
                <a:rect l="l" t="t" r="r" b="b"/>
                <a:pathLst>
                  <a:path w="6012369" h="3065022" stroke="0" extrusionOk="0">
                    <a:moveTo>
                      <a:pt x="0" y="2853591"/>
                    </a:moveTo>
                    <a:cubicBezTo>
                      <a:pt x="113874" y="1236440"/>
                      <a:pt x="1488093" y="0"/>
                      <a:pt x="3108246" y="56974"/>
                    </a:cubicBezTo>
                    <a:cubicBezTo>
                      <a:pt x="4728399" y="113948"/>
                      <a:pt x="6012369" y="1443867"/>
                      <a:pt x="6012365" y="3065022"/>
                    </a:cubicBezTo>
                    <a:lnTo>
                      <a:pt x="0" y="2853591"/>
                    </a:lnTo>
                    <a:close/>
                  </a:path>
                  <a:path w="6012369" h="3065022" fill="none">
                    <a:moveTo>
                      <a:pt x="0" y="2853591"/>
                    </a:moveTo>
                    <a:cubicBezTo>
                      <a:pt x="113874" y="1236440"/>
                      <a:pt x="1488093" y="0"/>
                      <a:pt x="3108246" y="56974"/>
                    </a:cubicBezTo>
                    <a:cubicBezTo>
                      <a:pt x="4728399" y="113948"/>
                      <a:pt x="6012369" y="1443867"/>
                      <a:pt x="6012365" y="3065022"/>
                    </a:cubicBezTo>
                  </a:path>
                </a:pathLst>
              </a:custGeom>
              <a:ln w="63500" cmpd="sng">
                <a:gradFill flip="none" rotWithShape="1">
                  <a:gsLst>
                    <a:gs pos="91000">
                      <a:srgbClr val="F8F8F8">
                        <a:alpha val="0"/>
                      </a:srgbClr>
                    </a:gs>
                    <a:gs pos="20000">
                      <a:srgbClr val="F8F8F8">
                        <a:alpha val="0"/>
                      </a:srgbClr>
                    </a:gs>
                    <a:gs pos="50000">
                      <a:srgbClr val="F8F8F8">
                        <a:alpha val="47000"/>
                      </a:srgbClr>
                    </a:gs>
                    <a:gs pos="80000">
                      <a:srgbClr val="F8F8F8">
                        <a:alpha val="13000"/>
                      </a:srgbClr>
                    </a:gs>
                    <a:gs pos="100000">
                      <a:srgbClr val="DDDDDD">
                        <a:alpha val="0"/>
                      </a:srgbClr>
                    </a:gs>
                  </a:gsLst>
                  <a:path path="circle">
                    <a:fillToRect l="50000" t="50000" r="50000" b="50000"/>
                  </a:path>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Freeform 22"/>
              <p:cNvSpPr/>
              <p:nvPr userDrawn="1"/>
            </p:nvSpPr>
            <p:spPr bwMode="grayWhite">
              <a:xfrm>
                <a:off x="1522575" y="779540"/>
                <a:ext cx="6012369" cy="3065022"/>
              </a:xfrm>
              <a:custGeom>
                <a:avLst/>
                <a:gdLst>
                  <a:gd name="connsiteX0" fmla="*/ 7435 w 6019800"/>
                  <a:gd name="connsiteY0" fmla="*/ 2798476 h 6019800"/>
                  <a:gd name="connsiteX1" fmla="*/ 3115681 w 6019800"/>
                  <a:gd name="connsiteY1" fmla="*/ 1859 h 6019800"/>
                  <a:gd name="connsiteX2" fmla="*/ 6019800 w 6019800"/>
                  <a:gd name="connsiteY2" fmla="*/ 3009907 h 6019800"/>
                  <a:gd name="connsiteX3" fmla="*/ 3009900 w 6019800"/>
                  <a:gd name="connsiteY3" fmla="*/ 3009900 h 6019800"/>
                  <a:gd name="connsiteX4" fmla="*/ 7435 w 6019800"/>
                  <a:gd name="connsiteY4" fmla="*/ 2798476 h 6019800"/>
                  <a:gd name="connsiteX0" fmla="*/ 7435 w 6019800"/>
                  <a:gd name="connsiteY0" fmla="*/ 2798476 h 6019800"/>
                  <a:gd name="connsiteX1" fmla="*/ 3115681 w 6019800"/>
                  <a:gd name="connsiteY1" fmla="*/ 1859 h 6019800"/>
                  <a:gd name="connsiteX2" fmla="*/ 6019800 w 6019800"/>
                  <a:gd name="connsiteY2" fmla="*/ 3009907 h 6019800"/>
                  <a:gd name="connsiteX0" fmla="*/ 0 w 6012369"/>
                  <a:gd name="connsiteY0" fmla="*/ 2853591 h 3065022"/>
                  <a:gd name="connsiteX1" fmla="*/ 3108246 w 6012369"/>
                  <a:gd name="connsiteY1" fmla="*/ 56974 h 3065022"/>
                  <a:gd name="connsiteX2" fmla="*/ 6012365 w 6012369"/>
                  <a:gd name="connsiteY2" fmla="*/ 3065022 h 3065022"/>
                  <a:gd name="connsiteX3" fmla="*/ 0 w 6012369"/>
                  <a:gd name="connsiteY3" fmla="*/ 2853591 h 3065022"/>
                  <a:gd name="connsiteX0" fmla="*/ 0 w 6012369"/>
                  <a:gd name="connsiteY0" fmla="*/ 2853591 h 3065022"/>
                  <a:gd name="connsiteX1" fmla="*/ 3108246 w 6012369"/>
                  <a:gd name="connsiteY1" fmla="*/ 56974 h 3065022"/>
                  <a:gd name="connsiteX2" fmla="*/ 6012365 w 6012369"/>
                  <a:gd name="connsiteY2" fmla="*/ 3065022 h 3065022"/>
                </a:gdLst>
                <a:ahLst/>
                <a:cxnLst>
                  <a:cxn ang="0">
                    <a:pos x="connsiteX0" y="connsiteY0"/>
                  </a:cxn>
                  <a:cxn ang="0">
                    <a:pos x="connsiteX1" y="connsiteY1"/>
                  </a:cxn>
                  <a:cxn ang="0">
                    <a:pos x="connsiteX2" y="connsiteY2"/>
                  </a:cxn>
                </a:cxnLst>
                <a:rect l="l" t="t" r="r" b="b"/>
                <a:pathLst>
                  <a:path w="6012369" h="3065022" stroke="0" extrusionOk="0">
                    <a:moveTo>
                      <a:pt x="0" y="2853591"/>
                    </a:moveTo>
                    <a:cubicBezTo>
                      <a:pt x="113874" y="1236440"/>
                      <a:pt x="1488093" y="0"/>
                      <a:pt x="3108246" y="56974"/>
                    </a:cubicBezTo>
                    <a:cubicBezTo>
                      <a:pt x="4728399" y="113948"/>
                      <a:pt x="6012369" y="1443867"/>
                      <a:pt x="6012365" y="3065022"/>
                    </a:cubicBezTo>
                    <a:lnTo>
                      <a:pt x="0" y="2853591"/>
                    </a:lnTo>
                    <a:close/>
                  </a:path>
                  <a:path w="6012369" h="3065022" fill="none">
                    <a:moveTo>
                      <a:pt x="0" y="2853591"/>
                    </a:moveTo>
                    <a:cubicBezTo>
                      <a:pt x="113874" y="1236440"/>
                      <a:pt x="1488093" y="0"/>
                      <a:pt x="3108246" y="56974"/>
                    </a:cubicBezTo>
                    <a:cubicBezTo>
                      <a:pt x="4728399" y="113948"/>
                      <a:pt x="6012369" y="1443867"/>
                      <a:pt x="6012365" y="3065022"/>
                    </a:cubicBezTo>
                  </a:path>
                </a:pathLst>
              </a:custGeom>
              <a:ln w="25400">
                <a:gradFill flip="none" rotWithShape="1">
                  <a:gsLst>
                    <a:gs pos="84000">
                      <a:srgbClr val="F8F8F8">
                        <a:alpha val="0"/>
                      </a:srgbClr>
                    </a:gs>
                    <a:gs pos="41000">
                      <a:srgbClr val="F8F8F8">
                        <a:alpha val="44000"/>
                      </a:srgbClr>
                    </a:gs>
                    <a:gs pos="88000">
                      <a:srgbClr val="F8F8F8">
                        <a:alpha val="0"/>
                      </a:srgbClr>
                    </a:gs>
                  </a:gsLst>
                  <a:path path="circl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9" name="Straight Connector 8"/>
            <p:cNvCxnSpPr/>
            <p:nvPr userDrawn="1"/>
          </p:nvCxnSpPr>
          <p:spPr bwMode="grayWhite">
            <a:xfrm rot="18120000" flipH="1">
              <a:off x="2718288" y="2106345"/>
              <a:ext cx="3999708" cy="2492654"/>
            </a:xfrm>
            <a:prstGeom prst="line">
              <a:avLst/>
            </a:prstGeom>
            <a:ln w="50800">
              <a:gradFill flip="none" rotWithShape="1">
                <a:gsLst>
                  <a:gs pos="10000">
                    <a:srgbClr val="FFFFFF">
                      <a:alpha val="0"/>
                    </a:srgbClr>
                  </a:gs>
                  <a:gs pos="50000">
                    <a:srgbClr val="F8F8F8">
                      <a:alpha val="60000"/>
                    </a:srgbClr>
                  </a:gs>
                  <a:gs pos="90000">
                    <a:srgbClr val="DDDDDD">
                      <a:alpha val="0"/>
                    </a:srgbClr>
                  </a:gs>
                </a:gsLst>
                <a:lin ang="2700000" scaled="1"/>
                <a:tileRect/>
              </a:gradFill>
              <a:miter lim="800000"/>
            </a:ln>
            <a:effectLst>
              <a:glow rad="63500">
                <a:srgbClr val="FFFFFF">
                  <a:alpha val="3922"/>
                </a:srgbClr>
              </a:glow>
            </a:effectLst>
          </p:spPr>
          <p:style>
            <a:lnRef idx="1">
              <a:schemeClr val="accent1"/>
            </a:lnRef>
            <a:fillRef idx="0">
              <a:schemeClr val="accent1"/>
            </a:fillRef>
            <a:effectRef idx="0">
              <a:schemeClr val="accent1"/>
            </a:effectRef>
            <a:fontRef idx="minor">
              <a:schemeClr val="tx1"/>
            </a:fontRef>
          </p:style>
        </p:cxnSp>
        <p:grpSp>
          <p:nvGrpSpPr>
            <p:cNvPr id="10" name="Group 38"/>
            <p:cNvGrpSpPr/>
            <p:nvPr userDrawn="1"/>
          </p:nvGrpSpPr>
          <p:grpSpPr bwMode="grayWhite">
            <a:xfrm>
              <a:off x="3730877" y="1536192"/>
              <a:ext cx="2721357" cy="3879656"/>
              <a:chOff x="3730877" y="1536192"/>
              <a:chExt cx="2721357" cy="3879656"/>
            </a:xfrm>
          </p:grpSpPr>
          <p:sp>
            <p:nvSpPr>
              <p:cNvPr id="20" name="Freeform 19"/>
              <p:cNvSpPr/>
              <p:nvPr userDrawn="1"/>
            </p:nvSpPr>
            <p:spPr bwMode="grayWhite">
              <a:xfrm>
                <a:off x="4388453" y="1629422"/>
                <a:ext cx="2059093" cy="3405426"/>
              </a:xfrm>
              <a:custGeom>
                <a:avLst/>
                <a:gdLst>
                  <a:gd name="connsiteX0" fmla="*/ 3722577 w 5980176"/>
                  <a:gd name="connsiteY0" fmla="*/ 92129 h 6047232"/>
                  <a:gd name="connsiteX1" fmla="*/ 5968660 w 5980176"/>
                  <a:gd name="connsiteY1" fmla="*/ 3288736 h 6047232"/>
                  <a:gd name="connsiteX2" fmla="*/ 2990088 w 5980176"/>
                  <a:gd name="connsiteY2" fmla="*/ 3023616 h 6047232"/>
                  <a:gd name="connsiteX3" fmla="*/ 3722577 w 5980176"/>
                  <a:gd name="connsiteY3" fmla="*/ 92129 h 6047232"/>
                  <a:gd name="connsiteX0" fmla="*/ 3722577 w 5980176"/>
                  <a:gd name="connsiteY0" fmla="*/ 92129 h 6047232"/>
                  <a:gd name="connsiteX1" fmla="*/ 5968660 w 5980176"/>
                  <a:gd name="connsiteY1" fmla="*/ 3288736 h 6047232"/>
                  <a:gd name="connsiteX0" fmla="*/ 0 w 2374787"/>
                  <a:gd name="connsiteY0" fmla="*/ 0 h 3196607"/>
                  <a:gd name="connsiteX1" fmla="*/ 2246083 w 2374787"/>
                  <a:gd name="connsiteY1" fmla="*/ 3196607 h 3196607"/>
                  <a:gd name="connsiteX2" fmla="*/ 0 w 2374787"/>
                  <a:gd name="connsiteY2" fmla="*/ 0 h 3196607"/>
                  <a:gd name="connsiteX0" fmla="*/ 0 w 2374787"/>
                  <a:gd name="connsiteY0" fmla="*/ 0 h 3196607"/>
                  <a:gd name="connsiteX1" fmla="*/ 2246083 w 2374787"/>
                  <a:gd name="connsiteY1" fmla="*/ 3196607 h 3196607"/>
                </a:gdLst>
                <a:ahLst/>
                <a:cxnLst>
                  <a:cxn ang="0">
                    <a:pos x="connsiteX0" y="connsiteY0"/>
                  </a:cxn>
                  <a:cxn ang="0">
                    <a:pos x="connsiteX1" y="connsiteY1"/>
                  </a:cxn>
                </a:cxnLst>
                <a:rect l="l" t="t" r="r" b="b"/>
                <a:pathLst>
                  <a:path w="2374787" h="3196607" stroke="0" extrusionOk="0">
                    <a:moveTo>
                      <a:pt x="0" y="0"/>
                    </a:moveTo>
                    <a:cubicBezTo>
                      <a:pt x="1423116" y="363612"/>
                      <a:pt x="2374788" y="1718024"/>
                      <a:pt x="2246083" y="3196607"/>
                    </a:cubicBezTo>
                    <a:lnTo>
                      <a:pt x="0" y="0"/>
                    </a:lnTo>
                    <a:close/>
                  </a:path>
                  <a:path w="2374787" h="3196607" fill="none">
                    <a:moveTo>
                      <a:pt x="0" y="0"/>
                    </a:moveTo>
                    <a:cubicBezTo>
                      <a:pt x="1423116" y="363612"/>
                      <a:pt x="2374788" y="1718024"/>
                      <a:pt x="2246083" y="3196607"/>
                    </a:cubicBezTo>
                  </a:path>
                </a:pathLst>
              </a:custGeom>
              <a:ln w="63500" cmpd="sng">
                <a:gradFill flip="none" rotWithShape="1">
                  <a:gsLst>
                    <a:gs pos="0">
                      <a:srgbClr val="F8F8F8">
                        <a:alpha val="0"/>
                      </a:srgbClr>
                    </a:gs>
                    <a:gs pos="20000">
                      <a:srgbClr val="F8F8F8">
                        <a:alpha val="0"/>
                      </a:srgbClr>
                    </a:gs>
                    <a:gs pos="50000">
                      <a:srgbClr val="F8F8F8">
                        <a:alpha val="52000"/>
                      </a:srgbClr>
                    </a:gs>
                    <a:gs pos="80000">
                      <a:srgbClr val="F8F8F8">
                        <a:alpha val="13000"/>
                      </a:srgbClr>
                    </a:gs>
                    <a:gs pos="100000">
                      <a:srgbClr val="DDDDDD">
                        <a:alpha val="0"/>
                      </a:srgbClr>
                    </a:gs>
                  </a:gsLst>
                  <a:lin ang="2700000" scaled="1"/>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rtl="0" fontAlgn="base">
                  <a:spcBef>
                    <a:spcPct val="0"/>
                  </a:spcBef>
                  <a:spcAft>
                    <a:spcPct val="0"/>
                  </a:spcAft>
                </a:pPr>
                <a:endParaRPr lang="en-US" kern="1200">
                  <a:solidFill>
                    <a:schemeClr val="tx1"/>
                  </a:solidFill>
                  <a:latin typeface="+mn-lt"/>
                  <a:ea typeface="+mn-ea"/>
                  <a:cs typeface="+mn-cs"/>
                </a:endParaRPr>
              </a:p>
            </p:txBody>
          </p:sp>
          <p:sp>
            <p:nvSpPr>
              <p:cNvPr id="21" name="Freeform 20"/>
              <p:cNvSpPr/>
              <p:nvPr userDrawn="1"/>
            </p:nvSpPr>
            <p:spPr bwMode="grayWhite">
              <a:xfrm>
                <a:off x="3730877" y="1536192"/>
                <a:ext cx="2721357" cy="3879656"/>
              </a:xfrm>
              <a:custGeom>
                <a:avLst/>
                <a:gdLst>
                  <a:gd name="connsiteX0" fmla="*/ 3009904 w 6019800"/>
                  <a:gd name="connsiteY0" fmla="*/ 0 h 6019800"/>
                  <a:gd name="connsiteX1" fmla="*/ 5364047 w 6019800"/>
                  <a:gd name="connsiteY1" fmla="*/ 1134402 h 6019800"/>
                  <a:gd name="connsiteX2" fmla="*/ 5943685 w 6019800"/>
                  <a:gd name="connsiteY2" fmla="*/ 3682514 h 6019800"/>
                  <a:gd name="connsiteX3" fmla="*/ 3009900 w 6019800"/>
                  <a:gd name="connsiteY3" fmla="*/ 3009900 h 6019800"/>
                  <a:gd name="connsiteX4" fmla="*/ 3009904 w 6019800"/>
                  <a:gd name="connsiteY4" fmla="*/ 0 h 6019800"/>
                  <a:gd name="connsiteX0" fmla="*/ 3009904 w 6019800"/>
                  <a:gd name="connsiteY0" fmla="*/ 0 h 6019800"/>
                  <a:gd name="connsiteX1" fmla="*/ 5364047 w 6019800"/>
                  <a:gd name="connsiteY1" fmla="*/ 1134402 h 6019800"/>
                  <a:gd name="connsiteX2" fmla="*/ 5943685 w 6019800"/>
                  <a:gd name="connsiteY2" fmla="*/ 3682514 h 6019800"/>
                  <a:gd name="connsiteX0" fmla="*/ 1 w 3138588"/>
                  <a:gd name="connsiteY0" fmla="*/ 0 h 3682514"/>
                  <a:gd name="connsiteX1" fmla="*/ 2354144 w 3138588"/>
                  <a:gd name="connsiteY1" fmla="*/ 1134402 h 3682514"/>
                  <a:gd name="connsiteX2" fmla="*/ 2933782 w 3138588"/>
                  <a:gd name="connsiteY2" fmla="*/ 3682514 h 3682514"/>
                  <a:gd name="connsiteX3" fmla="*/ 1 w 3138588"/>
                  <a:gd name="connsiteY3" fmla="*/ 0 h 3682514"/>
                  <a:gd name="connsiteX0" fmla="*/ 1 w 3138588"/>
                  <a:gd name="connsiteY0" fmla="*/ 0 h 3682514"/>
                  <a:gd name="connsiteX1" fmla="*/ 2354144 w 3138588"/>
                  <a:gd name="connsiteY1" fmla="*/ 1134402 h 3682514"/>
                  <a:gd name="connsiteX2" fmla="*/ 2933782 w 3138588"/>
                  <a:gd name="connsiteY2" fmla="*/ 3682514 h 3682514"/>
                </a:gdLst>
                <a:ahLst/>
                <a:cxnLst>
                  <a:cxn ang="0">
                    <a:pos x="connsiteX0" y="connsiteY0"/>
                  </a:cxn>
                  <a:cxn ang="0">
                    <a:pos x="connsiteX1" y="connsiteY1"/>
                  </a:cxn>
                  <a:cxn ang="0">
                    <a:pos x="connsiteX2" y="connsiteY2"/>
                  </a:cxn>
                </a:cxnLst>
                <a:rect l="l" t="t" r="r" b="b"/>
                <a:pathLst>
                  <a:path w="3138588" h="3682514" stroke="0" extrusionOk="0">
                    <a:moveTo>
                      <a:pt x="1" y="0"/>
                    </a:moveTo>
                    <a:cubicBezTo>
                      <a:pt x="916499" y="1"/>
                      <a:pt x="1783065" y="417577"/>
                      <a:pt x="2354144" y="1134402"/>
                    </a:cubicBezTo>
                    <a:cubicBezTo>
                      <a:pt x="2925223" y="1851227"/>
                      <a:pt x="3138589" y="2789193"/>
                      <a:pt x="2933782" y="3682514"/>
                    </a:cubicBezTo>
                    <a:lnTo>
                      <a:pt x="1" y="0"/>
                    </a:lnTo>
                    <a:close/>
                  </a:path>
                  <a:path w="3138588" h="3682514" fill="none">
                    <a:moveTo>
                      <a:pt x="1" y="0"/>
                    </a:moveTo>
                    <a:cubicBezTo>
                      <a:pt x="916499" y="1"/>
                      <a:pt x="1783065" y="417577"/>
                      <a:pt x="2354144" y="1134402"/>
                    </a:cubicBezTo>
                    <a:cubicBezTo>
                      <a:pt x="2925223" y="1851227"/>
                      <a:pt x="3138589" y="2789193"/>
                      <a:pt x="2933782" y="3682514"/>
                    </a:cubicBezTo>
                  </a:path>
                </a:pathLst>
              </a:custGeom>
              <a:ln w="25400">
                <a:gradFill flip="none" rotWithShape="1">
                  <a:gsLst>
                    <a:gs pos="0">
                      <a:srgbClr val="F8F8F8">
                        <a:alpha val="0"/>
                      </a:srgbClr>
                    </a:gs>
                    <a:gs pos="50000">
                      <a:srgbClr val="F8F8F8">
                        <a:alpha val="55000"/>
                      </a:srgbClr>
                    </a:gs>
                    <a:gs pos="100000">
                      <a:srgbClr val="F8F8F8">
                        <a:alpha val="0"/>
                      </a:srgb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39"/>
            <p:cNvGrpSpPr/>
            <p:nvPr userDrawn="1"/>
          </p:nvGrpSpPr>
          <p:grpSpPr bwMode="grayWhite">
            <a:xfrm>
              <a:off x="2756586" y="1619763"/>
              <a:ext cx="2892850" cy="3379627"/>
              <a:chOff x="2756587" y="1619763"/>
              <a:chExt cx="2892850" cy="3379627"/>
            </a:xfrm>
          </p:grpSpPr>
          <p:sp>
            <p:nvSpPr>
              <p:cNvPr id="18" name="Freeform 17"/>
              <p:cNvSpPr/>
              <p:nvPr userDrawn="1"/>
            </p:nvSpPr>
            <p:spPr bwMode="grayWhite">
              <a:xfrm flipH="1">
                <a:off x="2774785" y="1709909"/>
                <a:ext cx="2188853" cy="2933686"/>
              </a:xfrm>
              <a:custGeom>
                <a:avLst/>
                <a:gdLst>
                  <a:gd name="connsiteX0" fmla="*/ 3722577 w 5980176"/>
                  <a:gd name="connsiteY0" fmla="*/ 92129 h 6047232"/>
                  <a:gd name="connsiteX1" fmla="*/ 5968660 w 5980176"/>
                  <a:gd name="connsiteY1" fmla="*/ 3288736 h 6047232"/>
                  <a:gd name="connsiteX2" fmla="*/ 2990088 w 5980176"/>
                  <a:gd name="connsiteY2" fmla="*/ 3023616 h 6047232"/>
                  <a:gd name="connsiteX3" fmla="*/ 3722577 w 5980176"/>
                  <a:gd name="connsiteY3" fmla="*/ 92129 h 6047232"/>
                  <a:gd name="connsiteX0" fmla="*/ 3722577 w 5980176"/>
                  <a:gd name="connsiteY0" fmla="*/ 92129 h 6047232"/>
                  <a:gd name="connsiteX1" fmla="*/ 5968660 w 5980176"/>
                  <a:gd name="connsiteY1" fmla="*/ 3288736 h 6047232"/>
                  <a:gd name="connsiteX0" fmla="*/ 0 w 2374789"/>
                  <a:gd name="connsiteY0" fmla="*/ 0 h 3196608"/>
                  <a:gd name="connsiteX1" fmla="*/ 2246083 w 2374789"/>
                  <a:gd name="connsiteY1" fmla="*/ 3196607 h 3196608"/>
                  <a:gd name="connsiteX2" fmla="*/ 0 w 2374789"/>
                  <a:gd name="connsiteY2" fmla="*/ 0 h 3196608"/>
                  <a:gd name="connsiteX0" fmla="*/ 0 w 2374789"/>
                  <a:gd name="connsiteY0" fmla="*/ 0 h 3196608"/>
                  <a:gd name="connsiteX1" fmla="*/ 2246083 w 2374789"/>
                  <a:gd name="connsiteY1" fmla="*/ 3196607 h 3196608"/>
                </a:gdLst>
                <a:ahLst/>
                <a:cxnLst>
                  <a:cxn ang="0">
                    <a:pos x="connsiteX0" y="connsiteY0"/>
                  </a:cxn>
                  <a:cxn ang="0">
                    <a:pos x="connsiteX1" y="connsiteY1"/>
                  </a:cxn>
                </a:cxnLst>
                <a:rect l="l" t="t" r="r" b="b"/>
                <a:pathLst>
                  <a:path w="2374789" h="3196608" stroke="0" extrusionOk="0">
                    <a:moveTo>
                      <a:pt x="0" y="0"/>
                    </a:moveTo>
                    <a:cubicBezTo>
                      <a:pt x="1423116" y="363612"/>
                      <a:pt x="2374788" y="1718024"/>
                      <a:pt x="2246083" y="3196607"/>
                    </a:cubicBezTo>
                    <a:lnTo>
                      <a:pt x="0" y="0"/>
                    </a:lnTo>
                    <a:close/>
                  </a:path>
                  <a:path w="2374789" h="3196608" fill="none">
                    <a:moveTo>
                      <a:pt x="0" y="0"/>
                    </a:moveTo>
                    <a:cubicBezTo>
                      <a:pt x="1423116" y="363612"/>
                      <a:pt x="2374788" y="1718024"/>
                      <a:pt x="2246083" y="3196607"/>
                    </a:cubicBezTo>
                  </a:path>
                </a:pathLst>
              </a:custGeom>
              <a:ln w="63500" cmpd="sng">
                <a:gradFill flip="none" rotWithShape="1">
                  <a:gsLst>
                    <a:gs pos="0">
                      <a:srgbClr val="F8F8F8">
                        <a:alpha val="0"/>
                      </a:srgbClr>
                    </a:gs>
                    <a:gs pos="20000">
                      <a:srgbClr val="F8F8F8">
                        <a:alpha val="0"/>
                      </a:srgbClr>
                    </a:gs>
                    <a:gs pos="50000">
                      <a:srgbClr val="F8F8F8">
                        <a:alpha val="47000"/>
                      </a:srgbClr>
                    </a:gs>
                    <a:gs pos="80000">
                      <a:srgbClr val="F8F8F8">
                        <a:alpha val="13000"/>
                      </a:srgbClr>
                    </a:gs>
                    <a:gs pos="100000">
                      <a:srgbClr val="DDDDDD">
                        <a:alpha val="0"/>
                      </a:srgbClr>
                    </a:gs>
                  </a:gsLst>
                  <a:lin ang="2700000" scaled="1"/>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rtl="0" fontAlgn="base">
                  <a:spcBef>
                    <a:spcPct val="0"/>
                  </a:spcBef>
                  <a:spcAft>
                    <a:spcPct val="0"/>
                  </a:spcAft>
                </a:pPr>
                <a:endParaRPr lang="en-US" kern="1200">
                  <a:solidFill>
                    <a:schemeClr val="tx1"/>
                  </a:solidFill>
                  <a:latin typeface="+mn-lt"/>
                  <a:ea typeface="+mn-ea"/>
                  <a:cs typeface="+mn-cs"/>
                </a:endParaRPr>
              </a:p>
            </p:txBody>
          </p:sp>
          <p:sp>
            <p:nvSpPr>
              <p:cNvPr id="19" name="Freeform 18"/>
              <p:cNvSpPr/>
              <p:nvPr userDrawn="1"/>
            </p:nvSpPr>
            <p:spPr bwMode="grayWhite">
              <a:xfrm flipH="1">
                <a:off x="2756587" y="1619763"/>
                <a:ext cx="2892850" cy="3379627"/>
              </a:xfrm>
              <a:custGeom>
                <a:avLst/>
                <a:gdLst>
                  <a:gd name="connsiteX0" fmla="*/ 3009904 w 6019800"/>
                  <a:gd name="connsiteY0" fmla="*/ 0 h 6019800"/>
                  <a:gd name="connsiteX1" fmla="*/ 5364047 w 6019800"/>
                  <a:gd name="connsiteY1" fmla="*/ 1134402 h 6019800"/>
                  <a:gd name="connsiteX2" fmla="*/ 5943685 w 6019800"/>
                  <a:gd name="connsiteY2" fmla="*/ 3682514 h 6019800"/>
                  <a:gd name="connsiteX3" fmla="*/ 3009900 w 6019800"/>
                  <a:gd name="connsiteY3" fmla="*/ 3009900 h 6019800"/>
                  <a:gd name="connsiteX4" fmla="*/ 3009904 w 6019800"/>
                  <a:gd name="connsiteY4" fmla="*/ 0 h 6019800"/>
                  <a:gd name="connsiteX0" fmla="*/ 3009904 w 6019800"/>
                  <a:gd name="connsiteY0" fmla="*/ 0 h 6019800"/>
                  <a:gd name="connsiteX1" fmla="*/ 5364047 w 6019800"/>
                  <a:gd name="connsiteY1" fmla="*/ 1134402 h 6019800"/>
                  <a:gd name="connsiteX2" fmla="*/ 5943685 w 6019800"/>
                  <a:gd name="connsiteY2" fmla="*/ 3682514 h 6019800"/>
                  <a:gd name="connsiteX0" fmla="*/ 0 w 3138588"/>
                  <a:gd name="connsiteY0" fmla="*/ 0 h 3682514"/>
                  <a:gd name="connsiteX1" fmla="*/ 2354143 w 3138588"/>
                  <a:gd name="connsiteY1" fmla="*/ 1134402 h 3682514"/>
                  <a:gd name="connsiteX2" fmla="*/ 2933781 w 3138588"/>
                  <a:gd name="connsiteY2" fmla="*/ 3682514 h 3682514"/>
                  <a:gd name="connsiteX3" fmla="*/ 0 w 3138588"/>
                  <a:gd name="connsiteY3" fmla="*/ 0 h 3682514"/>
                  <a:gd name="connsiteX0" fmla="*/ 0 w 3138588"/>
                  <a:gd name="connsiteY0" fmla="*/ 0 h 3682514"/>
                  <a:gd name="connsiteX1" fmla="*/ 2354143 w 3138588"/>
                  <a:gd name="connsiteY1" fmla="*/ 1134402 h 3682514"/>
                  <a:gd name="connsiteX2" fmla="*/ 2933781 w 3138588"/>
                  <a:gd name="connsiteY2" fmla="*/ 3682514 h 3682514"/>
                </a:gdLst>
                <a:ahLst/>
                <a:cxnLst>
                  <a:cxn ang="0">
                    <a:pos x="connsiteX0" y="connsiteY0"/>
                  </a:cxn>
                  <a:cxn ang="0">
                    <a:pos x="connsiteX1" y="connsiteY1"/>
                  </a:cxn>
                  <a:cxn ang="0">
                    <a:pos x="connsiteX2" y="connsiteY2"/>
                  </a:cxn>
                </a:cxnLst>
                <a:rect l="l" t="t" r="r" b="b"/>
                <a:pathLst>
                  <a:path w="3138588" h="3682514" stroke="0" extrusionOk="0">
                    <a:moveTo>
                      <a:pt x="0" y="0"/>
                    </a:moveTo>
                    <a:cubicBezTo>
                      <a:pt x="916498" y="1"/>
                      <a:pt x="1783064" y="417577"/>
                      <a:pt x="2354143" y="1134402"/>
                    </a:cubicBezTo>
                    <a:cubicBezTo>
                      <a:pt x="2925222" y="1851227"/>
                      <a:pt x="3138588" y="2789193"/>
                      <a:pt x="2933781" y="3682514"/>
                    </a:cubicBezTo>
                    <a:lnTo>
                      <a:pt x="0" y="0"/>
                    </a:lnTo>
                    <a:close/>
                  </a:path>
                  <a:path w="3138588" h="3682514" fill="none">
                    <a:moveTo>
                      <a:pt x="0" y="0"/>
                    </a:moveTo>
                    <a:cubicBezTo>
                      <a:pt x="916498" y="1"/>
                      <a:pt x="1783064" y="417577"/>
                      <a:pt x="2354143" y="1134402"/>
                    </a:cubicBezTo>
                    <a:cubicBezTo>
                      <a:pt x="2925222" y="1851227"/>
                      <a:pt x="3138588" y="2789193"/>
                      <a:pt x="2933781" y="3682514"/>
                    </a:cubicBezTo>
                  </a:path>
                </a:pathLst>
              </a:custGeom>
              <a:ln w="28575">
                <a:gradFill flip="none" rotWithShape="1">
                  <a:gsLst>
                    <a:gs pos="0">
                      <a:srgbClr val="F8F8F8">
                        <a:alpha val="0"/>
                      </a:srgbClr>
                    </a:gs>
                    <a:gs pos="50000">
                      <a:srgbClr val="F8F8F8">
                        <a:alpha val="43000"/>
                      </a:srgbClr>
                    </a:gs>
                    <a:gs pos="100000">
                      <a:srgbClr val="F8F8F8">
                        <a:alpha val="0"/>
                      </a:srgb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 name="Group 37"/>
            <p:cNvGrpSpPr/>
            <p:nvPr userDrawn="1"/>
          </p:nvGrpSpPr>
          <p:grpSpPr bwMode="grayWhite">
            <a:xfrm>
              <a:off x="3126248" y="615248"/>
              <a:ext cx="3325881" cy="2834631"/>
              <a:chOff x="3126249" y="615248"/>
              <a:chExt cx="3325881" cy="2834631"/>
            </a:xfrm>
          </p:grpSpPr>
          <p:sp>
            <p:nvSpPr>
              <p:cNvPr id="16" name="Freeform 15"/>
              <p:cNvSpPr/>
              <p:nvPr userDrawn="1"/>
            </p:nvSpPr>
            <p:spPr bwMode="grayWhite">
              <a:xfrm rot="13693869" flipH="1">
                <a:off x="3845802" y="929727"/>
                <a:ext cx="2144802" cy="2887031"/>
              </a:xfrm>
              <a:custGeom>
                <a:avLst/>
                <a:gdLst>
                  <a:gd name="connsiteX0" fmla="*/ 3722577 w 5980176"/>
                  <a:gd name="connsiteY0" fmla="*/ 92129 h 6047232"/>
                  <a:gd name="connsiteX1" fmla="*/ 5968660 w 5980176"/>
                  <a:gd name="connsiteY1" fmla="*/ 3288736 h 6047232"/>
                  <a:gd name="connsiteX2" fmla="*/ 2990088 w 5980176"/>
                  <a:gd name="connsiteY2" fmla="*/ 3023616 h 6047232"/>
                  <a:gd name="connsiteX3" fmla="*/ 3722577 w 5980176"/>
                  <a:gd name="connsiteY3" fmla="*/ 92129 h 6047232"/>
                  <a:gd name="connsiteX0" fmla="*/ 3722577 w 5980176"/>
                  <a:gd name="connsiteY0" fmla="*/ 92129 h 6047232"/>
                  <a:gd name="connsiteX1" fmla="*/ 5968660 w 5980176"/>
                  <a:gd name="connsiteY1" fmla="*/ 3288736 h 6047232"/>
                  <a:gd name="connsiteX0" fmla="*/ 0 w 2374788"/>
                  <a:gd name="connsiteY0" fmla="*/ 0 h 3196606"/>
                  <a:gd name="connsiteX1" fmla="*/ 2246083 w 2374788"/>
                  <a:gd name="connsiteY1" fmla="*/ 3196607 h 3196606"/>
                  <a:gd name="connsiteX2" fmla="*/ 0 w 2374788"/>
                  <a:gd name="connsiteY2" fmla="*/ 0 h 3196606"/>
                  <a:gd name="connsiteX0" fmla="*/ 0 w 2374788"/>
                  <a:gd name="connsiteY0" fmla="*/ 0 h 3196606"/>
                  <a:gd name="connsiteX1" fmla="*/ 2246083 w 2374788"/>
                  <a:gd name="connsiteY1" fmla="*/ 3196607 h 3196606"/>
                </a:gdLst>
                <a:ahLst/>
                <a:cxnLst>
                  <a:cxn ang="0">
                    <a:pos x="connsiteX0" y="connsiteY0"/>
                  </a:cxn>
                  <a:cxn ang="0">
                    <a:pos x="connsiteX1" y="connsiteY1"/>
                  </a:cxn>
                </a:cxnLst>
                <a:rect l="l" t="t" r="r" b="b"/>
                <a:pathLst>
                  <a:path w="2374788" h="3196606" stroke="0" extrusionOk="0">
                    <a:moveTo>
                      <a:pt x="0" y="0"/>
                    </a:moveTo>
                    <a:cubicBezTo>
                      <a:pt x="1423116" y="363612"/>
                      <a:pt x="2374788" y="1718024"/>
                      <a:pt x="2246083" y="3196607"/>
                    </a:cubicBezTo>
                    <a:lnTo>
                      <a:pt x="0" y="0"/>
                    </a:lnTo>
                    <a:close/>
                  </a:path>
                  <a:path w="2374788" h="3196606" fill="none">
                    <a:moveTo>
                      <a:pt x="0" y="0"/>
                    </a:moveTo>
                    <a:cubicBezTo>
                      <a:pt x="1423116" y="363612"/>
                      <a:pt x="2374788" y="1718024"/>
                      <a:pt x="2246083" y="3196607"/>
                    </a:cubicBezTo>
                  </a:path>
                </a:pathLst>
              </a:custGeom>
              <a:ln w="63500" cmpd="sng">
                <a:gradFill flip="none" rotWithShape="1">
                  <a:gsLst>
                    <a:gs pos="0">
                      <a:srgbClr val="F8F8F8">
                        <a:alpha val="0"/>
                      </a:srgbClr>
                    </a:gs>
                    <a:gs pos="20000">
                      <a:srgbClr val="F8F8F8">
                        <a:alpha val="0"/>
                      </a:srgbClr>
                    </a:gs>
                    <a:gs pos="50000">
                      <a:srgbClr val="F8F8F8">
                        <a:alpha val="65000"/>
                      </a:srgbClr>
                    </a:gs>
                    <a:gs pos="80000">
                      <a:srgbClr val="F8F8F8">
                        <a:alpha val="13000"/>
                      </a:srgbClr>
                    </a:gs>
                    <a:gs pos="100000">
                      <a:srgbClr val="DDDDDD">
                        <a:alpha val="0"/>
                      </a:srgbClr>
                    </a:gs>
                  </a:gsLst>
                  <a:lin ang="2700000" scaled="1"/>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rtl="0" fontAlgn="base">
                  <a:spcBef>
                    <a:spcPct val="0"/>
                  </a:spcBef>
                  <a:spcAft>
                    <a:spcPct val="0"/>
                  </a:spcAft>
                </a:pPr>
                <a:endParaRPr lang="en-US" kern="1200">
                  <a:solidFill>
                    <a:schemeClr val="tx1"/>
                  </a:solidFill>
                  <a:latin typeface="+mn-lt"/>
                  <a:ea typeface="+mn-ea"/>
                  <a:cs typeface="+mn-cs"/>
                </a:endParaRPr>
              </a:p>
            </p:txBody>
          </p:sp>
          <p:sp>
            <p:nvSpPr>
              <p:cNvPr id="17" name="Freeform 16"/>
              <p:cNvSpPr/>
              <p:nvPr userDrawn="1"/>
            </p:nvSpPr>
            <p:spPr bwMode="grayWhite">
              <a:xfrm rot="13693869" flipH="1">
                <a:off x="3371874" y="369623"/>
                <a:ext cx="2834631" cy="3325881"/>
              </a:xfrm>
              <a:custGeom>
                <a:avLst/>
                <a:gdLst>
                  <a:gd name="connsiteX0" fmla="*/ 3009904 w 6019800"/>
                  <a:gd name="connsiteY0" fmla="*/ 0 h 6019800"/>
                  <a:gd name="connsiteX1" fmla="*/ 5364047 w 6019800"/>
                  <a:gd name="connsiteY1" fmla="*/ 1134402 h 6019800"/>
                  <a:gd name="connsiteX2" fmla="*/ 5943685 w 6019800"/>
                  <a:gd name="connsiteY2" fmla="*/ 3682514 h 6019800"/>
                  <a:gd name="connsiteX3" fmla="*/ 3009900 w 6019800"/>
                  <a:gd name="connsiteY3" fmla="*/ 3009900 h 6019800"/>
                  <a:gd name="connsiteX4" fmla="*/ 3009904 w 6019800"/>
                  <a:gd name="connsiteY4" fmla="*/ 0 h 6019800"/>
                  <a:gd name="connsiteX0" fmla="*/ 3009904 w 6019800"/>
                  <a:gd name="connsiteY0" fmla="*/ 0 h 6019800"/>
                  <a:gd name="connsiteX1" fmla="*/ 5364047 w 6019800"/>
                  <a:gd name="connsiteY1" fmla="*/ 1134402 h 6019800"/>
                  <a:gd name="connsiteX2" fmla="*/ 5943685 w 6019800"/>
                  <a:gd name="connsiteY2" fmla="*/ 3682514 h 6019800"/>
                  <a:gd name="connsiteX0" fmla="*/ 0 w 3138588"/>
                  <a:gd name="connsiteY0" fmla="*/ 0 h 3682514"/>
                  <a:gd name="connsiteX1" fmla="*/ 2354143 w 3138588"/>
                  <a:gd name="connsiteY1" fmla="*/ 1134402 h 3682514"/>
                  <a:gd name="connsiteX2" fmla="*/ 2933781 w 3138588"/>
                  <a:gd name="connsiteY2" fmla="*/ 3682514 h 3682514"/>
                  <a:gd name="connsiteX3" fmla="*/ 0 w 3138588"/>
                  <a:gd name="connsiteY3" fmla="*/ 0 h 3682514"/>
                  <a:gd name="connsiteX0" fmla="*/ 0 w 3138588"/>
                  <a:gd name="connsiteY0" fmla="*/ 0 h 3682514"/>
                  <a:gd name="connsiteX1" fmla="*/ 2354143 w 3138588"/>
                  <a:gd name="connsiteY1" fmla="*/ 1134402 h 3682514"/>
                  <a:gd name="connsiteX2" fmla="*/ 2933781 w 3138588"/>
                  <a:gd name="connsiteY2" fmla="*/ 3682514 h 3682514"/>
                </a:gdLst>
                <a:ahLst/>
                <a:cxnLst>
                  <a:cxn ang="0">
                    <a:pos x="connsiteX0" y="connsiteY0"/>
                  </a:cxn>
                  <a:cxn ang="0">
                    <a:pos x="connsiteX1" y="connsiteY1"/>
                  </a:cxn>
                  <a:cxn ang="0">
                    <a:pos x="connsiteX2" y="connsiteY2"/>
                  </a:cxn>
                </a:cxnLst>
                <a:rect l="l" t="t" r="r" b="b"/>
                <a:pathLst>
                  <a:path w="3138588" h="3682514" stroke="0" extrusionOk="0">
                    <a:moveTo>
                      <a:pt x="0" y="0"/>
                    </a:moveTo>
                    <a:cubicBezTo>
                      <a:pt x="916498" y="1"/>
                      <a:pt x="1783064" y="417577"/>
                      <a:pt x="2354143" y="1134402"/>
                    </a:cubicBezTo>
                    <a:cubicBezTo>
                      <a:pt x="2925222" y="1851227"/>
                      <a:pt x="3138588" y="2789193"/>
                      <a:pt x="2933781" y="3682514"/>
                    </a:cubicBezTo>
                    <a:lnTo>
                      <a:pt x="0" y="0"/>
                    </a:lnTo>
                    <a:close/>
                  </a:path>
                  <a:path w="3138588" h="3682514" fill="none">
                    <a:moveTo>
                      <a:pt x="0" y="0"/>
                    </a:moveTo>
                    <a:cubicBezTo>
                      <a:pt x="916498" y="1"/>
                      <a:pt x="1783064" y="417577"/>
                      <a:pt x="2354143" y="1134402"/>
                    </a:cubicBezTo>
                    <a:cubicBezTo>
                      <a:pt x="2925222" y="1851227"/>
                      <a:pt x="3138588" y="2789193"/>
                      <a:pt x="2933781" y="3682514"/>
                    </a:cubicBezTo>
                  </a:path>
                </a:pathLst>
              </a:custGeom>
              <a:ln w="25400">
                <a:gradFill flip="none" rotWithShape="1">
                  <a:gsLst>
                    <a:gs pos="0">
                      <a:srgbClr val="F8F8F8">
                        <a:alpha val="0"/>
                      </a:srgbClr>
                    </a:gs>
                    <a:gs pos="50000">
                      <a:srgbClr val="F8F8F8">
                        <a:alpha val="46000"/>
                      </a:srgbClr>
                    </a:gs>
                    <a:gs pos="100000">
                      <a:srgbClr val="F8F8F8">
                        <a:alpha val="0"/>
                      </a:srgb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36"/>
            <p:cNvGrpSpPr/>
            <p:nvPr userDrawn="1"/>
          </p:nvGrpSpPr>
          <p:grpSpPr bwMode="grayWhite">
            <a:xfrm>
              <a:off x="2490231" y="1369960"/>
              <a:ext cx="4781177" cy="4074972"/>
              <a:chOff x="2490231" y="1369960"/>
              <a:chExt cx="4781177" cy="4074972"/>
            </a:xfrm>
          </p:grpSpPr>
          <p:sp>
            <p:nvSpPr>
              <p:cNvPr id="14" name="Freeform 13"/>
              <p:cNvSpPr/>
              <p:nvPr userDrawn="1"/>
            </p:nvSpPr>
            <p:spPr bwMode="grayWhite">
              <a:xfrm rot="13693869" flipH="1">
                <a:off x="3524638" y="1822044"/>
                <a:ext cx="3083296" cy="4150302"/>
              </a:xfrm>
              <a:custGeom>
                <a:avLst/>
                <a:gdLst>
                  <a:gd name="connsiteX0" fmla="*/ 3722577 w 5980176"/>
                  <a:gd name="connsiteY0" fmla="*/ 92129 h 6047232"/>
                  <a:gd name="connsiteX1" fmla="*/ 5968660 w 5980176"/>
                  <a:gd name="connsiteY1" fmla="*/ 3288736 h 6047232"/>
                  <a:gd name="connsiteX2" fmla="*/ 2990088 w 5980176"/>
                  <a:gd name="connsiteY2" fmla="*/ 3023616 h 6047232"/>
                  <a:gd name="connsiteX3" fmla="*/ 3722577 w 5980176"/>
                  <a:gd name="connsiteY3" fmla="*/ 92129 h 6047232"/>
                  <a:gd name="connsiteX0" fmla="*/ 3722577 w 5980176"/>
                  <a:gd name="connsiteY0" fmla="*/ 92129 h 6047232"/>
                  <a:gd name="connsiteX1" fmla="*/ 5968660 w 5980176"/>
                  <a:gd name="connsiteY1" fmla="*/ 3288736 h 6047232"/>
                  <a:gd name="connsiteX0" fmla="*/ 0 w 2374788"/>
                  <a:gd name="connsiteY0" fmla="*/ 0 h 3196607"/>
                  <a:gd name="connsiteX1" fmla="*/ 2246083 w 2374788"/>
                  <a:gd name="connsiteY1" fmla="*/ 3196607 h 3196607"/>
                  <a:gd name="connsiteX2" fmla="*/ 0 w 2374788"/>
                  <a:gd name="connsiteY2" fmla="*/ 0 h 3196607"/>
                  <a:gd name="connsiteX0" fmla="*/ 0 w 2374788"/>
                  <a:gd name="connsiteY0" fmla="*/ 0 h 3196607"/>
                  <a:gd name="connsiteX1" fmla="*/ 2246083 w 2374788"/>
                  <a:gd name="connsiteY1" fmla="*/ 3196607 h 3196607"/>
                </a:gdLst>
                <a:ahLst/>
                <a:cxnLst>
                  <a:cxn ang="0">
                    <a:pos x="connsiteX0" y="connsiteY0"/>
                  </a:cxn>
                  <a:cxn ang="0">
                    <a:pos x="connsiteX1" y="connsiteY1"/>
                  </a:cxn>
                </a:cxnLst>
                <a:rect l="l" t="t" r="r" b="b"/>
                <a:pathLst>
                  <a:path w="2374788" h="3196607" stroke="0" extrusionOk="0">
                    <a:moveTo>
                      <a:pt x="0" y="0"/>
                    </a:moveTo>
                    <a:cubicBezTo>
                      <a:pt x="1423116" y="363612"/>
                      <a:pt x="2374788" y="1718024"/>
                      <a:pt x="2246083" y="3196607"/>
                    </a:cubicBezTo>
                    <a:lnTo>
                      <a:pt x="0" y="0"/>
                    </a:lnTo>
                    <a:close/>
                  </a:path>
                  <a:path w="2374788" h="3196607" fill="none">
                    <a:moveTo>
                      <a:pt x="0" y="0"/>
                    </a:moveTo>
                    <a:cubicBezTo>
                      <a:pt x="1423116" y="363612"/>
                      <a:pt x="2374788" y="1718024"/>
                      <a:pt x="2246083" y="3196607"/>
                    </a:cubicBezTo>
                  </a:path>
                </a:pathLst>
              </a:custGeom>
              <a:ln w="63500" cmpd="sng">
                <a:gradFill flip="none" rotWithShape="1">
                  <a:gsLst>
                    <a:gs pos="0">
                      <a:srgbClr val="F8F8F8">
                        <a:alpha val="0"/>
                      </a:srgbClr>
                    </a:gs>
                    <a:gs pos="20000">
                      <a:srgbClr val="F8F8F8">
                        <a:alpha val="0"/>
                      </a:srgbClr>
                    </a:gs>
                    <a:gs pos="50000">
                      <a:srgbClr val="F8F8F8">
                        <a:alpha val="47000"/>
                      </a:srgbClr>
                    </a:gs>
                    <a:gs pos="80000">
                      <a:srgbClr val="F8F8F8">
                        <a:alpha val="13000"/>
                      </a:srgbClr>
                    </a:gs>
                    <a:gs pos="100000">
                      <a:srgbClr val="DDDDDD">
                        <a:alpha val="0"/>
                      </a:srgbClr>
                    </a:gs>
                  </a:gsLst>
                  <a:lin ang="2700000" scaled="1"/>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rtl="0" fontAlgn="base">
                  <a:spcBef>
                    <a:spcPct val="0"/>
                  </a:spcBef>
                  <a:spcAft>
                    <a:spcPct val="0"/>
                  </a:spcAft>
                </a:pPr>
                <a:endParaRPr lang="en-US" kern="1200" dirty="0">
                  <a:solidFill>
                    <a:schemeClr val="tx1"/>
                  </a:solidFill>
                  <a:latin typeface="+mn-lt"/>
                  <a:ea typeface="+mn-ea"/>
                  <a:cs typeface="+mn-cs"/>
                </a:endParaRPr>
              </a:p>
            </p:txBody>
          </p:sp>
          <p:sp>
            <p:nvSpPr>
              <p:cNvPr id="15" name="Freeform 14"/>
              <p:cNvSpPr/>
              <p:nvPr userDrawn="1"/>
            </p:nvSpPr>
            <p:spPr bwMode="grayWhite">
              <a:xfrm rot="13693869" flipH="1">
                <a:off x="2843334" y="1016857"/>
                <a:ext cx="4074972" cy="4781177"/>
              </a:xfrm>
              <a:custGeom>
                <a:avLst/>
                <a:gdLst>
                  <a:gd name="connsiteX0" fmla="*/ 3009904 w 6019800"/>
                  <a:gd name="connsiteY0" fmla="*/ 0 h 6019800"/>
                  <a:gd name="connsiteX1" fmla="*/ 5364047 w 6019800"/>
                  <a:gd name="connsiteY1" fmla="*/ 1134402 h 6019800"/>
                  <a:gd name="connsiteX2" fmla="*/ 5943685 w 6019800"/>
                  <a:gd name="connsiteY2" fmla="*/ 3682514 h 6019800"/>
                  <a:gd name="connsiteX3" fmla="*/ 3009900 w 6019800"/>
                  <a:gd name="connsiteY3" fmla="*/ 3009900 h 6019800"/>
                  <a:gd name="connsiteX4" fmla="*/ 3009904 w 6019800"/>
                  <a:gd name="connsiteY4" fmla="*/ 0 h 6019800"/>
                  <a:gd name="connsiteX0" fmla="*/ 3009904 w 6019800"/>
                  <a:gd name="connsiteY0" fmla="*/ 0 h 6019800"/>
                  <a:gd name="connsiteX1" fmla="*/ 5364047 w 6019800"/>
                  <a:gd name="connsiteY1" fmla="*/ 1134402 h 6019800"/>
                  <a:gd name="connsiteX2" fmla="*/ 5943685 w 6019800"/>
                  <a:gd name="connsiteY2" fmla="*/ 3682514 h 6019800"/>
                  <a:gd name="connsiteX0" fmla="*/ 0 w 3138588"/>
                  <a:gd name="connsiteY0" fmla="*/ 0 h 3682514"/>
                  <a:gd name="connsiteX1" fmla="*/ 2354143 w 3138588"/>
                  <a:gd name="connsiteY1" fmla="*/ 1134402 h 3682514"/>
                  <a:gd name="connsiteX2" fmla="*/ 2933781 w 3138588"/>
                  <a:gd name="connsiteY2" fmla="*/ 3682514 h 3682514"/>
                  <a:gd name="connsiteX3" fmla="*/ 0 w 3138588"/>
                  <a:gd name="connsiteY3" fmla="*/ 0 h 3682514"/>
                  <a:gd name="connsiteX0" fmla="*/ 0 w 3138588"/>
                  <a:gd name="connsiteY0" fmla="*/ 0 h 3682514"/>
                  <a:gd name="connsiteX1" fmla="*/ 2354143 w 3138588"/>
                  <a:gd name="connsiteY1" fmla="*/ 1134402 h 3682514"/>
                  <a:gd name="connsiteX2" fmla="*/ 2933781 w 3138588"/>
                  <a:gd name="connsiteY2" fmla="*/ 3682514 h 3682514"/>
                </a:gdLst>
                <a:ahLst/>
                <a:cxnLst>
                  <a:cxn ang="0">
                    <a:pos x="connsiteX0" y="connsiteY0"/>
                  </a:cxn>
                  <a:cxn ang="0">
                    <a:pos x="connsiteX1" y="connsiteY1"/>
                  </a:cxn>
                  <a:cxn ang="0">
                    <a:pos x="connsiteX2" y="connsiteY2"/>
                  </a:cxn>
                </a:cxnLst>
                <a:rect l="l" t="t" r="r" b="b"/>
                <a:pathLst>
                  <a:path w="3138588" h="3682514" stroke="0" extrusionOk="0">
                    <a:moveTo>
                      <a:pt x="0" y="0"/>
                    </a:moveTo>
                    <a:cubicBezTo>
                      <a:pt x="916498" y="1"/>
                      <a:pt x="1783064" y="417577"/>
                      <a:pt x="2354143" y="1134402"/>
                    </a:cubicBezTo>
                    <a:cubicBezTo>
                      <a:pt x="2925222" y="1851227"/>
                      <a:pt x="3138588" y="2789193"/>
                      <a:pt x="2933781" y="3682514"/>
                    </a:cubicBezTo>
                    <a:lnTo>
                      <a:pt x="0" y="0"/>
                    </a:lnTo>
                    <a:close/>
                  </a:path>
                  <a:path w="3138588" h="3682514" fill="none">
                    <a:moveTo>
                      <a:pt x="0" y="0"/>
                    </a:moveTo>
                    <a:cubicBezTo>
                      <a:pt x="916498" y="1"/>
                      <a:pt x="1783064" y="417577"/>
                      <a:pt x="2354143" y="1134402"/>
                    </a:cubicBezTo>
                    <a:cubicBezTo>
                      <a:pt x="2925222" y="1851227"/>
                      <a:pt x="3138588" y="2789193"/>
                      <a:pt x="2933781" y="3682514"/>
                    </a:cubicBezTo>
                  </a:path>
                </a:pathLst>
              </a:custGeom>
              <a:ln w="31750">
                <a:gradFill flip="none" rotWithShape="1">
                  <a:gsLst>
                    <a:gs pos="0">
                      <a:srgbClr val="F8F8F8">
                        <a:alpha val="0"/>
                      </a:srgbClr>
                    </a:gs>
                    <a:gs pos="50000">
                      <a:srgbClr val="F8F8F8">
                        <a:alpha val="35000"/>
                      </a:srgbClr>
                    </a:gs>
                    <a:gs pos="100000">
                      <a:srgbClr val="F8F8F8">
                        <a:alpha val="0"/>
                      </a:srgb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pic>
        <p:nvPicPr>
          <p:cNvPr id="24" name="Picture 230" descr="star"/>
          <p:cNvPicPr>
            <a:picLocks noChangeAspect="1" noChangeArrowheads="1"/>
          </p:cNvPicPr>
          <p:nvPr/>
        </p:nvPicPr>
        <p:blipFill>
          <a:blip r:embed="rId2"/>
          <a:srcRect/>
          <a:stretch>
            <a:fillRect/>
          </a:stretch>
        </p:blipFill>
        <p:spPr bwMode="gray">
          <a:xfrm>
            <a:off x="4648200" y="4419600"/>
            <a:ext cx="895350" cy="9144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a:xfrm>
            <a:off x="457200" y="1188720"/>
            <a:ext cx="8229600" cy="49834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13232" y="2286000"/>
            <a:ext cx="7772400" cy="1362075"/>
          </a:xfrm>
        </p:spPr>
        <p:txBody>
          <a:bodyPr anchor="t">
            <a:noAutofit/>
          </a:bodyPr>
          <a:lstStyle>
            <a:lvl1pPr algn="ctr">
              <a:defRPr sz="4800" b="1" cap="all"/>
            </a:lvl1pPr>
          </a:lstStyle>
          <a:p>
            <a:r>
              <a:rPr lang="ru-RU" smtClean="0"/>
              <a:t>Образец заголовка</a:t>
            </a:r>
            <a:endParaRPr lang="en-US"/>
          </a:p>
        </p:txBody>
      </p:sp>
      <p:sp>
        <p:nvSpPr>
          <p:cNvPr id="3" name="Text Placeholder 2"/>
          <p:cNvSpPr>
            <a:spLocks noGrp="1"/>
          </p:cNvSpPr>
          <p:nvPr>
            <p:ph type="body" idx="1"/>
          </p:nvPr>
        </p:nvSpPr>
        <p:spPr>
          <a:xfrm>
            <a:off x="731520" y="1353312"/>
            <a:ext cx="7772400" cy="905256"/>
          </a:xfrm>
        </p:spPr>
        <p:txBody>
          <a:bodyPr anchor="b">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531FBC-9552-4852-BD02-644A68AA4684}" type="slidenum">
              <a:rPr lang="ru-RU" smtClean="0"/>
              <a:pPr/>
              <a:t>‹#›</a:t>
            </a:fld>
            <a:endParaRPr lang="ru-RU"/>
          </a:p>
        </p:txBody>
      </p:sp>
      <p:grpSp>
        <p:nvGrpSpPr>
          <p:cNvPr id="7" name="Group 21"/>
          <p:cNvGrpSpPr/>
          <p:nvPr/>
        </p:nvGrpSpPr>
        <p:grpSpPr bwMode="grayWhite">
          <a:xfrm rot="19693411">
            <a:off x="3335008" y="1909248"/>
            <a:ext cx="6021229" cy="4829684"/>
            <a:chOff x="1761807" y="615248"/>
            <a:chExt cx="6021229" cy="4829684"/>
          </a:xfrm>
        </p:grpSpPr>
        <p:grpSp>
          <p:nvGrpSpPr>
            <p:cNvPr id="8" name="Group 42"/>
            <p:cNvGrpSpPr/>
            <p:nvPr userDrawn="1"/>
          </p:nvGrpSpPr>
          <p:grpSpPr bwMode="grayWhite">
            <a:xfrm>
              <a:off x="1761807" y="1695712"/>
              <a:ext cx="6021229" cy="3068566"/>
              <a:chOff x="1522575" y="779540"/>
              <a:chExt cx="6021229" cy="3068566"/>
            </a:xfrm>
          </p:grpSpPr>
          <p:sp>
            <p:nvSpPr>
              <p:cNvPr id="22" name="Freeform 21"/>
              <p:cNvSpPr/>
              <p:nvPr userDrawn="1"/>
            </p:nvSpPr>
            <p:spPr bwMode="grayWhite">
              <a:xfrm>
                <a:off x="1531435" y="783084"/>
                <a:ext cx="6012369" cy="3065022"/>
              </a:xfrm>
              <a:custGeom>
                <a:avLst/>
                <a:gdLst>
                  <a:gd name="connsiteX0" fmla="*/ 7435 w 6019800"/>
                  <a:gd name="connsiteY0" fmla="*/ 2798476 h 6019800"/>
                  <a:gd name="connsiteX1" fmla="*/ 3115681 w 6019800"/>
                  <a:gd name="connsiteY1" fmla="*/ 1859 h 6019800"/>
                  <a:gd name="connsiteX2" fmla="*/ 6019800 w 6019800"/>
                  <a:gd name="connsiteY2" fmla="*/ 3009907 h 6019800"/>
                  <a:gd name="connsiteX3" fmla="*/ 3009900 w 6019800"/>
                  <a:gd name="connsiteY3" fmla="*/ 3009900 h 6019800"/>
                  <a:gd name="connsiteX4" fmla="*/ 7435 w 6019800"/>
                  <a:gd name="connsiteY4" fmla="*/ 2798476 h 6019800"/>
                  <a:gd name="connsiteX0" fmla="*/ 7435 w 6019800"/>
                  <a:gd name="connsiteY0" fmla="*/ 2798476 h 6019800"/>
                  <a:gd name="connsiteX1" fmla="*/ 3115681 w 6019800"/>
                  <a:gd name="connsiteY1" fmla="*/ 1859 h 6019800"/>
                  <a:gd name="connsiteX2" fmla="*/ 6019800 w 6019800"/>
                  <a:gd name="connsiteY2" fmla="*/ 3009907 h 6019800"/>
                  <a:gd name="connsiteX0" fmla="*/ 0 w 6012369"/>
                  <a:gd name="connsiteY0" fmla="*/ 2853591 h 3065022"/>
                  <a:gd name="connsiteX1" fmla="*/ 3108246 w 6012369"/>
                  <a:gd name="connsiteY1" fmla="*/ 56974 h 3065022"/>
                  <a:gd name="connsiteX2" fmla="*/ 6012365 w 6012369"/>
                  <a:gd name="connsiteY2" fmla="*/ 3065022 h 3065022"/>
                  <a:gd name="connsiteX3" fmla="*/ 0 w 6012369"/>
                  <a:gd name="connsiteY3" fmla="*/ 2853591 h 3065022"/>
                  <a:gd name="connsiteX0" fmla="*/ 0 w 6012369"/>
                  <a:gd name="connsiteY0" fmla="*/ 2853591 h 3065022"/>
                  <a:gd name="connsiteX1" fmla="*/ 3108246 w 6012369"/>
                  <a:gd name="connsiteY1" fmla="*/ 56974 h 3065022"/>
                  <a:gd name="connsiteX2" fmla="*/ 6012365 w 6012369"/>
                  <a:gd name="connsiteY2" fmla="*/ 3065022 h 3065022"/>
                </a:gdLst>
                <a:ahLst/>
                <a:cxnLst>
                  <a:cxn ang="0">
                    <a:pos x="connsiteX0" y="connsiteY0"/>
                  </a:cxn>
                  <a:cxn ang="0">
                    <a:pos x="connsiteX1" y="connsiteY1"/>
                  </a:cxn>
                  <a:cxn ang="0">
                    <a:pos x="connsiteX2" y="connsiteY2"/>
                  </a:cxn>
                </a:cxnLst>
                <a:rect l="l" t="t" r="r" b="b"/>
                <a:pathLst>
                  <a:path w="6012369" h="3065022" stroke="0" extrusionOk="0">
                    <a:moveTo>
                      <a:pt x="0" y="2853591"/>
                    </a:moveTo>
                    <a:cubicBezTo>
                      <a:pt x="113874" y="1236440"/>
                      <a:pt x="1488093" y="0"/>
                      <a:pt x="3108246" y="56974"/>
                    </a:cubicBezTo>
                    <a:cubicBezTo>
                      <a:pt x="4728399" y="113948"/>
                      <a:pt x="6012369" y="1443867"/>
                      <a:pt x="6012365" y="3065022"/>
                    </a:cubicBezTo>
                    <a:lnTo>
                      <a:pt x="0" y="2853591"/>
                    </a:lnTo>
                    <a:close/>
                  </a:path>
                  <a:path w="6012369" h="3065022" fill="none">
                    <a:moveTo>
                      <a:pt x="0" y="2853591"/>
                    </a:moveTo>
                    <a:cubicBezTo>
                      <a:pt x="113874" y="1236440"/>
                      <a:pt x="1488093" y="0"/>
                      <a:pt x="3108246" y="56974"/>
                    </a:cubicBezTo>
                    <a:cubicBezTo>
                      <a:pt x="4728399" y="113948"/>
                      <a:pt x="6012369" y="1443867"/>
                      <a:pt x="6012365" y="3065022"/>
                    </a:cubicBezTo>
                  </a:path>
                </a:pathLst>
              </a:custGeom>
              <a:ln w="63500" cmpd="sng">
                <a:gradFill flip="none" rotWithShape="1">
                  <a:gsLst>
                    <a:gs pos="91000">
                      <a:srgbClr val="F8F8F8">
                        <a:alpha val="0"/>
                      </a:srgbClr>
                    </a:gs>
                    <a:gs pos="20000">
                      <a:srgbClr val="F8F8F8">
                        <a:alpha val="0"/>
                      </a:srgbClr>
                    </a:gs>
                    <a:gs pos="50000">
                      <a:srgbClr val="F8F8F8">
                        <a:alpha val="47000"/>
                      </a:srgbClr>
                    </a:gs>
                    <a:gs pos="80000">
                      <a:srgbClr val="F8F8F8">
                        <a:alpha val="13000"/>
                      </a:srgbClr>
                    </a:gs>
                    <a:gs pos="100000">
                      <a:srgbClr val="DDDDDD">
                        <a:alpha val="0"/>
                      </a:srgbClr>
                    </a:gs>
                  </a:gsLst>
                  <a:path path="circle">
                    <a:fillToRect l="50000" t="50000" r="50000" b="50000"/>
                  </a:path>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Freeform 22"/>
              <p:cNvSpPr/>
              <p:nvPr userDrawn="1"/>
            </p:nvSpPr>
            <p:spPr bwMode="grayWhite">
              <a:xfrm>
                <a:off x="1522575" y="779540"/>
                <a:ext cx="6012369" cy="3065022"/>
              </a:xfrm>
              <a:custGeom>
                <a:avLst/>
                <a:gdLst>
                  <a:gd name="connsiteX0" fmla="*/ 7435 w 6019800"/>
                  <a:gd name="connsiteY0" fmla="*/ 2798476 h 6019800"/>
                  <a:gd name="connsiteX1" fmla="*/ 3115681 w 6019800"/>
                  <a:gd name="connsiteY1" fmla="*/ 1859 h 6019800"/>
                  <a:gd name="connsiteX2" fmla="*/ 6019800 w 6019800"/>
                  <a:gd name="connsiteY2" fmla="*/ 3009907 h 6019800"/>
                  <a:gd name="connsiteX3" fmla="*/ 3009900 w 6019800"/>
                  <a:gd name="connsiteY3" fmla="*/ 3009900 h 6019800"/>
                  <a:gd name="connsiteX4" fmla="*/ 7435 w 6019800"/>
                  <a:gd name="connsiteY4" fmla="*/ 2798476 h 6019800"/>
                  <a:gd name="connsiteX0" fmla="*/ 7435 w 6019800"/>
                  <a:gd name="connsiteY0" fmla="*/ 2798476 h 6019800"/>
                  <a:gd name="connsiteX1" fmla="*/ 3115681 w 6019800"/>
                  <a:gd name="connsiteY1" fmla="*/ 1859 h 6019800"/>
                  <a:gd name="connsiteX2" fmla="*/ 6019800 w 6019800"/>
                  <a:gd name="connsiteY2" fmla="*/ 3009907 h 6019800"/>
                  <a:gd name="connsiteX0" fmla="*/ 0 w 6012369"/>
                  <a:gd name="connsiteY0" fmla="*/ 2853591 h 3065022"/>
                  <a:gd name="connsiteX1" fmla="*/ 3108246 w 6012369"/>
                  <a:gd name="connsiteY1" fmla="*/ 56974 h 3065022"/>
                  <a:gd name="connsiteX2" fmla="*/ 6012365 w 6012369"/>
                  <a:gd name="connsiteY2" fmla="*/ 3065022 h 3065022"/>
                  <a:gd name="connsiteX3" fmla="*/ 0 w 6012369"/>
                  <a:gd name="connsiteY3" fmla="*/ 2853591 h 3065022"/>
                  <a:gd name="connsiteX0" fmla="*/ 0 w 6012369"/>
                  <a:gd name="connsiteY0" fmla="*/ 2853591 h 3065022"/>
                  <a:gd name="connsiteX1" fmla="*/ 3108246 w 6012369"/>
                  <a:gd name="connsiteY1" fmla="*/ 56974 h 3065022"/>
                  <a:gd name="connsiteX2" fmla="*/ 6012365 w 6012369"/>
                  <a:gd name="connsiteY2" fmla="*/ 3065022 h 3065022"/>
                </a:gdLst>
                <a:ahLst/>
                <a:cxnLst>
                  <a:cxn ang="0">
                    <a:pos x="connsiteX0" y="connsiteY0"/>
                  </a:cxn>
                  <a:cxn ang="0">
                    <a:pos x="connsiteX1" y="connsiteY1"/>
                  </a:cxn>
                  <a:cxn ang="0">
                    <a:pos x="connsiteX2" y="connsiteY2"/>
                  </a:cxn>
                </a:cxnLst>
                <a:rect l="l" t="t" r="r" b="b"/>
                <a:pathLst>
                  <a:path w="6012369" h="3065022" stroke="0" extrusionOk="0">
                    <a:moveTo>
                      <a:pt x="0" y="2853591"/>
                    </a:moveTo>
                    <a:cubicBezTo>
                      <a:pt x="113874" y="1236440"/>
                      <a:pt x="1488093" y="0"/>
                      <a:pt x="3108246" y="56974"/>
                    </a:cubicBezTo>
                    <a:cubicBezTo>
                      <a:pt x="4728399" y="113948"/>
                      <a:pt x="6012369" y="1443867"/>
                      <a:pt x="6012365" y="3065022"/>
                    </a:cubicBezTo>
                    <a:lnTo>
                      <a:pt x="0" y="2853591"/>
                    </a:lnTo>
                    <a:close/>
                  </a:path>
                  <a:path w="6012369" h="3065022" fill="none">
                    <a:moveTo>
                      <a:pt x="0" y="2853591"/>
                    </a:moveTo>
                    <a:cubicBezTo>
                      <a:pt x="113874" y="1236440"/>
                      <a:pt x="1488093" y="0"/>
                      <a:pt x="3108246" y="56974"/>
                    </a:cubicBezTo>
                    <a:cubicBezTo>
                      <a:pt x="4728399" y="113948"/>
                      <a:pt x="6012369" y="1443867"/>
                      <a:pt x="6012365" y="3065022"/>
                    </a:cubicBezTo>
                  </a:path>
                </a:pathLst>
              </a:custGeom>
              <a:ln w="25400">
                <a:gradFill flip="none" rotWithShape="1">
                  <a:gsLst>
                    <a:gs pos="84000">
                      <a:srgbClr val="F8F8F8">
                        <a:alpha val="0"/>
                      </a:srgbClr>
                    </a:gs>
                    <a:gs pos="41000">
                      <a:srgbClr val="F8F8F8">
                        <a:alpha val="44000"/>
                      </a:srgbClr>
                    </a:gs>
                    <a:gs pos="88000">
                      <a:srgbClr val="F8F8F8">
                        <a:alpha val="0"/>
                      </a:srgbClr>
                    </a:gs>
                  </a:gsLst>
                  <a:path path="circle">
                    <a:fillToRect l="50000" t="50000" r="50000" b="50000"/>
                  </a:path>
                  <a:tileRect/>
                </a:gra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9" name="Straight Connector 8"/>
            <p:cNvCxnSpPr/>
            <p:nvPr userDrawn="1"/>
          </p:nvCxnSpPr>
          <p:spPr bwMode="grayWhite">
            <a:xfrm rot="18120000" flipH="1">
              <a:off x="2718288" y="2106345"/>
              <a:ext cx="3999708" cy="2492654"/>
            </a:xfrm>
            <a:prstGeom prst="line">
              <a:avLst/>
            </a:prstGeom>
            <a:ln w="50800">
              <a:gradFill flip="none" rotWithShape="1">
                <a:gsLst>
                  <a:gs pos="10000">
                    <a:srgbClr val="FFFFFF">
                      <a:alpha val="0"/>
                    </a:srgbClr>
                  </a:gs>
                  <a:gs pos="50000">
                    <a:srgbClr val="F8F8F8">
                      <a:alpha val="60000"/>
                    </a:srgbClr>
                  </a:gs>
                  <a:gs pos="90000">
                    <a:srgbClr val="DDDDDD">
                      <a:alpha val="0"/>
                    </a:srgbClr>
                  </a:gs>
                </a:gsLst>
                <a:lin ang="2700000" scaled="1"/>
                <a:tileRect/>
              </a:gradFill>
              <a:miter lim="800000"/>
            </a:ln>
            <a:effectLst>
              <a:glow rad="63500">
                <a:srgbClr val="FFFFFF">
                  <a:alpha val="3922"/>
                </a:srgbClr>
              </a:glow>
            </a:effectLst>
          </p:spPr>
          <p:style>
            <a:lnRef idx="1">
              <a:schemeClr val="accent1"/>
            </a:lnRef>
            <a:fillRef idx="0">
              <a:schemeClr val="accent1"/>
            </a:fillRef>
            <a:effectRef idx="0">
              <a:schemeClr val="accent1"/>
            </a:effectRef>
            <a:fontRef idx="minor">
              <a:schemeClr val="tx1"/>
            </a:fontRef>
          </p:style>
        </p:cxnSp>
        <p:grpSp>
          <p:nvGrpSpPr>
            <p:cNvPr id="10" name="Group 38"/>
            <p:cNvGrpSpPr/>
            <p:nvPr userDrawn="1"/>
          </p:nvGrpSpPr>
          <p:grpSpPr bwMode="grayWhite">
            <a:xfrm>
              <a:off x="3730877" y="1536192"/>
              <a:ext cx="2721357" cy="3879656"/>
              <a:chOff x="3730877" y="1536192"/>
              <a:chExt cx="2721357" cy="3879656"/>
            </a:xfrm>
          </p:grpSpPr>
          <p:sp>
            <p:nvSpPr>
              <p:cNvPr id="20" name="Freeform 19"/>
              <p:cNvSpPr/>
              <p:nvPr userDrawn="1"/>
            </p:nvSpPr>
            <p:spPr bwMode="grayWhite">
              <a:xfrm>
                <a:off x="4388453" y="1629422"/>
                <a:ext cx="2059093" cy="3405426"/>
              </a:xfrm>
              <a:custGeom>
                <a:avLst/>
                <a:gdLst>
                  <a:gd name="connsiteX0" fmla="*/ 3722577 w 5980176"/>
                  <a:gd name="connsiteY0" fmla="*/ 92129 h 6047232"/>
                  <a:gd name="connsiteX1" fmla="*/ 5968660 w 5980176"/>
                  <a:gd name="connsiteY1" fmla="*/ 3288736 h 6047232"/>
                  <a:gd name="connsiteX2" fmla="*/ 2990088 w 5980176"/>
                  <a:gd name="connsiteY2" fmla="*/ 3023616 h 6047232"/>
                  <a:gd name="connsiteX3" fmla="*/ 3722577 w 5980176"/>
                  <a:gd name="connsiteY3" fmla="*/ 92129 h 6047232"/>
                  <a:gd name="connsiteX0" fmla="*/ 3722577 w 5980176"/>
                  <a:gd name="connsiteY0" fmla="*/ 92129 h 6047232"/>
                  <a:gd name="connsiteX1" fmla="*/ 5968660 w 5980176"/>
                  <a:gd name="connsiteY1" fmla="*/ 3288736 h 6047232"/>
                  <a:gd name="connsiteX0" fmla="*/ 0 w 2374787"/>
                  <a:gd name="connsiteY0" fmla="*/ 0 h 3196607"/>
                  <a:gd name="connsiteX1" fmla="*/ 2246083 w 2374787"/>
                  <a:gd name="connsiteY1" fmla="*/ 3196607 h 3196607"/>
                  <a:gd name="connsiteX2" fmla="*/ 0 w 2374787"/>
                  <a:gd name="connsiteY2" fmla="*/ 0 h 3196607"/>
                  <a:gd name="connsiteX0" fmla="*/ 0 w 2374787"/>
                  <a:gd name="connsiteY0" fmla="*/ 0 h 3196607"/>
                  <a:gd name="connsiteX1" fmla="*/ 2246083 w 2374787"/>
                  <a:gd name="connsiteY1" fmla="*/ 3196607 h 3196607"/>
                </a:gdLst>
                <a:ahLst/>
                <a:cxnLst>
                  <a:cxn ang="0">
                    <a:pos x="connsiteX0" y="connsiteY0"/>
                  </a:cxn>
                  <a:cxn ang="0">
                    <a:pos x="connsiteX1" y="connsiteY1"/>
                  </a:cxn>
                </a:cxnLst>
                <a:rect l="l" t="t" r="r" b="b"/>
                <a:pathLst>
                  <a:path w="2374787" h="3196607" stroke="0" extrusionOk="0">
                    <a:moveTo>
                      <a:pt x="0" y="0"/>
                    </a:moveTo>
                    <a:cubicBezTo>
                      <a:pt x="1423116" y="363612"/>
                      <a:pt x="2374788" y="1718024"/>
                      <a:pt x="2246083" y="3196607"/>
                    </a:cubicBezTo>
                    <a:lnTo>
                      <a:pt x="0" y="0"/>
                    </a:lnTo>
                    <a:close/>
                  </a:path>
                  <a:path w="2374787" h="3196607" fill="none">
                    <a:moveTo>
                      <a:pt x="0" y="0"/>
                    </a:moveTo>
                    <a:cubicBezTo>
                      <a:pt x="1423116" y="363612"/>
                      <a:pt x="2374788" y="1718024"/>
                      <a:pt x="2246083" y="3196607"/>
                    </a:cubicBezTo>
                  </a:path>
                </a:pathLst>
              </a:custGeom>
              <a:ln w="63500" cmpd="sng">
                <a:gradFill flip="none" rotWithShape="1">
                  <a:gsLst>
                    <a:gs pos="0">
                      <a:srgbClr val="F8F8F8">
                        <a:alpha val="0"/>
                      </a:srgbClr>
                    </a:gs>
                    <a:gs pos="20000">
                      <a:srgbClr val="F8F8F8">
                        <a:alpha val="0"/>
                      </a:srgbClr>
                    </a:gs>
                    <a:gs pos="50000">
                      <a:srgbClr val="F8F8F8">
                        <a:alpha val="52000"/>
                      </a:srgbClr>
                    </a:gs>
                    <a:gs pos="80000">
                      <a:srgbClr val="F8F8F8">
                        <a:alpha val="13000"/>
                      </a:srgbClr>
                    </a:gs>
                    <a:gs pos="100000">
                      <a:srgbClr val="DDDDDD">
                        <a:alpha val="0"/>
                      </a:srgbClr>
                    </a:gs>
                  </a:gsLst>
                  <a:lin ang="2700000" scaled="1"/>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rtl="0" fontAlgn="base">
                  <a:spcBef>
                    <a:spcPct val="0"/>
                  </a:spcBef>
                  <a:spcAft>
                    <a:spcPct val="0"/>
                  </a:spcAft>
                </a:pPr>
                <a:endParaRPr lang="en-US" kern="1200">
                  <a:solidFill>
                    <a:schemeClr val="tx1"/>
                  </a:solidFill>
                  <a:latin typeface="+mn-lt"/>
                  <a:ea typeface="+mn-ea"/>
                  <a:cs typeface="+mn-cs"/>
                </a:endParaRPr>
              </a:p>
            </p:txBody>
          </p:sp>
          <p:sp>
            <p:nvSpPr>
              <p:cNvPr id="21" name="Freeform 20"/>
              <p:cNvSpPr/>
              <p:nvPr userDrawn="1"/>
            </p:nvSpPr>
            <p:spPr bwMode="grayWhite">
              <a:xfrm>
                <a:off x="3730877" y="1536192"/>
                <a:ext cx="2721357" cy="3879656"/>
              </a:xfrm>
              <a:custGeom>
                <a:avLst/>
                <a:gdLst>
                  <a:gd name="connsiteX0" fmla="*/ 3009904 w 6019800"/>
                  <a:gd name="connsiteY0" fmla="*/ 0 h 6019800"/>
                  <a:gd name="connsiteX1" fmla="*/ 5364047 w 6019800"/>
                  <a:gd name="connsiteY1" fmla="*/ 1134402 h 6019800"/>
                  <a:gd name="connsiteX2" fmla="*/ 5943685 w 6019800"/>
                  <a:gd name="connsiteY2" fmla="*/ 3682514 h 6019800"/>
                  <a:gd name="connsiteX3" fmla="*/ 3009900 w 6019800"/>
                  <a:gd name="connsiteY3" fmla="*/ 3009900 h 6019800"/>
                  <a:gd name="connsiteX4" fmla="*/ 3009904 w 6019800"/>
                  <a:gd name="connsiteY4" fmla="*/ 0 h 6019800"/>
                  <a:gd name="connsiteX0" fmla="*/ 3009904 w 6019800"/>
                  <a:gd name="connsiteY0" fmla="*/ 0 h 6019800"/>
                  <a:gd name="connsiteX1" fmla="*/ 5364047 w 6019800"/>
                  <a:gd name="connsiteY1" fmla="*/ 1134402 h 6019800"/>
                  <a:gd name="connsiteX2" fmla="*/ 5943685 w 6019800"/>
                  <a:gd name="connsiteY2" fmla="*/ 3682514 h 6019800"/>
                  <a:gd name="connsiteX0" fmla="*/ 1 w 3138588"/>
                  <a:gd name="connsiteY0" fmla="*/ 0 h 3682514"/>
                  <a:gd name="connsiteX1" fmla="*/ 2354144 w 3138588"/>
                  <a:gd name="connsiteY1" fmla="*/ 1134402 h 3682514"/>
                  <a:gd name="connsiteX2" fmla="*/ 2933782 w 3138588"/>
                  <a:gd name="connsiteY2" fmla="*/ 3682514 h 3682514"/>
                  <a:gd name="connsiteX3" fmla="*/ 1 w 3138588"/>
                  <a:gd name="connsiteY3" fmla="*/ 0 h 3682514"/>
                  <a:gd name="connsiteX0" fmla="*/ 1 w 3138588"/>
                  <a:gd name="connsiteY0" fmla="*/ 0 h 3682514"/>
                  <a:gd name="connsiteX1" fmla="*/ 2354144 w 3138588"/>
                  <a:gd name="connsiteY1" fmla="*/ 1134402 h 3682514"/>
                  <a:gd name="connsiteX2" fmla="*/ 2933782 w 3138588"/>
                  <a:gd name="connsiteY2" fmla="*/ 3682514 h 3682514"/>
                </a:gdLst>
                <a:ahLst/>
                <a:cxnLst>
                  <a:cxn ang="0">
                    <a:pos x="connsiteX0" y="connsiteY0"/>
                  </a:cxn>
                  <a:cxn ang="0">
                    <a:pos x="connsiteX1" y="connsiteY1"/>
                  </a:cxn>
                  <a:cxn ang="0">
                    <a:pos x="connsiteX2" y="connsiteY2"/>
                  </a:cxn>
                </a:cxnLst>
                <a:rect l="l" t="t" r="r" b="b"/>
                <a:pathLst>
                  <a:path w="3138588" h="3682514" stroke="0" extrusionOk="0">
                    <a:moveTo>
                      <a:pt x="1" y="0"/>
                    </a:moveTo>
                    <a:cubicBezTo>
                      <a:pt x="916499" y="1"/>
                      <a:pt x="1783065" y="417577"/>
                      <a:pt x="2354144" y="1134402"/>
                    </a:cubicBezTo>
                    <a:cubicBezTo>
                      <a:pt x="2925223" y="1851227"/>
                      <a:pt x="3138589" y="2789193"/>
                      <a:pt x="2933782" y="3682514"/>
                    </a:cubicBezTo>
                    <a:lnTo>
                      <a:pt x="1" y="0"/>
                    </a:lnTo>
                    <a:close/>
                  </a:path>
                  <a:path w="3138588" h="3682514" fill="none">
                    <a:moveTo>
                      <a:pt x="1" y="0"/>
                    </a:moveTo>
                    <a:cubicBezTo>
                      <a:pt x="916499" y="1"/>
                      <a:pt x="1783065" y="417577"/>
                      <a:pt x="2354144" y="1134402"/>
                    </a:cubicBezTo>
                    <a:cubicBezTo>
                      <a:pt x="2925223" y="1851227"/>
                      <a:pt x="3138589" y="2789193"/>
                      <a:pt x="2933782" y="3682514"/>
                    </a:cubicBezTo>
                  </a:path>
                </a:pathLst>
              </a:custGeom>
              <a:ln w="25400">
                <a:gradFill flip="none" rotWithShape="1">
                  <a:gsLst>
                    <a:gs pos="0">
                      <a:srgbClr val="F8F8F8">
                        <a:alpha val="0"/>
                      </a:srgbClr>
                    </a:gs>
                    <a:gs pos="50000">
                      <a:srgbClr val="F8F8F8">
                        <a:alpha val="55000"/>
                      </a:srgbClr>
                    </a:gs>
                    <a:gs pos="100000">
                      <a:srgbClr val="F8F8F8">
                        <a:alpha val="0"/>
                      </a:srgb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39"/>
            <p:cNvGrpSpPr/>
            <p:nvPr userDrawn="1"/>
          </p:nvGrpSpPr>
          <p:grpSpPr bwMode="grayWhite">
            <a:xfrm>
              <a:off x="2756586" y="1619763"/>
              <a:ext cx="2892850" cy="3379627"/>
              <a:chOff x="2756587" y="1619763"/>
              <a:chExt cx="2892850" cy="3379627"/>
            </a:xfrm>
          </p:grpSpPr>
          <p:sp>
            <p:nvSpPr>
              <p:cNvPr id="18" name="Freeform 17"/>
              <p:cNvSpPr/>
              <p:nvPr userDrawn="1"/>
            </p:nvSpPr>
            <p:spPr bwMode="grayWhite">
              <a:xfrm flipH="1">
                <a:off x="2774785" y="1709909"/>
                <a:ext cx="2188853" cy="2933686"/>
              </a:xfrm>
              <a:custGeom>
                <a:avLst/>
                <a:gdLst>
                  <a:gd name="connsiteX0" fmla="*/ 3722577 w 5980176"/>
                  <a:gd name="connsiteY0" fmla="*/ 92129 h 6047232"/>
                  <a:gd name="connsiteX1" fmla="*/ 5968660 w 5980176"/>
                  <a:gd name="connsiteY1" fmla="*/ 3288736 h 6047232"/>
                  <a:gd name="connsiteX2" fmla="*/ 2990088 w 5980176"/>
                  <a:gd name="connsiteY2" fmla="*/ 3023616 h 6047232"/>
                  <a:gd name="connsiteX3" fmla="*/ 3722577 w 5980176"/>
                  <a:gd name="connsiteY3" fmla="*/ 92129 h 6047232"/>
                  <a:gd name="connsiteX0" fmla="*/ 3722577 w 5980176"/>
                  <a:gd name="connsiteY0" fmla="*/ 92129 h 6047232"/>
                  <a:gd name="connsiteX1" fmla="*/ 5968660 w 5980176"/>
                  <a:gd name="connsiteY1" fmla="*/ 3288736 h 6047232"/>
                  <a:gd name="connsiteX0" fmla="*/ 0 w 2374789"/>
                  <a:gd name="connsiteY0" fmla="*/ 0 h 3196608"/>
                  <a:gd name="connsiteX1" fmla="*/ 2246083 w 2374789"/>
                  <a:gd name="connsiteY1" fmla="*/ 3196607 h 3196608"/>
                  <a:gd name="connsiteX2" fmla="*/ 0 w 2374789"/>
                  <a:gd name="connsiteY2" fmla="*/ 0 h 3196608"/>
                  <a:gd name="connsiteX0" fmla="*/ 0 w 2374789"/>
                  <a:gd name="connsiteY0" fmla="*/ 0 h 3196608"/>
                  <a:gd name="connsiteX1" fmla="*/ 2246083 w 2374789"/>
                  <a:gd name="connsiteY1" fmla="*/ 3196607 h 3196608"/>
                </a:gdLst>
                <a:ahLst/>
                <a:cxnLst>
                  <a:cxn ang="0">
                    <a:pos x="connsiteX0" y="connsiteY0"/>
                  </a:cxn>
                  <a:cxn ang="0">
                    <a:pos x="connsiteX1" y="connsiteY1"/>
                  </a:cxn>
                </a:cxnLst>
                <a:rect l="l" t="t" r="r" b="b"/>
                <a:pathLst>
                  <a:path w="2374789" h="3196608" stroke="0" extrusionOk="0">
                    <a:moveTo>
                      <a:pt x="0" y="0"/>
                    </a:moveTo>
                    <a:cubicBezTo>
                      <a:pt x="1423116" y="363612"/>
                      <a:pt x="2374788" y="1718024"/>
                      <a:pt x="2246083" y="3196607"/>
                    </a:cubicBezTo>
                    <a:lnTo>
                      <a:pt x="0" y="0"/>
                    </a:lnTo>
                    <a:close/>
                  </a:path>
                  <a:path w="2374789" h="3196608" fill="none">
                    <a:moveTo>
                      <a:pt x="0" y="0"/>
                    </a:moveTo>
                    <a:cubicBezTo>
                      <a:pt x="1423116" y="363612"/>
                      <a:pt x="2374788" y="1718024"/>
                      <a:pt x="2246083" y="3196607"/>
                    </a:cubicBezTo>
                  </a:path>
                </a:pathLst>
              </a:custGeom>
              <a:ln w="63500" cmpd="sng">
                <a:gradFill flip="none" rotWithShape="1">
                  <a:gsLst>
                    <a:gs pos="0">
                      <a:srgbClr val="F8F8F8">
                        <a:alpha val="0"/>
                      </a:srgbClr>
                    </a:gs>
                    <a:gs pos="20000">
                      <a:srgbClr val="F8F8F8">
                        <a:alpha val="0"/>
                      </a:srgbClr>
                    </a:gs>
                    <a:gs pos="50000">
                      <a:srgbClr val="F8F8F8">
                        <a:alpha val="47000"/>
                      </a:srgbClr>
                    </a:gs>
                    <a:gs pos="80000">
                      <a:srgbClr val="F8F8F8">
                        <a:alpha val="13000"/>
                      </a:srgbClr>
                    </a:gs>
                    <a:gs pos="100000">
                      <a:srgbClr val="DDDDDD">
                        <a:alpha val="0"/>
                      </a:srgbClr>
                    </a:gs>
                  </a:gsLst>
                  <a:lin ang="2700000" scaled="1"/>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rtl="0" fontAlgn="base">
                  <a:spcBef>
                    <a:spcPct val="0"/>
                  </a:spcBef>
                  <a:spcAft>
                    <a:spcPct val="0"/>
                  </a:spcAft>
                </a:pPr>
                <a:endParaRPr lang="en-US" kern="1200">
                  <a:solidFill>
                    <a:schemeClr val="tx1"/>
                  </a:solidFill>
                  <a:latin typeface="+mn-lt"/>
                  <a:ea typeface="+mn-ea"/>
                  <a:cs typeface="+mn-cs"/>
                </a:endParaRPr>
              </a:p>
            </p:txBody>
          </p:sp>
          <p:sp>
            <p:nvSpPr>
              <p:cNvPr id="19" name="Freeform 18"/>
              <p:cNvSpPr/>
              <p:nvPr userDrawn="1"/>
            </p:nvSpPr>
            <p:spPr bwMode="grayWhite">
              <a:xfrm flipH="1">
                <a:off x="2756587" y="1619763"/>
                <a:ext cx="2892850" cy="3379627"/>
              </a:xfrm>
              <a:custGeom>
                <a:avLst/>
                <a:gdLst>
                  <a:gd name="connsiteX0" fmla="*/ 3009904 w 6019800"/>
                  <a:gd name="connsiteY0" fmla="*/ 0 h 6019800"/>
                  <a:gd name="connsiteX1" fmla="*/ 5364047 w 6019800"/>
                  <a:gd name="connsiteY1" fmla="*/ 1134402 h 6019800"/>
                  <a:gd name="connsiteX2" fmla="*/ 5943685 w 6019800"/>
                  <a:gd name="connsiteY2" fmla="*/ 3682514 h 6019800"/>
                  <a:gd name="connsiteX3" fmla="*/ 3009900 w 6019800"/>
                  <a:gd name="connsiteY3" fmla="*/ 3009900 h 6019800"/>
                  <a:gd name="connsiteX4" fmla="*/ 3009904 w 6019800"/>
                  <a:gd name="connsiteY4" fmla="*/ 0 h 6019800"/>
                  <a:gd name="connsiteX0" fmla="*/ 3009904 w 6019800"/>
                  <a:gd name="connsiteY0" fmla="*/ 0 h 6019800"/>
                  <a:gd name="connsiteX1" fmla="*/ 5364047 w 6019800"/>
                  <a:gd name="connsiteY1" fmla="*/ 1134402 h 6019800"/>
                  <a:gd name="connsiteX2" fmla="*/ 5943685 w 6019800"/>
                  <a:gd name="connsiteY2" fmla="*/ 3682514 h 6019800"/>
                  <a:gd name="connsiteX0" fmla="*/ 0 w 3138588"/>
                  <a:gd name="connsiteY0" fmla="*/ 0 h 3682514"/>
                  <a:gd name="connsiteX1" fmla="*/ 2354143 w 3138588"/>
                  <a:gd name="connsiteY1" fmla="*/ 1134402 h 3682514"/>
                  <a:gd name="connsiteX2" fmla="*/ 2933781 w 3138588"/>
                  <a:gd name="connsiteY2" fmla="*/ 3682514 h 3682514"/>
                  <a:gd name="connsiteX3" fmla="*/ 0 w 3138588"/>
                  <a:gd name="connsiteY3" fmla="*/ 0 h 3682514"/>
                  <a:gd name="connsiteX0" fmla="*/ 0 w 3138588"/>
                  <a:gd name="connsiteY0" fmla="*/ 0 h 3682514"/>
                  <a:gd name="connsiteX1" fmla="*/ 2354143 w 3138588"/>
                  <a:gd name="connsiteY1" fmla="*/ 1134402 h 3682514"/>
                  <a:gd name="connsiteX2" fmla="*/ 2933781 w 3138588"/>
                  <a:gd name="connsiteY2" fmla="*/ 3682514 h 3682514"/>
                </a:gdLst>
                <a:ahLst/>
                <a:cxnLst>
                  <a:cxn ang="0">
                    <a:pos x="connsiteX0" y="connsiteY0"/>
                  </a:cxn>
                  <a:cxn ang="0">
                    <a:pos x="connsiteX1" y="connsiteY1"/>
                  </a:cxn>
                  <a:cxn ang="0">
                    <a:pos x="connsiteX2" y="connsiteY2"/>
                  </a:cxn>
                </a:cxnLst>
                <a:rect l="l" t="t" r="r" b="b"/>
                <a:pathLst>
                  <a:path w="3138588" h="3682514" stroke="0" extrusionOk="0">
                    <a:moveTo>
                      <a:pt x="0" y="0"/>
                    </a:moveTo>
                    <a:cubicBezTo>
                      <a:pt x="916498" y="1"/>
                      <a:pt x="1783064" y="417577"/>
                      <a:pt x="2354143" y="1134402"/>
                    </a:cubicBezTo>
                    <a:cubicBezTo>
                      <a:pt x="2925222" y="1851227"/>
                      <a:pt x="3138588" y="2789193"/>
                      <a:pt x="2933781" y="3682514"/>
                    </a:cubicBezTo>
                    <a:lnTo>
                      <a:pt x="0" y="0"/>
                    </a:lnTo>
                    <a:close/>
                  </a:path>
                  <a:path w="3138588" h="3682514" fill="none">
                    <a:moveTo>
                      <a:pt x="0" y="0"/>
                    </a:moveTo>
                    <a:cubicBezTo>
                      <a:pt x="916498" y="1"/>
                      <a:pt x="1783064" y="417577"/>
                      <a:pt x="2354143" y="1134402"/>
                    </a:cubicBezTo>
                    <a:cubicBezTo>
                      <a:pt x="2925222" y="1851227"/>
                      <a:pt x="3138588" y="2789193"/>
                      <a:pt x="2933781" y="3682514"/>
                    </a:cubicBezTo>
                  </a:path>
                </a:pathLst>
              </a:custGeom>
              <a:ln w="28575">
                <a:gradFill flip="none" rotWithShape="1">
                  <a:gsLst>
                    <a:gs pos="0">
                      <a:srgbClr val="F8F8F8">
                        <a:alpha val="0"/>
                      </a:srgbClr>
                    </a:gs>
                    <a:gs pos="50000">
                      <a:srgbClr val="F8F8F8">
                        <a:alpha val="43000"/>
                      </a:srgbClr>
                    </a:gs>
                    <a:gs pos="100000">
                      <a:srgbClr val="F8F8F8">
                        <a:alpha val="0"/>
                      </a:srgb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 name="Group 37"/>
            <p:cNvGrpSpPr/>
            <p:nvPr userDrawn="1"/>
          </p:nvGrpSpPr>
          <p:grpSpPr bwMode="grayWhite">
            <a:xfrm>
              <a:off x="3126248" y="615248"/>
              <a:ext cx="3325881" cy="2834631"/>
              <a:chOff x="3126249" y="615248"/>
              <a:chExt cx="3325881" cy="2834631"/>
            </a:xfrm>
          </p:grpSpPr>
          <p:sp>
            <p:nvSpPr>
              <p:cNvPr id="16" name="Freeform 15"/>
              <p:cNvSpPr/>
              <p:nvPr userDrawn="1"/>
            </p:nvSpPr>
            <p:spPr bwMode="grayWhite">
              <a:xfrm rot="13693869" flipH="1">
                <a:off x="3845802" y="929727"/>
                <a:ext cx="2144802" cy="2887031"/>
              </a:xfrm>
              <a:custGeom>
                <a:avLst/>
                <a:gdLst>
                  <a:gd name="connsiteX0" fmla="*/ 3722577 w 5980176"/>
                  <a:gd name="connsiteY0" fmla="*/ 92129 h 6047232"/>
                  <a:gd name="connsiteX1" fmla="*/ 5968660 w 5980176"/>
                  <a:gd name="connsiteY1" fmla="*/ 3288736 h 6047232"/>
                  <a:gd name="connsiteX2" fmla="*/ 2990088 w 5980176"/>
                  <a:gd name="connsiteY2" fmla="*/ 3023616 h 6047232"/>
                  <a:gd name="connsiteX3" fmla="*/ 3722577 w 5980176"/>
                  <a:gd name="connsiteY3" fmla="*/ 92129 h 6047232"/>
                  <a:gd name="connsiteX0" fmla="*/ 3722577 w 5980176"/>
                  <a:gd name="connsiteY0" fmla="*/ 92129 h 6047232"/>
                  <a:gd name="connsiteX1" fmla="*/ 5968660 w 5980176"/>
                  <a:gd name="connsiteY1" fmla="*/ 3288736 h 6047232"/>
                  <a:gd name="connsiteX0" fmla="*/ 0 w 2374788"/>
                  <a:gd name="connsiteY0" fmla="*/ 0 h 3196606"/>
                  <a:gd name="connsiteX1" fmla="*/ 2246083 w 2374788"/>
                  <a:gd name="connsiteY1" fmla="*/ 3196607 h 3196606"/>
                  <a:gd name="connsiteX2" fmla="*/ 0 w 2374788"/>
                  <a:gd name="connsiteY2" fmla="*/ 0 h 3196606"/>
                  <a:gd name="connsiteX0" fmla="*/ 0 w 2374788"/>
                  <a:gd name="connsiteY0" fmla="*/ 0 h 3196606"/>
                  <a:gd name="connsiteX1" fmla="*/ 2246083 w 2374788"/>
                  <a:gd name="connsiteY1" fmla="*/ 3196607 h 3196606"/>
                </a:gdLst>
                <a:ahLst/>
                <a:cxnLst>
                  <a:cxn ang="0">
                    <a:pos x="connsiteX0" y="connsiteY0"/>
                  </a:cxn>
                  <a:cxn ang="0">
                    <a:pos x="connsiteX1" y="connsiteY1"/>
                  </a:cxn>
                </a:cxnLst>
                <a:rect l="l" t="t" r="r" b="b"/>
                <a:pathLst>
                  <a:path w="2374788" h="3196606" stroke="0" extrusionOk="0">
                    <a:moveTo>
                      <a:pt x="0" y="0"/>
                    </a:moveTo>
                    <a:cubicBezTo>
                      <a:pt x="1423116" y="363612"/>
                      <a:pt x="2374788" y="1718024"/>
                      <a:pt x="2246083" y="3196607"/>
                    </a:cubicBezTo>
                    <a:lnTo>
                      <a:pt x="0" y="0"/>
                    </a:lnTo>
                    <a:close/>
                  </a:path>
                  <a:path w="2374788" h="3196606" fill="none">
                    <a:moveTo>
                      <a:pt x="0" y="0"/>
                    </a:moveTo>
                    <a:cubicBezTo>
                      <a:pt x="1423116" y="363612"/>
                      <a:pt x="2374788" y="1718024"/>
                      <a:pt x="2246083" y="3196607"/>
                    </a:cubicBezTo>
                  </a:path>
                </a:pathLst>
              </a:custGeom>
              <a:ln w="63500" cmpd="sng">
                <a:gradFill flip="none" rotWithShape="1">
                  <a:gsLst>
                    <a:gs pos="0">
                      <a:srgbClr val="F8F8F8">
                        <a:alpha val="0"/>
                      </a:srgbClr>
                    </a:gs>
                    <a:gs pos="20000">
                      <a:srgbClr val="F8F8F8">
                        <a:alpha val="0"/>
                      </a:srgbClr>
                    </a:gs>
                    <a:gs pos="50000">
                      <a:srgbClr val="F8F8F8">
                        <a:alpha val="65000"/>
                      </a:srgbClr>
                    </a:gs>
                    <a:gs pos="80000">
                      <a:srgbClr val="F8F8F8">
                        <a:alpha val="13000"/>
                      </a:srgbClr>
                    </a:gs>
                    <a:gs pos="100000">
                      <a:srgbClr val="DDDDDD">
                        <a:alpha val="0"/>
                      </a:srgbClr>
                    </a:gs>
                  </a:gsLst>
                  <a:lin ang="2700000" scaled="1"/>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rtl="0" fontAlgn="base">
                  <a:spcBef>
                    <a:spcPct val="0"/>
                  </a:spcBef>
                  <a:spcAft>
                    <a:spcPct val="0"/>
                  </a:spcAft>
                </a:pPr>
                <a:endParaRPr lang="en-US" kern="1200">
                  <a:solidFill>
                    <a:schemeClr val="tx1"/>
                  </a:solidFill>
                  <a:latin typeface="+mn-lt"/>
                  <a:ea typeface="+mn-ea"/>
                  <a:cs typeface="+mn-cs"/>
                </a:endParaRPr>
              </a:p>
            </p:txBody>
          </p:sp>
          <p:sp>
            <p:nvSpPr>
              <p:cNvPr id="17" name="Freeform 16"/>
              <p:cNvSpPr/>
              <p:nvPr userDrawn="1"/>
            </p:nvSpPr>
            <p:spPr bwMode="grayWhite">
              <a:xfrm rot="13693869" flipH="1">
                <a:off x="3371874" y="369623"/>
                <a:ext cx="2834631" cy="3325881"/>
              </a:xfrm>
              <a:custGeom>
                <a:avLst/>
                <a:gdLst>
                  <a:gd name="connsiteX0" fmla="*/ 3009904 w 6019800"/>
                  <a:gd name="connsiteY0" fmla="*/ 0 h 6019800"/>
                  <a:gd name="connsiteX1" fmla="*/ 5364047 w 6019800"/>
                  <a:gd name="connsiteY1" fmla="*/ 1134402 h 6019800"/>
                  <a:gd name="connsiteX2" fmla="*/ 5943685 w 6019800"/>
                  <a:gd name="connsiteY2" fmla="*/ 3682514 h 6019800"/>
                  <a:gd name="connsiteX3" fmla="*/ 3009900 w 6019800"/>
                  <a:gd name="connsiteY3" fmla="*/ 3009900 h 6019800"/>
                  <a:gd name="connsiteX4" fmla="*/ 3009904 w 6019800"/>
                  <a:gd name="connsiteY4" fmla="*/ 0 h 6019800"/>
                  <a:gd name="connsiteX0" fmla="*/ 3009904 w 6019800"/>
                  <a:gd name="connsiteY0" fmla="*/ 0 h 6019800"/>
                  <a:gd name="connsiteX1" fmla="*/ 5364047 w 6019800"/>
                  <a:gd name="connsiteY1" fmla="*/ 1134402 h 6019800"/>
                  <a:gd name="connsiteX2" fmla="*/ 5943685 w 6019800"/>
                  <a:gd name="connsiteY2" fmla="*/ 3682514 h 6019800"/>
                  <a:gd name="connsiteX0" fmla="*/ 0 w 3138588"/>
                  <a:gd name="connsiteY0" fmla="*/ 0 h 3682514"/>
                  <a:gd name="connsiteX1" fmla="*/ 2354143 w 3138588"/>
                  <a:gd name="connsiteY1" fmla="*/ 1134402 h 3682514"/>
                  <a:gd name="connsiteX2" fmla="*/ 2933781 w 3138588"/>
                  <a:gd name="connsiteY2" fmla="*/ 3682514 h 3682514"/>
                  <a:gd name="connsiteX3" fmla="*/ 0 w 3138588"/>
                  <a:gd name="connsiteY3" fmla="*/ 0 h 3682514"/>
                  <a:gd name="connsiteX0" fmla="*/ 0 w 3138588"/>
                  <a:gd name="connsiteY0" fmla="*/ 0 h 3682514"/>
                  <a:gd name="connsiteX1" fmla="*/ 2354143 w 3138588"/>
                  <a:gd name="connsiteY1" fmla="*/ 1134402 h 3682514"/>
                  <a:gd name="connsiteX2" fmla="*/ 2933781 w 3138588"/>
                  <a:gd name="connsiteY2" fmla="*/ 3682514 h 3682514"/>
                </a:gdLst>
                <a:ahLst/>
                <a:cxnLst>
                  <a:cxn ang="0">
                    <a:pos x="connsiteX0" y="connsiteY0"/>
                  </a:cxn>
                  <a:cxn ang="0">
                    <a:pos x="connsiteX1" y="connsiteY1"/>
                  </a:cxn>
                  <a:cxn ang="0">
                    <a:pos x="connsiteX2" y="connsiteY2"/>
                  </a:cxn>
                </a:cxnLst>
                <a:rect l="l" t="t" r="r" b="b"/>
                <a:pathLst>
                  <a:path w="3138588" h="3682514" stroke="0" extrusionOk="0">
                    <a:moveTo>
                      <a:pt x="0" y="0"/>
                    </a:moveTo>
                    <a:cubicBezTo>
                      <a:pt x="916498" y="1"/>
                      <a:pt x="1783064" y="417577"/>
                      <a:pt x="2354143" y="1134402"/>
                    </a:cubicBezTo>
                    <a:cubicBezTo>
                      <a:pt x="2925222" y="1851227"/>
                      <a:pt x="3138588" y="2789193"/>
                      <a:pt x="2933781" y="3682514"/>
                    </a:cubicBezTo>
                    <a:lnTo>
                      <a:pt x="0" y="0"/>
                    </a:lnTo>
                    <a:close/>
                  </a:path>
                  <a:path w="3138588" h="3682514" fill="none">
                    <a:moveTo>
                      <a:pt x="0" y="0"/>
                    </a:moveTo>
                    <a:cubicBezTo>
                      <a:pt x="916498" y="1"/>
                      <a:pt x="1783064" y="417577"/>
                      <a:pt x="2354143" y="1134402"/>
                    </a:cubicBezTo>
                    <a:cubicBezTo>
                      <a:pt x="2925222" y="1851227"/>
                      <a:pt x="3138588" y="2789193"/>
                      <a:pt x="2933781" y="3682514"/>
                    </a:cubicBezTo>
                  </a:path>
                </a:pathLst>
              </a:custGeom>
              <a:ln w="25400">
                <a:gradFill flip="none" rotWithShape="1">
                  <a:gsLst>
                    <a:gs pos="0">
                      <a:srgbClr val="F8F8F8">
                        <a:alpha val="0"/>
                      </a:srgbClr>
                    </a:gs>
                    <a:gs pos="50000">
                      <a:srgbClr val="F8F8F8">
                        <a:alpha val="46000"/>
                      </a:srgbClr>
                    </a:gs>
                    <a:gs pos="100000">
                      <a:srgbClr val="F8F8F8">
                        <a:alpha val="0"/>
                      </a:srgb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36"/>
            <p:cNvGrpSpPr/>
            <p:nvPr userDrawn="1"/>
          </p:nvGrpSpPr>
          <p:grpSpPr bwMode="grayWhite">
            <a:xfrm>
              <a:off x="2490231" y="1369960"/>
              <a:ext cx="4781177" cy="4074972"/>
              <a:chOff x="2490231" y="1369960"/>
              <a:chExt cx="4781177" cy="4074972"/>
            </a:xfrm>
          </p:grpSpPr>
          <p:sp>
            <p:nvSpPr>
              <p:cNvPr id="14" name="Freeform 13"/>
              <p:cNvSpPr/>
              <p:nvPr userDrawn="1"/>
            </p:nvSpPr>
            <p:spPr bwMode="grayWhite">
              <a:xfrm rot="13693869" flipH="1">
                <a:off x="3524638" y="1822044"/>
                <a:ext cx="3083296" cy="4150302"/>
              </a:xfrm>
              <a:custGeom>
                <a:avLst/>
                <a:gdLst>
                  <a:gd name="connsiteX0" fmla="*/ 3722577 w 5980176"/>
                  <a:gd name="connsiteY0" fmla="*/ 92129 h 6047232"/>
                  <a:gd name="connsiteX1" fmla="*/ 5968660 w 5980176"/>
                  <a:gd name="connsiteY1" fmla="*/ 3288736 h 6047232"/>
                  <a:gd name="connsiteX2" fmla="*/ 2990088 w 5980176"/>
                  <a:gd name="connsiteY2" fmla="*/ 3023616 h 6047232"/>
                  <a:gd name="connsiteX3" fmla="*/ 3722577 w 5980176"/>
                  <a:gd name="connsiteY3" fmla="*/ 92129 h 6047232"/>
                  <a:gd name="connsiteX0" fmla="*/ 3722577 w 5980176"/>
                  <a:gd name="connsiteY0" fmla="*/ 92129 h 6047232"/>
                  <a:gd name="connsiteX1" fmla="*/ 5968660 w 5980176"/>
                  <a:gd name="connsiteY1" fmla="*/ 3288736 h 6047232"/>
                  <a:gd name="connsiteX0" fmla="*/ 0 w 2374788"/>
                  <a:gd name="connsiteY0" fmla="*/ 0 h 3196607"/>
                  <a:gd name="connsiteX1" fmla="*/ 2246083 w 2374788"/>
                  <a:gd name="connsiteY1" fmla="*/ 3196607 h 3196607"/>
                  <a:gd name="connsiteX2" fmla="*/ 0 w 2374788"/>
                  <a:gd name="connsiteY2" fmla="*/ 0 h 3196607"/>
                  <a:gd name="connsiteX0" fmla="*/ 0 w 2374788"/>
                  <a:gd name="connsiteY0" fmla="*/ 0 h 3196607"/>
                  <a:gd name="connsiteX1" fmla="*/ 2246083 w 2374788"/>
                  <a:gd name="connsiteY1" fmla="*/ 3196607 h 3196607"/>
                </a:gdLst>
                <a:ahLst/>
                <a:cxnLst>
                  <a:cxn ang="0">
                    <a:pos x="connsiteX0" y="connsiteY0"/>
                  </a:cxn>
                  <a:cxn ang="0">
                    <a:pos x="connsiteX1" y="connsiteY1"/>
                  </a:cxn>
                </a:cxnLst>
                <a:rect l="l" t="t" r="r" b="b"/>
                <a:pathLst>
                  <a:path w="2374788" h="3196607" stroke="0" extrusionOk="0">
                    <a:moveTo>
                      <a:pt x="0" y="0"/>
                    </a:moveTo>
                    <a:cubicBezTo>
                      <a:pt x="1423116" y="363612"/>
                      <a:pt x="2374788" y="1718024"/>
                      <a:pt x="2246083" y="3196607"/>
                    </a:cubicBezTo>
                    <a:lnTo>
                      <a:pt x="0" y="0"/>
                    </a:lnTo>
                    <a:close/>
                  </a:path>
                  <a:path w="2374788" h="3196607" fill="none">
                    <a:moveTo>
                      <a:pt x="0" y="0"/>
                    </a:moveTo>
                    <a:cubicBezTo>
                      <a:pt x="1423116" y="363612"/>
                      <a:pt x="2374788" y="1718024"/>
                      <a:pt x="2246083" y="3196607"/>
                    </a:cubicBezTo>
                  </a:path>
                </a:pathLst>
              </a:custGeom>
              <a:ln w="63500" cmpd="sng">
                <a:gradFill flip="none" rotWithShape="1">
                  <a:gsLst>
                    <a:gs pos="0">
                      <a:srgbClr val="F8F8F8">
                        <a:alpha val="0"/>
                      </a:srgbClr>
                    </a:gs>
                    <a:gs pos="20000">
                      <a:srgbClr val="F8F8F8">
                        <a:alpha val="0"/>
                      </a:srgbClr>
                    </a:gs>
                    <a:gs pos="50000">
                      <a:srgbClr val="F8F8F8">
                        <a:alpha val="47000"/>
                      </a:srgbClr>
                    </a:gs>
                    <a:gs pos="80000">
                      <a:srgbClr val="F8F8F8">
                        <a:alpha val="13000"/>
                      </a:srgbClr>
                    </a:gs>
                    <a:gs pos="100000">
                      <a:srgbClr val="DDDDDD">
                        <a:alpha val="0"/>
                      </a:srgbClr>
                    </a:gs>
                  </a:gsLst>
                  <a:lin ang="2700000" scaled="1"/>
                  <a:tileRect/>
                </a:gradFill>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rtl="0" fontAlgn="base">
                  <a:spcBef>
                    <a:spcPct val="0"/>
                  </a:spcBef>
                  <a:spcAft>
                    <a:spcPct val="0"/>
                  </a:spcAft>
                </a:pPr>
                <a:endParaRPr lang="en-US" kern="1200" dirty="0">
                  <a:solidFill>
                    <a:schemeClr val="tx1"/>
                  </a:solidFill>
                  <a:latin typeface="+mn-lt"/>
                  <a:ea typeface="+mn-ea"/>
                  <a:cs typeface="+mn-cs"/>
                </a:endParaRPr>
              </a:p>
            </p:txBody>
          </p:sp>
          <p:sp>
            <p:nvSpPr>
              <p:cNvPr id="15" name="Freeform 14"/>
              <p:cNvSpPr/>
              <p:nvPr userDrawn="1"/>
            </p:nvSpPr>
            <p:spPr bwMode="grayWhite">
              <a:xfrm rot="13693869" flipH="1">
                <a:off x="2843334" y="1016857"/>
                <a:ext cx="4074972" cy="4781177"/>
              </a:xfrm>
              <a:custGeom>
                <a:avLst/>
                <a:gdLst>
                  <a:gd name="connsiteX0" fmla="*/ 3009904 w 6019800"/>
                  <a:gd name="connsiteY0" fmla="*/ 0 h 6019800"/>
                  <a:gd name="connsiteX1" fmla="*/ 5364047 w 6019800"/>
                  <a:gd name="connsiteY1" fmla="*/ 1134402 h 6019800"/>
                  <a:gd name="connsiteX2" fmla="*/ 5943685 w 6019800"/>
                  <a:gd name="connsiteY2" fmla="*/ 3682514 h 6019800"/>
                  <a:gd name="connsiteX3" fmla="*/ 3009900 w 6019800"/>
                  <a:gd name="connsiteY3" fmla="*/ 3009900 h 6019800"/>
                  <a:gd name="connsiteX4" fmla="*/ 3009904 w 6019800"/>
                  <a:gd name="connsiteY4" fmla="*/ 0 h 6019800"/>
                  <a:gd name="connsiteX0" fmla="*/ 3009904 w 6019800"/>
                  <a:gd name="connsiteY0" fmla="*/ 0 h 6019800"/>
                  <a:gd name="connsiteX1" fmla="*/ 5364047 w 6019800"/>
                  <a:gd name="connsiteY1" fmla="*/ 1134402 h 6019800"/>
                  <a:gd name="connsiteX2" fmla="*/ 5943685 w 6019800"/>
                  <a:gd name="connsiteY2" fmla="*/ 3682514 h 6019800"/>
                  <a:gd name="connsiteX0" fmla="*/ 0 w 3138588"/>
                  <a:gd name="connsiteY0" fmla="*/ 0 h 3682514"/>
                  <a:gd name="connsiteX1" fmla="*/ 2354143 w 3138588"/>
                  <a:gd name="connsiteY1" fmla="*/ 1134402 h 3682514"/>
                  <a:gd name="connsiteX2" fmla="*/ 2933781 w 3138588"/>
                  <a:gd name="connsiteY2" fmla="*/ 3682514 h 3682514"/>
                  <a:gd name="connsiteX3" fmla="*/ 0 w 3138588"/>
                  <a:gd name="connsiteY3" fmla="*/ 0 h 3682514"/>
                  <a:gd name="connsiteX0" fmla="*/ 0 w 3138588"/>
                  <a:gd name="connsiteY0" fmla="*/ 0 h 3682514"/>
                  <a:gd name="connsiteX1" fmla="*/ 2354143 w 3138588"/>
                  <a:gd name="connsiteY1" fmla="*/ 1134402 h 3682514"/>
                  <a:gd name="connsiteX2" fmla="*/ 2933781 w 3138588"/>
                  <a:gd name="connsiteY2" fmla="*/ 3682514 h 3682514"/>
                </a:gdLst>
                <a:ahLst/>
                <a:cxnLst>
                  <a:cxn ang="0">
                    <a:pos x="connsiteX0" y="connsiteY0"/>
                  </a:cxn>
                  <a:cxn ang="0">
                    <a:pos x="connsiteX1" y="connsiteY1"/>
                  </a:cxn>
                  <a:cxn ang="0">
                    <a:pos x="connsiteX2" y="connsiteY2"/>
                  </a:cxn>
                </a:cxnLst>
                <a:rect l="l" t="t" r="r" b="b"/>
                <a:pathLst>
                  <a:path w="3138588" h="3682514" stroke="0" extrusionOk="0">
                    <a:moveTo>
                      <a:pt x="0" y="0"/>
                    </a:moveTo>
                    <a:cubicBezTo>
                      <a:pt x="916498" y="1"/>
                      <a:pt x="1783064" y="417577"/>
                      <a:pt x="2354143" y="1134402"/>
                    </a:cubicBezTo>
                    <a:cubicBezTo>
                      <a:pt x="2925222" y="1851227"/>
                      <a:pt x="3138588" y="2789193"/>
                      <a:pt x="2933781" y="3682514"/>
                    </a:cubicBezTo>
                    <a:lnTo>
                      <a:pt x="0" y="0"/>
                    </a:lnTo>
                    <a:close/>
                  </a:path>
                  <a:path w="3138588" h="3682514" fill="none">
                    <a:moveTo>
                      <a:pt x="0" y="0"/>
                    </a:moveTo>
                    <a:cubicBezTo>
                      <a:pt x="916498" y="1"/>
                      <a:pt x="1783064" y="417577"/>
                      <a:pt x="2354143" y="1134402"/>
                    </a:cubicBezTo>
                    <a:cubicBezTo>
                      <a:pt x="2925222" y="1851227"/>
                      <a:pt x="3138588" y="2789193"/>
                      <a:pt x="2933781" y="3682514"/>
                    </a:cubicBezTo>
                  </a:path>
                </a:pathLst>
              </a:custGeom>
              <a:ln w="31750">
                <a:gradFill flip="none" rotWithShape="1">
                  <a:gsLst>
                    <a:gs pos="0">
                      <a:srgbClr val="F8F8F8">
                        <a:alpha val="0"/>
                      </a:srgbClr>
                    </a:gs>
                    <a:gs pos="50000">
                      <a:srgbClr val="F8F8F8">
                        <a:alpha val="35000"/>
                      </a:srgbClr>
                    </a:gs>
                    <a:gs pos="100000">
                      <a:srgbClr val="F8F8F8">
                        <a:alpha val="0"/>
                      </a:srgb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pic>
        <p:nvPicPr>
          <p:cNvPr id="24" name="Picture 230" descr="star"/>
          <p:cNvPicPr>
            <a:picLocks noChangeAspect="1" noChangeArrowheads="1"/>
          </p:cNvPicPr>
          <p:nvPr/>
        </p:nvPicPr>
        <p:blipFill>
          <a:blip r:embed="rId2"/>
          <a:srcRect/>
          <a:stretch>
            <a:fillRect/>
          </a:stretch>
        </p:blipFill>
        <p:spPr bwMode="gray">
          <a:xfrm>
            <a:off x="4648200" y="4419600"/>
            <a:ext cx="895350" cy="914400"/>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84632" y="1289304"/>
            <a:ext cx="4038600" cy="46725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81728" y="1289304"/>
            <a:ext cx="4038600" cy="46725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bwMode="gray">
          <a:xfrm>
            <a:off x="457200" y="1353312"/>
            <a:ext cx="4041648" cy="639762"/>
          </a:xfrm>
          <a:solidFill>
            <a:srgbClr val="FFFFFF">
              <a:alpha val="25098"/>
            </a:srgbClr>
          </a:solidFill>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093976"/>
            <a:ext cx="4040188" cy="40325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bwMode="gray">
          <a:xfrm>
            <a:off x="4645025" y="1353312"/>
            <a:ext cx="4041648" cy="639762"/>
          </a:xfrm>
          <a:solidFill>
            <a:srgbClr val="FFFFFF">
              <a:alpha val="25098"/>
            </a:srgbClr>
          </a:solidFill>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093976"/>
            <a:ext cx="4041775" cy="40325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16152" y="0"/>
            <a:ext cx="7470648" cy="987552"/>
          </a:xfrm>
        </p:spPr>
        <p:txBody>
          <a:bodyPr anchor="b">
            <a:normAutofit/>
          </a:bodyPr>
          <a:lstStyle>
            <a:lvl1pPr algn="l">
              <a:defRPr sz="4000" b="1"/>
            </a:lvl1pPr>
          </a:lstStyle>
          <a:p>
            <a:r>
              <a:rPr lang="ru-RU" smtClean="0"/>
              <a:t>Образец заголовка</a:t>
            </a:r>
            <a:endParaRPr lang="en-US"/>
          </a:p>
        </p:txBody>
      </p:sp>
      <p:sp>
        <p:nvSpPr>
          <p:cNvPr id="3" name="Content Placeholder 2"/>
          <p:cNvSpPr>
            <a:spLocks noGrp="1"/>
          </p:cNvSpPr>
          <p:nvPr>
            <p:ph idx="1"/>
          </p:nvPr>
        </p:nvSpPr>
        <p:spPr>
          <a:xfrm>
            <a:off x="1271016" y="1371600"/>
            <a:ext cx="4672584" cy="48554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bwMode="gray">
          <a:xfrm>
            <a:off x="6025896" y="1371600"/>
            <a:ext cx="2633472" cy="4873752"/>
          </a:xfrm>
          <a:gradFill>
            <a:gsLst>
              <a:gs pos="0">
                <a:schemeClr val="bg1">
                  <a:lumMod val="95000"/>
                  <a:alpha val="34000"/>
                </a:schemeClr>
              </a:gs>
              <a:gs pos="60000">
                <a:schemeClr val="tx2">
                  <a:lumMod val="20000"/>
                  <a:lumOff val="80000"/>
                  <a:alpha val="0"/>
                </a:schemeClr>
              </a:gs>
            </a:gsLst>
            <a:lin ang="5400000" scaled="1"/>
          </a:gradFill>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2920" y="4855464"/>
            <a:ext cx="3218688" cy="777240"/>
          </a:xfrm>
          <a:solidFill>
            <a:schemeClr val="bg2">
              <a:lumMod val="50000"/>
            </a:schemeClr>
          </a:solidFill>
        </p:spPr>
        <p:txBody>
          <a:bodyPr anchor="ctr"/>
          <a:lstStyle>
            <a:lvl1pPr algn="ctr">
              <a:defRPr sz="2000" b="1"/>
            </a:lvl1pPr>
          </a:lstStyle>
          <a:p>
            <a:r>
              <a:rPr lang="ru-RU" smtClean="0"/>
              <a:t>Образец заголовка</a:t>
            </a:r>
            <a:endParaRPr lang="en-US"/>
          </a:p>
        </p:txBody>
      </p:sp>
      <p:sp>
        <p:nvSpPr>
          <p:cNvPr id="3" name="Picture Placeholder 2"/>
          <p:cNvSpPr>
            <a:spLocks noGrp="1"/>
          </p:cNvSpPr>
          <p:nvPr>
            <p:ph type="pic" idx="1"/>
          </p:nvPr>
        </p:nvSpPr>
        <p:spPr bwMode="gray">
          <a:xfrm>
            <a:off x="3867912" y="1216152"/>
            <a:ext cx="4626864" cy="4398264"/>
          </a:xfrm>
          <a:solidFill>
            <a:srgbClr val="EAEAEA"/>
          </a:solidFill>
          <a:effectLst>
            <a:outerShdw blurRad="254000" dist="101600" dir="2700000" algn="ctr" rotWithShape="0">
              <a:srgbClr val="000000">
                <a:alpha val="4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502920" y="1216152"/>
            <a:ext cx="3218688" cy="3575304"/>
          </a:xfrm>
        </p:spPr>
        <p:txBody>
          <a:bodyPr anchor="b"/>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bwMode="black"/>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bwMode="black">
          <a:xfrm>
            <a:off x="7068312" y="356616"/>
            <a:ext cx="1618488"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356616"/>
            <a:ext cx="6400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B15E01E-1087-4EF5-8009-35560266D5BE}" type="datetimeFigureOut">
              <a:rPr lang="ru-RU" smtClean="0"/>
              <a:pPr/>
              <a:t>07.12.2012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531FBC-9552-4852-BD02-644A68AA468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bwMode="grayWhite">
          <a:xfrm>
            <a:off x="0" y="0"/>
            <a:ext cx="9144000" cy="6858000"/>
          </a:xfrm>
          <a:prstGeom prst="rect">
            <a:avLst/>
          </a:prstGeom>
          <a:gradFill>
            <a:gsLst>
              <a:gs pos="6000">
                <a:schemeClr val="bg2">
                  <a:lumMod val="50000"/>
                  <a:alpha val="83000"/>
                </a:schemeClr>
              </a:gs>
              <a:gs pos="26000">
                <a:schemeClr val="bg2">
                  <a:lumMod val="50000"/>
                  <a:alpha val="63000"/>
                </a:schemeClr>
              </a:gs>
              <a:gs pos="50000">
                <a:schemeClr val="bg2">
                  <a:lumMod val="50000"/>
                  <a:alpha val="27000"/>
                </a:schemeClr>
              </a:gs>
              <a:gs pos="100000">
                <a:schemeClr val="bg2">
                  <a:lumMod val="50000"/>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bwMode="black">
          <a:xfrm>
            <a:off x="0" y="0"/>
            <a:ext cx="1216152" cy="987552"/>
          </a:xfrm>
          <a:prstGeom prst="rect">
            <a:avLst/>
          </a:prstGeom>
          <a:solidFill>
            <a:srgbClr val="FFFF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bwMode="white">
          <a:xfrm>
            <a:off x="76200" y="1066800"/>
            <a:ext cx="2590800" cy="1219200"/>
          </a:xfrm>
          <a:prstGeom prst="rect">
            <a:avLst/>
          </a:prstGeom>
          <a:blipFill dpi="0" rotWithShape="1">
            <a:blip r:embed="rId1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36" descr="star"/>
          <p:cNvPicPr>
            <a:picLocks noChangeAspect="1" noChangeArrowheads="1"/>
          </p:cNvPicPr>
          <p:nvPr/>
        </p:nvPicPr>
        <p:blipFill>
          <a:blip r:embed="rId14"/>
          <a:srcRect/>
          <a:stretch>
            <a:fillRect/>
          </a:stretch>
        </p:blipFill>
        <p:spPr bwMode="gray">
          <a:xfrm rot="-1315059">
            <a:off x="8659903" y="5872449"/>
            <a:ext cx="542925" cy="555625"/>
          </a:xfrm>
          <a:prstGeom prst="rect">
            <a:avLst/>
          </a:prstGeom>
          <a:noFill/>
        </p:spPr>
      </p:pic>
      <p:pic>
        <p:nvPicPr>
          <p:cNvPr id="11" name="Picture 139" descr="star"/>
          <p:cNvPicPr>
            <a:picLocks noChangeAspect="1" noChangeArrowheads="1"/>
          </p:cNvPicPr>
          <p:nvPr/>
        </p:nvPicPr>
        <p:blipFill>
          <a:blip r:embed="rId14"/>
          <a:srcRect/>
          <a:stretch>
            <a:fillRect/>
          </a:stretch>
        </p:blipFill>
        <p:spPr bwMode="gray">
          <a:xfrm rot="-1315059" flipH="1" flipV="1">
            <a:off x="152400" y="4724400"/>
            <a:ext cx="425450" cy="434975"/>
          </a:xfrm>
          <a:prstGeom prst="rect">
            <a:avLst/>
          </a:prstGeom>
          <a:noFill/>
        </p:spPr>
      </p:pic>
      <p:pic>
        <p:nvPicPr>
          <p:cNvPr id="12" name="Picture 99" descr="star"/>
          <p:cNvPicPr>
            <a:picLocks noChangeAspect="1" noChangeArrowheads="1"/>
          </p:cNvPicPr>
          <p:nvPr/>
        </p:nvPicPr>
        <p:blipFill>
          <a:blip r:embed="rId14"/>
          <a:srcRect/>
          <a:stretch>
            <a:fillRect/>
          </a:stretch>
        </p:blipFill>
        <p:spPr bwMode="gray">
          <a:xfrm rot="-1315059">
            <a:off x="533400" y="152400"/>
            <a:ext cx="692150" cy="708025"/>
          </a:xfrm>
          <a:prstGeom prst="rect">
            <a:avLst/>
          </a:prstGeom>
          <a:noFill/>
        </p:spPr>
      </p:pic>
      <p:cxnSp>
        <p:nvCxnSpPr>
          <p:cNvPr id="13" name="Straight Connector 12"/>
          <p:cNvCxnSpPr/>
          <p:nvPr/>
        </p:nvCxnSpPr>
        <p:spPr bwMode="white">
          <a:xfrm>
            <a:off x="1216946" y="0"/>
            <a:ext cx="0" cy="685800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ltGray">
          <a:xfrm>
            <a:off x="8714232" y="0"/>
            <a:ext cx="0" cy="685800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ltGray">
          <a:xfrm>
            <a:off x="2670048" y="0"/>
            <a:ext cx="0" cy="685800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grayWhite">
          <a:xfrm>
            <a:off x="0" y="990600"/>
            <a:ext cx="9144000" cy="1588"/>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grayWhite">
          <a:xfrm>
            <a:off x="5788152" y="1069848"/>
            <a:ext cx="3355848" cy="1588"/>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nvGrpSpPr>
          <p:cNvPr id="18" name="Group 101"/>
          <p:cNvGrpSpPr>
            <a:grpSpLocks/>
          </p:cNvGrpSpPr>
          <p:nvPr/>
        </p:nvGrpSpPr>
        <p:grpSpPr bwMode="ltGray">
          <a:xfrm>
            <a:off x="-61512" y="-103188"/>
            <a:ext cx="4100112" cy="4217988"/>
            <a:chOff x="-80" y="-65"/>
            <a:chExt cx="2624" cy="2631"/>
          </a:xfrm>
          <a:solidFill>
            <a:schemeClr val="bg2">
              <a:lumMod val="20000"/>
              <a:lumOff val="80000"/>
              <a:alpha val="10196"/>
            </a:schemeClr>
          </a:solidFill>
        </p:grpSpPr>
        <p:sp>
          <p:nvSpPr>
            <p:cNvPr id="19" name="Freeform 102"/>
            <p:cNvSpPr>
              <a:spLocks/>
            </p:cNvSpPr>
            <p:nvPr/>
          </p:nvSpPr>
          <p:spPr bwMode="ltGray">
            <a:xfrm>
              <a:off x="1703" y="0"/>
              <a:ext cx="73" cy="34"/>
            </a:xfrm>
            <a:custGeom>
              <a:avLst/>
              <a:gdLst>
                <a:gd name="connsiteX0" fmla="*/ 674 w 711"/>
                <a:gd name="connsiteY0" fmla="*/ 0 h 451"/>
                <a:gd name="connsiteX1" fmla="*/ 711 w 711"/>
                <a:gd name="connsiteY1" fmla="*/ 67 h 451"/>
                <a:gd name="connsiteX2" fmla="*/ 132 w 711"/>
                <a:gd name="connsiteY2" fmla="*/ 401 h 451"/>
                <a:gd name="connsiteX3" fmla="*/ 112 w 711"/>
                <a:gd name="connsiteY3" fmla="*/ 367 h 451"/>
                <a:gd name="connsiteX4" fmla="*/ 94 w 711"/>
                <a:gd name="connsiteY4" fmla="*/ 335 h 451"/>
                <a:gd name="connsiteX5" fmla="*/ 674 w 711"/>
                <a:gd name="connsiteY5" fmla="*/ 0 h 451"/>
                <a:gd name="connsiteX0" fmla="*/ 674 w 711"/>
                <a:gd name="connsiteY0" fmla="*/ 0 h 451"/>
                <a:gd name="connsiteX1" fmla="*/ 711 w 711"/>
                <a:gd name="connsiteY1" fmla="*/ 67 h 451"/>
                <a:gd name="connsiteX2" fmla="*/ 185 w 711"/>
                <a:gd name="connsiteY2" fmla="*/ 369 h 451"/>
                <a:gd name="connsiteX3" fmla="*/ 132 w 711"/>
                <a:gd name="connsiteY3" fmla="*/ 401 h 451"/>
                <a:gd name="connsiteX4" fmla="*/ 112 w 711"/>
                <a:gd name="connsiteY4" fmla="*/ 367 h 451"/>
                <a:gd name="connsiteX5" fmla="*/ 94 w 711"/>
                <a:gd name="connsiteY5" fmla="*/ 335 h 451"/>
                <a:gd name="connsiteX6" fmla="*/ 674 w 711"/>
                <a:gd name="connsiteY6" fmla="*/ 0 h 451"/>
                <a:gd name="connsiteX0" fmla="*/ 674 w 711"/>
                <a:gd name="connsiteY0" fmla="*/ 0 h 401"/>
                <a:gd name="connsiteX1" fmla="*/ 711 w 711"/>
                <a:gd name="connsiteY1" fmla="*/ 67 h 401"/>
                <a:gd name="connsiteX2" fmla="*/ 185 w 711"/>
                <a:gd name="connsiteY2" fmla="*/ 369 h 401"/>
                <a:gd name="connsiteX3" fmla="*/ 132 w 711"/>
                <a:gd name="connsiteY3" fmla="*/ 401 h 401"/>
                <a:gd name="connsiteX4" fmla="*/ 112 w 711"/>
                <a:gd name="connsiteY4" fmla="*/ 367 h 401"/>
                <a:gd name="connsiteX5" fmla="*/ 94 w 711"/>
                <a:gd name="connsiteY5" fmla="*/ 335 h 401"/>
                <a:gd name="connsiteX6" fmla="*/ 674 w 711"/>
                <a:gd name="connsiteY6" fmla="*/ 0 h 401"/>
                <a:gd name="connsiteX0" fmla="*/ 562 w 599"/>
                <a:gd name="connsiteY0" fmla="*/ 0 h 401"/>
                <a:gd name="connsiteX1" fmla="*/ 599 w 599"/>
                <a:gd name="connsiteY1" fmla="*/ 67 h 401"/>
                <a:gd name="connsiteX2" fmla="*/ 73 w 599"/>
                <a:gd name="connsiteY2" fmla="*/ 369 h 401"/>
                <a:gd name="connsiteX3" fmla="*/ 20 w 599"/>
                <a:gd name="connsiteY3" fmla="*/ 401 h 401"/>
                <a:gd name="connsiteX4" fmla="*/ 0 w 599"/>
                <a:gd name="connsiteY4" fmla="*/ 367 h 401"/>
                <a:gd name="connsiteX5" fmla="*/ 562 w 599"/>
                <a:gd name="connsiteY5" fmla="*/ 0 h 401"/>
                <a:gd name="connsiteX0" fmla="*/ 0 w 599"/>
                <a:gd name="connsiteY0" fmla="*/ 300 h 334"/>
                <a:gd name="connsiteX1" fmla="*/ 599 w 599"/>
                <a:gd name="connsiteY1" fmla="*/ 0 h 334"/>
                <a:gd name="connsiteX2" fmla="*/ 73 w 599"/>
                <a:gd name="connsiteY2" fmla="*/ 302 h 334"/>
                <a:gd name="connsiteX3" fmla="*/ 20 w 599"/>
                <a:gd name="connsiteY3" fmla="*/ 334 h 334"/>
                <a:gd name="connsiteX4" fmla="*/ 0 w 599"/>
                <a:gd name="connsiteY4" fmla="*/ 300 h 334"/>
                <a:gd name="connsiteX0" fmla="*/ 0 w 73"/>
                <a:gd name="connsiteY0" fmla="*/ 5 h 39"/>
                <a:gd name="connsiteX1" fmla="*/ 73 w 73"/>
                <a:gd name="connsiteY1" fmla="*/ 7 h 39"/>
                <a:gd name="connsiteX2" fmla="*/ 20 w 73"/>
                <a:gd name="connsiteY2" fmla="*/ 39 h 39"/>
                <a:gd name="connsiteX3" fmla="*/ 0 w 73"/>
                <a:gd name="connsiteY3" fmla="*/ 5 h 39"/>
                <a:gd name="connsiteX0" fmla="*/ 0 w 73"/>
                <a:gd name="connsiteY0" fmla="*/ 0 h 34"/>
                <a:gd name="connsiteX1" fmla="*/ 73 w 73"/>
                <a:gd name="connsiteY1" fmla="*/ 2 h 34"/>
                <a:gd name="connsiteX2" fmla="*/ 20 w 73"/>
                <a:gd name="connsiteY2" fmla="*/ 34 h 34"/>
                <a:gd name="connsiteX3" fmla="*/ 0 w 73"/>
                <a:gd name="connsiteY3" fmla="*/ 0 h 34"/>
              </a:gdLst>
              <a:ahLst/>
              <a:cxnLst>
                <a:cxn ang="0">
                  <a:pos x="connsiteX0" y="connsiteY0"/>
                </a:cxn>
                <a:cxn ang="0">
                  <a:pos x="connsiteX1" y="connsiteY1"/>
                </a:cxn>
                <a:cxn ang="0">
                  <a:pos x="connsiteX2" y="connsiteY2"/>
                </a:cxn>
                <a:cxn ang="0">
                  <a:pos x="connsiteX3" y="connsiteY3"/>
                </a:cxn>
              </a:cxnLst>
              <a:rect l="l" t="t" r="r" b="b"/>
              <a:pathLst>
                <a:path w="73" h="34">
                  <a:moveTo>
                    <a:pt x="0" y="0"/>
                  </a:moveTo>
                  <a:cubicBezTo>
                    <a:pt x="24" y="1"/>
                    <a:pt x="49" y="1"/>
                    <a:pt x="73" y="2"/>
                  </a:cubicBezTo>
                  <a:lnTo>
                    <a:pt x="20" y="34"/>
                  </a:lnTo>
                  <a:cubicBezTo>
                    <a:pt x="13" y="23"/>
                    <a:pt x="7" y="11"/>
                    <a:pt x="0" y="0"/>
                  </a:cubicBezTo>
                  <a:close/>
                </a:path>
              </a:pathLst>
            </a:custGeom>
            <a:grpFill/>
            <a:ln w="0">
              <a:noFill/>
              <a:prstDash val="solid"/>
              <a:round/>
              <a:headEnd/>
              <a:tailEnd/>
            </a:ln>
          </p:spPr>
          <p:txBody>
            <a:bodyPr/>
            <a:lstStyle/>
            <a:p>
              <a:endParaRPr lang="en-US"/>
            </a:p>
          </p:txBody>
        </p:sp>
        <p:sp>
          <p:nvSpPr>
            <p:cNvPr id="20" name="Freeform 103"/>
            <p:cNvSpPr>
              <a:spLocks/>
            </p:cNvSpPr>
            <p:nvPr/>
          </p:nvSpPr>
          <p:spPr bwMode="ltGray">
            <a:xfrm>
              <a:off x="1739" y="2"/>
              <a:ext cx="314" cy="131"/>
            </a:xfrm>
            <a:custGeom>
              <a:avLst/>
              <a:gdLst>
                <a:gd name="connsiteX0" fmla="*/ 607 w 638"/>
                <a:gd name="connsiteY0" fmla="*/ 0 h 353"/>
                <a:gd name="connsiteX1" fmla="*/ 638 w 638"/>
                <a:gd name="connsiteY1" fmla="*/ 71 h 353"/>
                <a:gd name="connsiteX2" fmla="*/ 33 w 638"/>
                <a:gd name="connsiteY2" fmla="*/ 353 h 353"/>
                <a:gd name="connsiteX3" fmla="*/ 0 w 638"/>
                <a:gd name="connsiteY3" fmla="*/ 284 h 353"/>
                <a:gd name="connsiteX4" fmla="*/ 129 w 638"/>
                <a:gd name="connsiteY4" fmla="*/ 222 h 353"/>
                <a:gd name="connsiteX5" fmla="*/ 607 w 638"/>
                <a:gd name="connsiteY5" fmla="*/ 0 h 353"/>
                <a:gd name="connsiteX0" fmla="*/ 607 w 638"/>
                <a:gd name="connsiteY0" fmla="*/ 0 h 353"/>
                <a:gd name="connsiteX1" fmla="*/ 638 w 638"/>
                <a:gd name="connsiteY1" fmla="*/ 71 h 353"/>
                <a:gd name="connsiteX2" fmla="*/ 314 w 638"/>
                <a:gd name="connsiteY2" fmla="*/ 222 h 353"/>
                <a:gd name="connsiteX3" fmla="*/ 33 w 638"/>
                <a:gd name="connsiteY3" fmla="*/ 353 h 353"/>
                <a:gd name="connsiteX4" fmla="*/ 0 w 638"/>
                <a:gd name="connsiteY4" fmla="*/ 284 h 353"/>
                <a:gd name="connsiteX5" fmla="*/ 129 w 638"/>
                <a:gd name="connsiteY5" fmla="*/ 222 h 353"/>
                <a:gd name="connsiteX6" fmla="*/ 607 w 638"/>
                <a:gd name="connsiteY6" fmla="*/ 0 h 353"/>
                <a:gd name="connsiteX0" fmla="*/ 129 w 638"/>
                <a:gd name="connsiteY0" fmla="*/ 151 h 282"/>
                <a:gd name="connsiteX1" fmla="*/ 638 w 638"/>
                <a:gd name="connsiteY1" fmla="*/ 0 h 282"/>
                <a:gd name="connsiteX2" fmla="*/ 314 w 638"/>
                <a:gd name="connsiteY2" fmla="*/ 151 h 282"/>
                <a:gd name="connsiteX3" fmla="*/ 33 w 638"/>
                <a:gd name="connsiteY3" fmla="*/ 282 h 282"/>
                <a:gd name="connsiteX4" fmla="*/ 0 w 638"/>
                <a:gd name="connsiteY4" fmla="*/ 213 h 282"/>
                <a:gd name="connsiteX5" fmla="*/ 129 w 638"/>
                <a:gd name="connsiteY5" fmla="*/ 151 h 282"/>
                <a:gd name="connsiteX0" fmla="*/ 129 w 314"/>
                <a:gd name="connsiteY0" fmla="*/ 0 h 131"/>
                <a:gd name="connsiteX1" fmla="*/ 314 w 314"/>
                <a:gd name="connsiteY1" fmla="*/ 0 h 131"/>
                <a:gd name="connsiteX2" fmla="*/ 33 w 314"/>
                <a:gd name="connsiteY2" fmla="*/ 131 h 131"/>
                <a:gd name="connsiteX3" fmla="*/ 0 w 314"/>
                <a:gd name="connsiteY3" fmla="*/ 62 h 131"/>
                <a:gd name="connsiteX4" fmla="*/ 129 w 314"/>
                <a:gd name="connsiteY4" fmla="*/ 0 h 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 h="131">
                  <a:moveTo>
                    <a:pt x="129" y="0"/>
                  </a:moveTo>
                  <a:lnTo>
                    <a:pt x="314" y="0"/>
                  </a:lnTo>
                  <a:lnTo>
                    <a:pt x="33" y="131"/>
                  </a:lnTo>
                  <a:lnTo>
                    <a:pt x="0" y="62"/>
                  </a:lnTo>
                  <a:lnTo>
                    <a:pt x="129" y="0"/>
                  </a:lnTo>
                  <a:close/>
                </a:path>
              </a:pathLst>
            </a:custGeom>
            <a:grpFill/>
            <a:ln w="0">
              <a:noFill/>
              <a:prstDash val="solid"/>
              <a:round/>
              <a:headEnd/>
              <a:tailEnd/>
            </a:ln>
          </p:spPr>
          <p:txBody>
            <a:bodyPr/>
            <a:lstStyle/>
            <a:p>
              <a:endParaRPr lang="en-US"/>
            </a:p>
          </p:txBody>
        </p:sp>
        <p:sp>
          <p:nvSpPr>
            <p:cNvPr id="21" name="Freeform 104"/>
            <p:cNvSpPr>
              <a:spLocks/>
            </p:cNvSpPr>
            <p:nvPr/>
          </p:nvSpPr>
          <p:spPr bwMode="ltGray">
            <a:xfrm>
              <a:off x="1785" y="-65"/>
              <a:ext cx="654" cy="301"/>
            </a:xfrm>
            <a:custGeom>
              <a:avLst/>
              <a:gdLst/>
              <a:ahLst/>
              <a:cxnLst>
                <a:cxn ang="0">
                  <a:pos x="629" y="0"/>
                </a:cxn>
                <a:cxn ang="0">
                  <a:pos x="654" y="73"/>
                </a:cxn>
                <a:cxn ang="0">
                  <a:pos x="26" y="301"/>
                </a:cxn>
                <a:cxn ang="0">
                  <a:pos x="0" y="229"/>
                </a:cxn>
                <a:cxn ang="0">
                  <a:pos x="629" y="0"/>
                </a:cxn>
              </a:cxnLst>
              <a:rect l="0" t="0" r="r" b="b"/>
              <a:pathLst>
                <a:path w="654" h="301">
                  <a:moveTo>
                    <a:pt x="629" y="0"/>
                  </a:moveTo>
                  <a:lnTo>
                    <a:pt x="654" y="73"/>
                  </a:lnTo>
                  <a:lnTo>
                    <a:pt x="26" y="301"/>
                  </a:lnTo>
                  <a:lnTo>
                    <a:pt x="0" y="229"/>
                  </a:lnTo>
                  <a:lnTo>
                    <a:pt x="629" y="0"/>
                  </a:lnTo>
                  <a:close/>
                </a:path>
              </a:pathLst>
            </a:custGeom>
            <a:grpFill/>
            <a:ln w="0">
              <a:noFill/>
              <a:prstDash val="solid"/>
              <a:round/>
              <a:headEnd/>
              <a:tailEnd/>
            </a:ln>
          </p:spPr>
          <p:txBody>
            <a:bodyPr/>
            <a:lstStyle/>
            <a:p>
              <a:endParaRPr lang="en-US"/>
            </a:p>
          </p:txBody>
        </p:sp>
        <p:sp>
          <p:nvSpPr>
            <p:cNvPr id="22" name="Freeform 105"/>
            <p:cNvSpPr>
              <a:spLocks/>
            </p:cNvSpPr>
            <p:nvPr/>
          </p:nvSpPr>
          <p:spPr bwMode="ltGray">
            <a:xfrm>
              <a:off x="1821" y="94"/>
              <a:ext cx="666" cy="248"/>
            </a:xfrm>
            <a:custGeom>
              <a:avLst/>
              <a:gdLst/>
              <a:ahLst/>
              <a:cxnLst>
                <a:cxn ang="0">
                  <a:pos x="647" y="0"/>
                </a:cxn>
                <a:cxn ang="0">
                  <a:pos x="666" y="75"/>
                </a:cxn>
                <a:cxn ang="0">
                  <a:pos x="20" y="248"/>
                </a:cxn>
                <a:cxn ang="0">
                  <a:pos x="0" y="174"/>
                </a:cxn>
                <a:cxn ang="0">
                  <a:pos x="647" y="0"/>
                </a:cxn>
              </a:cxnLst>
              <a:rect l="0" t="0" r="r" b="b"/>
              <a:pathLst>
                <a:path w="666" h="248">
                  <a:moveTo>
                    <a:pt x="647" y="0"/>
                  </a:moveTo>
                  <a:lnTo>
                    <a:pt x="666" y="75"/>
                  </a:lnTo>
                  <a:lnTo>
                    <a:pt x="20" y="248"/>
                  </a:lnTo>
                  <a:lnTo>
                    <a:pt x="0" y="174"/>
                  </a:lnTo>
                  <a:lnTo>
                    <a:pt x="647" y="0"/>
                  </a:lnTo>
                  <a:close/>
                </a:path>
              </a:pathLst>
            </a:custGeom>
            <a:grpFill/>
            <a:ln w="0">
              <a:noFill/>
              <a:prstDash val="solid"/>
              <a:round/>
              <a:headEnd/>
              <a:tailEnd/>
            </a:ln>
          </p:spPr>
          <p:txBody>
            <a:bodyPr/>
            <a:lstStyle/>
            <a:p>
              <a:endParaRPr lang="en-US"/>
            </a:p>
          </p:txBody>
        </p:sp>
        <p:sp>
          <p:nvSpPr>
            <p:cNvPr id="23" name="Freeform 106"/>
            <p:cNvSpPr>
              <a:spLocks/>
            </p:cNvSpPr>
            <p:nvPr/>
          </p:nvSpPr>
          <p:spPr bwMode="ltGray">
            <a:xfrm>
              <a:off x="1848" y="258"/>
              <a:ext cx="673" cy="192"/>
            </a:xfrm>
            <a:custGeom>
              <a:avLst/>
              <a:gdLst/>
              <a:ahLst/>
              <a:cxnLst>
                <a:cxn ang="0">
                  <a:pos x="659" y="0"/>
                </a:cxn>
                <a:cxn ang="0">
                  <a:pos x="673" y="76"/>
                </a:cxn>
                <a:cxn ang="0">
                  <a:pos x="14" y="192"/>
                </a:cxn>
                <a:cxn ang="0">
                  <a:pos x="0" y="116"/>
                </a:cxn>
                <a:cxn ang="0">
                  <a:pos x="659" y="0"/>
                </a:cxn>
              </a:cxnLst>
              <a:rect l="0" t="0" r="r" b="b"/>
              <a:pathLst>
                <a:path w="673" h="192">
                  <a:moveTo>
                    <a:pt x="659" y="0"/>
                  </a:moveTo>
                  <a:lnTo>
                    <a:pt x="673" y="76"/>
                  </a:lnTo>
                  <a:lnTo>
                    <a:pt x="14" y="192"/>
                  </a:lnTo>
                  <a:lnTo>
                    <a:pt x="0" y="116"/>
                  </a:lnTo>
                  <a:lnTo>
                    <a:pt x="659" y="0"/>
                  </a:lnTo>
                  <a:close/>
                </a:path>
              </a:pathLst>
            </a:custGeom>
            <a:grpFill/>
            <a:ln w="0">
              <a:noFill/>
              <a:prstDash val="solid"/>
              <a:round/>
              <a:headEnd/>
              <a:tailEnd/>
            </a:ln>
          </p:spPr>
          <p:txBody>
            <a:bodyPr/>
            <a:lstStyle/>
            <a:p>
              <a:endParaRPr lang="en-US"/>
            </a:p>
          </p:txBody>
        </p:sp>
        <p:sp>
          <p:nvSpPr>
            <p:cNvPr id="24" name="Freeform 107"/>
            <p:cNvSpPr>
              <a:spLocks/>
            </p:cNvSpPr>
            <p:nvPr/>
          </p:nvSpPr>
          <p:spPr bwMode="ltGray">
            <a:xfrm>
              <a:off x="1867" y="424"/>
              <a:ext cx="673" cy="136"/>
            </a:xfrm>
            <a:custGeom>
              <a:avLst/>
              <a:gdLst/>
              <a:ahLst/>
              <a:cxnLst>
                <a:cxn ang="0">
                  <a:pos x="666" y="0"/>
                </a:cxn>
                <a:cxn ang="0">
                  <a:pos x="673" y="78"/>
                </a:cxn>
                <a:cxn ang="0">
                  <a:pos x="6" y="136"/>
                </a:cxn>
                <a:cxn ang="0">
                  <a:pos x="0" y="59"/>
                </a:cxn>
                <a:cxn ang="0">
                  <a:pos x="666" y="0"/>
                </a:cxn>
              </a:cxnLst>
              <a:rect l="0" t="0" r="r" b="b"/>
              <a:pathLst>
                <a:path w="673" h="136">
                  <a:moveTo>
                    <a:pt x="666" y="0"/>
                  </a:moveTo>
                  <a:lnTo>
                    <a:pt x="673" y="78"/>
                  </a:lnTo>
                  <a:lnTo>
                    <a:pt x="6" y="136"/>
                  </a:lnTo>
                  <a:lnTo>
                    <a:pt x="0" y="59"/>
                  </a:lnTo>
                  <a:lnTo>
                    <a:pt x="666" y="0"/>
                  </a:lnTo>
                  <a:close/>
                </a:path>
              </a:pathLst>
            </a:custGeom>
            <a:grpFill/>
            <a:ln w="0">
              <a:noFill/>
              <a:prstDash val="solid"/>
              <a:round/>
              <a:headEnd/>
              <a:tailEnd/>
            </a:ln>
          </p:spPr>
          <p:txBody>
            <a:bodyPr/>
            <a:lstStyle/>
            <a:p>
              <a:endParaRPr lang="en-US"/>
            </a:p>
          </p:txBody>
        </p:sp>
        <p:sp>
          <p:nvSpPr>
            <p:cNvPr id="25" name="Rectangle 108"/>
            <p:cNvSpPr>
              <a:spLocks noChangeArrowheads="1"/>
            </p:cNvSpPr>
            <p:nvPr/>
          </p:nvSpPr>
          <p:spPr bwMode="ltGray">
            <a:xfrm>
              <a:off x="1875" y="593"/>
              <a:ext cx="669" cy="77"/>
            </a:xfrm>
            <a:prstGeom prst="rect">
              <a:avLst/>
            </a:prstGeom>
            <a:grpFill/>
            <a:ln w="0">
              <a:noFill/>
              <a:miter lim="800000"/>
              <a:headEnd/>
              <a:tailEnd/>
            </a:ln>
          </p:spPr>
          <p:txBody>
            <a:bodyPr/>
            <a:lstStyle/>
            <a:p>
              <a:endParaRPr lang="en-US"/>
            </a:p>
          </p:txBody>
        </p:sp>
        <p:sp>
          <p:nvSpPr>
            <p:cNvPr id="26" name="Freeform 109"/>
            <p:cNvSpPr>
              <a:spLocks/>
            </p:cNvSpPr>
            <p:nvPr/>
          </p:nvSpPr>
          <p:spPr bwMode="ltGray">
            <a:xfrm>
              <a:off x="1867" y="703"/>
              <a:ext cx="673" cy="135"/>
            </a:xfrm>
            <a:custGeom>
              <a:avLst/>
              <a:gdLst/>
              <a:ahLst/>
              <a:cxnLst>
                <a:cxn ang="0">
                  <a:pos x="7" y="0"/>
                </a:cxn>
                <a:cxn ang="0">
                  <a:pos x="673" y="59"/>
                </a:cxn>
                <a:cxn ang="0">
                  <a:pos x="667" y="135"/>
                </a:cxn>
                <a:cxn ang="0">
                  <a:pos x="0" y="76"/>
                </a:cxn>
                <a:cxn ang="0">
                  <a:pos x="7" y="0"/>
                </a:cxn>
              </a:cxnLst>
              <a:rect l="0" t="0" r="r" b="b"/>
              <a:pathLst>
                <a:path w="673" h="135">
                  <a:moveTo>
                    <a:pt x="7" y="0"/>
                  </a:moveTo>
                  <a:lnTo>
                    <a:pt x="673" y="59"/>
                  </a:lnTo>
                  <a:lnTo>
                    <a:pt x="667" y="135"/>
                  </a:lnTo>
                  <a:lnTo>
                    <a:pt x="0" y="76"/>
                  </a:lnTo>
                  <a:lnTo>
                    <a:pt x="7" y="0"/>
                  </a:lnTo>
                  <a:close/>
                </a:path>
              </a:pathLst>
            </a:custGeom>
            <a:grpFill/>
            <a:ln w="0">
              <a:noFill/>
              <a:prstDash val="solid"/>
              <a:round/>
              <a:headEnd/>
              <a:tailEnd/>
            </a:ln>
          </p:spPr>
          <p:txBody>
            <a:bodyPr/>
            <a:lstStyle/>
            <a:p>
              <a:endParaRPr lang="en-US"/>
            </a:p>
          </p:txBody>
        </p:sp>
        <p:sp>
          <p:nvSpPr>
            <p:cNvPr id="27" name="Freeform 110"/>
            <p:cNvSpPr>
              <a:spLocks/>
            </p:cNvSpPr>
            <p:nvPr/>
          </p:nvSpPr>
          <p:spPr bwMode="ltGray">
            <a:xfrm>
              <a:off x="1849" y="813"/>
              <a:ext cx="674" cy="192"/>
            </a:xfrm>
            <a:custGeom>
              <a:avLst/>
              <a:gdLst/>
              <a:ahLst/>
              <a:cxnLst>
                <a:cxn ang="0">
                  <a:pos x="14" y="0"/>
                </a:cxn>
                <a:cxn ang="0">
                  <a:pos x="674" y="116"/>
                </a:cxn>
                <a:cxn ang="0">
                  <a:pos x="660" y="192"/>
                </a:cxn>
                <a:cxn ang="0">
                  <a:pos x="0" y="75"/>
                </a:cxn>
                <a:cxn ang="0">
                  <a:pos x="14" y="0"/>
                </a:cxn>
              </a:cxnLst>
              <a:rect l="0" t="0" r="r" b="b"/>
              <a:pathLst>
                <a:path w="674" h="192">
                  <a:moveTo>
                    <a:pt x="14" y="0"/>
                  </a:moveTo>
                  <a:lnTo>
                    <a:pt x="674" y="116"/>
                  </a:lnTo>
                  <a:lnTo>
                    <a:pt x="660" y="192"/>
                  </a:lnTo>
                  <a:lnTo>
                    <a:pt x="0" y="75"/>
                  </a:lnTo>
                  <a:lnTo>
                    <a:pt x="14" y="0"/>
                  </a:lnTo>
                  <a:close/>
                </a:path>
              </a:pathLst>
            </a:custGeom>
            <a:grpFill/>
            <a:ln w="0">
              <a:noFill/>
              <a:prstDash val="solid"/>
              <a:round/>
              <a:headEnd/>
              <a:tailEnd/>
            </a:ln>
          </p:spPr>
          <p:txBody>
            <a:bodyPr/>
            <a:lstStyle/>
            <a:p>
              <a:endParaRPr lang="en-US"/>
            </a:p>
          </p:txBody>
        </p:sp>
        <p:sp>
          <p:nvSpPr>
            <p:cNvPr id="28" name="Freeform 111"/>
            <p:cNvSpPr>
              <a:spLocks/>
            </p:cNvSpPr>
            <p:nvPr/>
          </p:nvSpPr>
          <p:spPr bwMode="ltGray">
            <a:xfrm>
              <a:off x="1822" y="921"/>
              <a:ext cx="667" cy="247"/>
            </a:xfrm>
            <a:custGeom>
              <a:avLst/>
              <a:gdLst/>
              <a:ahLst/>
              <a:cxnLst>
                <a:cxn ang="0">
                  <a:pos x="20" y="0"/>
                </a:cxn>
                <a:cxn ang="0">
                  <a:pos x="667" y="173"/>
                </a:cxn>
                <a:cxn ang="0">
                  <a:pos x="647" y="247"/>
                </a:cxn>
                <a:cxn ang="0">
                  <a:pos x="0" y="74"/>
                </a:cxn>
                <a:cxn ang="0">
                  <a:pos x="20" y="0"/>
                </a:cxn>
              </a:cxnLst>
              <a:rect l="0" t="0" r="r" b="b"/>
              <a:pathLst>
                <a:path w="667" h="247">
                  <a:moveTo>
                    <a:pt x="20" y="0"/>
                  </a:moveTo>
                  <a:lnTo>
                    <a:pt x="667" y="173"/>
                  </a:lnTo>
                  <a:lnTo>
                    <a:pt x="647" y="247"/>
                  </a:lnTo>
                  <a:lnTo>
                    <a:pt x="0" y="74"/>
                  </a:lnTo>
                  <a:lnTo>
                    <a:pt x="20" y="0"/>
                  </a:lnTo>
                  <a:close/>
                </a:path>
              </a:pathLst>
            </a:custGeom>
            <a:grpFill/>
            <a:ln w="0">
              <a:noFill/>
              <a:prstDash val="solid"/>
              <a:round/>
              <a:headEnd/>
              <a:tailEnd/>
            </a:ln>
          </p:spPr>
          <p:txBody>
            <a:bodyPr/>
            <a:lstStyle/>
            <a:p>
              <a:endParaRPr lang="en-US"/>
            </a:p>
          </p:txBody>
        </p:sp>
        <p:sp>
          <p:nvSpPr>
            <p:cNvPr id="29" name="Freeform 112"/>
            <p:cNvSpPr>
              <a:spLocks/>
            </p:cNvSpPr>
            <p:nvPr/>
          </p:nvSpPr>
          <p:spPr bwMode="ltGray">
            <a:xfrm>
              <a:off x="1787" y="1027"/>
              <a:ext cx="655" cy="301"/>
            </a:xfrm>
            <a:custGeom>
              <a:avLst/>
              <a:gdLst/>
              <a:ahLst/>
              <a:cxnLst>
                <a:cxn ang="0">
                  <a:pos x="26" y="0"/>
                </a:cxn>
                <a:cxn ang="0">
                  <a:pos x="655" y="229"/>
                </a:cxn>
                <a:cxn ang="0">
                  <a:pos x="629" y="301"/>
                </a:cxn>
                <a:cxn ang="0">
                  <a:pos x="0" y="72"/>
                </a:cxn>
                <a:cxn ang="0">
                  <a:pos x="26" y="0"/>
                </a:cxn>
              </a:cxnLst>
              <a:rect l="0" t="0" r="r" b="b"/>
              <a:pathLst>
                <a:path w="655" h="301">
                  <a:moveTo>
                    <a:pt x="26" y="0"/>
                  </a:moveTo>
                  <a:lnTo>
                    <a:pt x="655" y="229"/>
                  </a:lnTo>
                  <a:lnTo>
                    <a:pt x="629" y="301"/>
                  </a:lnTo>
                  <a:lnTo>
                    <a:pt x="0" y="72"/>
                  </a:lnTo>
                  <a:lnTo>
                    <a:pt x="26" y="0"/>
                  </a:lnTo>
                  <a:close/>
                </a:path>
              </a:pathLst>
            </a:custGeom>
            <a:grpFill/>
            <a:ln w="0">
              <a:noFill/>
              <a:prstDash val="solid"/>
              <a:round/>
              <a:headEnd/>
              <a:tailEnd/>
            </a:ln>
          </p:spPr>
          <p:txBody>
            <a:bodyPr/>
            <a:lstStyle/>
            <a:p>
              <a:endParaRPr lang="en-US"/>
            </a:p>
          </p:txBody>
        </p:sp>
        <p:sp>
          <p:nvSpPr>
            <p:cNvPr id="30" name="Freeform 113"/>
            <p:cNvSpPr>
              <a:spLocks/>
            </p:cNvSpPr>
            <p:nvPr/>
          </p:nvSpPr>
          <p:spPr bwMode="ltGray">
            <a:xfrm>
              <a:off x="1742" y="1130"/>
              <a:ext cx="639" cy="353"/>
            </a:xfrm>
            <a:custGeom>
              <a:avLst/>
              <a:gdLst/>
              <a:ahLst/>
              <a:cxnLst>
                <a:cxn ang="0">
                  <a:pos x="32" y="0"/>
                </a:cxn>
                <a:cxn ang="0">
                  <a:pos x="639" y="283"/>
                </a:cxn>
                <a:cxn ang="0">
                  <a:pos x="606" y="353"/>
                </a:cxn>
                <a:cxn ang="0">
                  <a:pos x="0" y="70"/>
                </a:cxn>
                <a:cxn ang="0">
                  <a:pos x="32" y="0"/>
                </a:cxn>
              </a:cxnLst>
              <a:rect l="0" t="0" r="r" b="b"/>
              <a:pathLst>
                <a:path w="639" h="353">
                  <a:moveTo>
                    <a:pt x="32" y="0"/>
                  </a:moveTo>
                  <a:lnTo>
                    <a:pt x="639" y="283"/>
                  </a:lnTo>
                  <a:lnTo>
                    <a:pt x="606" y="353"/>
                  </a:lnTo>
                  <a:lnTo>
                    <a:pt x="0" y="70"/>
                  </a:lnTo>
                  <a:lnTo>
                    <a:pt x="32" y="0"/>
                  </a:lnTo>
                  <a:close/>
                </a:path>
              </a:pathLst>
            </a:custGeom>
            <a:grpFill/>
            <a:ln w="0">
              <a:noFill/>
              <a:prstDash val="solid"/>
              <a:round/>
              <a:headEnd/>
              <a:tailEnd/>
            </a:ln>
          </p:spPr>
          <p:txBody>
            <a:bodyPr/>
            <a:lstStyle/>
            <a:p>
              <a:endParaRPr lang="en-US"/>
            </a:p>
          </p:txBody>
        </p:sp>
        <p:sp>
          <p:nvSpPr>
            <p:cNvPr id="31" name="Freeform 114"/>
            <p:cNvSpPr>
              <a:spLocks/>
            </p:cNvSpPr>
            <p:nvPr/>
          </p:nvSpPr>
          <p:spPr bwMode="ltGray">
            <a:xfrm>
              <a:off x="1689" y="1230"/>
              <a:ext cx="617" cy="400"/>
            </a:xfrm>
            <a:custGeom>
              <a:avLst/>
              <a:gdLst/>
              <a:ahLst/>
              <a:cxnLst>
                <a:cxn ang="0">
                  <a:pos x="37" y="0"/>
                </a:cxn>
                <a:cxn ang="0">
                  <a:pos x="617" y="334"/>
                </a:cxn>
                <a:cxn ang="0">
                  <a:pos x="579" y="400"/>
                </a:cxn>
                <a:cxn ang="0">
                  <a:pos x="0" y="66"/>
                </a:cxn>
                <a:cxn ang="0">
                  <a:pos x="37" y="0"/>
                </a:cxn>
              </a:cxnLst>
              <a:rect l="0" t="0" r="r" b="b"/>
              <a:pathLst>
                <a:path w="617" h="400">
                  <a:moveTo>
                    <a:pt x="37" y="0"/>
                  </a:moveTo>
                  <a:lnTo>
                    <a:pt x="617" y="334"/>
                  </a:lnTo>
                  <a:lnTo>
                    <a:pt x="579" y="400"/>
                  </a:lnTo>
                  <a:lnTo>
                    <a:pt x="0" y="66"/>
                  </a:lnTo>
                  <a:lnTo>
                    <a:pt x="37" y="0"/>
                  </a:lnTo>
                  <a:close/>
                </a:path>
              </a:pathLst>
            </a:custGeom>
            <a:grpFill/>
            <a:ln w="0">
              <a:noFill/>
              <a:prstDash val="solid"/>
              <a:round/>
              <a:headEnd/>
              <a:tailEnd/>
            </a:ln>
          </p:spPr>
          <p:txBody>
            <a:bodyPr/>
            <a:lstStyle/>
            <a:p>
              <a:endParaRPr lang="en-US"/>
            </a:p>
          </p:txBody>
        </p:sp>
        <p:sp>
          <p:nvSpPr>
            <p:cNvPr id="32" name="Freeform 115"/>
            <p:cNvSpPr>
              <a:spLocks/>
            </p:cNvSpPr>
            <p:nvPr/>
          </p:nvSpPr>
          <p:spPr bwMode="ltGray">
            <a:xfrm>
              <a:off x="1627" y="1325"/>
              <a:ext cx="592" cy="446"/>
            </a:xfrm>
            <a:custGeom>
              <a:avLst/>
              <a:gdLst/>
              <a:ahLst/>
              <a:cxnLst>
                <a:cxn ang="0">
                  <a:pos x="44" y="0"/>
                </a:cxn>
                <a:cxn ang="0">
                  <a:pos x="592" y="383"/>
                </a:cxn>
                <a:cxn ang="0">
                  <a:pos x="548" y="446"/>
                </a:cxn>
                <a:cxn ang="0">
                  <a:pos x="0" y="62"/>
                </a:cxn>
                <a:cxn ang="0">
                  <a:pos x="44" y="0"/>
                </a:cxn>
              </a:cxnLst>
              <a:rect l="0" t="0" r="r" b="b"/>
              <a:pathLst>
                <a:path w="592" h="446">
                  <a:moveTo>
                    <a:pt x="44" y="0"/>
                  </a:moveTo>
                  <a:lnTo>
                    <a:pt x="592" y="383"/>
                  </a:lnTo>
                  <a:lnTo>
                    <a:pt x="548" y="446"/>
                  </a:lnTo>
                  <a:lnTo>
                    <a:pt x="0" y="62"/>
                  </a:lnTo>
                  <a:lnTo>
                    <a:pt x="44" y="0"/>
                  </a:lnTo>
                  <a:close/>
                </a:path>
              </a:pathLst>
            </a:custGeom>
            <a:grpFill/>
            <a:ln w="0">
              <a:noFill/>
              <a:prstDash val="solid"/>
              <a:round/>
              <a:headEnd/>
              <a:tailEnd/>
            </a:ln>
          </p:spPr>
          <p:txBody>
            <a:bodyPr/>
            <a:lstStyle/>
            <a:p>
              <a:endParaRPr lang="en-US"/>
            </a:p>
          </p:txBody>
        </p:sp>
        <p:sp>
          <p:nvSpPr>
            <p:cNvPr id="33" name="Freeform 116"/>
            <p:cNvSpPr>
              <a:spLocks/>
            </p:cNvSpPr>
            <p:nvPr/>
          </p:nvSpPr>
          <p:spPr bwMode="ltGray">
            <a:xfrm>
              <a:off x="1558" y="1414"/>
              <a:ext cx="562" cy="489"/>
            </a:xfrm>
            <a:custGeom>
              <a:avLst/>
              <a:gdLst/>
              <a:ahLst/>
              <a:cxnLst>
                <a:cxn ang="0">
                  <a:pos x="49" y="0"/>
                </a:cxn>
                <a:cxn ang="0">
                  <a:pos x="562" y="430"/>
                </a:cxn>
                <a:cxn ang="0">
                  <a:pos x="511" y="489"/>
                </a:cxn>
                <a:cxn ang="0">
                  <a:pos x="0" y="58"/>
                </a:cxn>
                <a:cxn ang="0">
                  <a:pos x="49" y="0"/>
                </a:cxn>
              </a:cxnLst>
              <a:rect l="0" t="0" r="r" b="b"/>
              <a:pathLst>
                <a:path w="562" h="489">
                  <a:moveTo>
                    <a:pt x="49" y="0"/>
                  </a:moveTo>
                  <a:lnTo>
                    <a:pt x="562" y="430"/>
                  </a:lnTo>
                  <a:lnTo>
                    <a:pt x="511" y="489"/>
                  </a:lnTo>
                  <a:lnTo>
                    <a:pt x="0" y="58"/>
                  </a:lnTo>
                  <a:lnTo>
                    <a:pt x="49" y="0"/>
                  </a:lnTo>
                  <a:close/>
                </a:path>
              </a:pathLst>
            </a:custGeom>
            <a:grpFill/>
            <a:ln w="0">
              <a:noFill/>
              <a:prstDash val="solid"/>
              <a:round/>
              <a:headEnd/>
              <a:tailEnd/>
            </a:ln>
          </p:spPr>
          <p:txBody>
            <a:bodyPr/>
            <a:lstStyle/>
            <a:p>
              <a:endParaRPr lang="en-US"/>
            </a:p>
          </p:txBody>
        </p:sp>
        <p:sp>
          <p:nvSpPr>
            <p:cNvPr id="34" name="Freeform 117"/>
            <p:cNvSpPr>
              <a:spLocks/>
            </p:cNvSpPr>
            <p:nvPr/>
          </p:nvSpPr>
          <p:spPr bwMode="ltGray">
            <a:xfrm>
              <a:off x="1480" y="1498"/>
              <a:ext cx="529" cy="527"/>
            </a:xfrm>
            <a:custGeom>
              <a:avLst/>
              <a:gdLst/>
              <a:ahLst/>
              <a:cxnLst>
                <a:cxn ang="0">
                  <a:pos x="56" y="0"/>
                </a:cxn>
                <a:cxn ang="0">
                  <a:pos x="529" y="473"/>
                </a:cxn>
                <a:cxn ang="0">
                  <a:pos x="474" y="527"/>
                </a:cxn>
                <a:cxn ang="0">
                  <a:pos x="0" y="54"/>
                </a:cxn>
                <a:cxn ang="0">
                  <a:pos x="56" y="0"/>
                </a:cxn>
              </a:cxnLst>
              <a:rect l="0" t="0" r="r" b="b"/>
              <a:pathLst>
                <a:path w="529" h="527">
                  <a:moveTo>
                    <a:pt x="56" y="0"/>
                  </a:moveTo>
                  <a:lnTo>
                    <a:pt x="529" y="473"/>
                  </a:lnTo>
                  <a:lnTo>
                    <a:pt x="474" y="527"/>
                  </a:lnTo>
                  <a:lnTo>
                    <a:pt x="0" y="54"/>
                  </a:lnTo>
                  <a:lnTo>
                    <a:pt x="56" y="0"/>
                  </a:lnTo>
                  <a:close/>
                </a:path>
              </a:pathLst>
            </a:custGeom>
            <a:grpFill/>
            <a:ln w="0">
              <a:noFill/>
              <a:prstDash val="solid"/>
              <a:round/>
              <a:headEnd/>
              <a:tailEnd/>
            </a:ln>
          </p:spPr>
          <p:txBody>
            <a:bodyPr/>
            <a:lstStyle/>
            <a:p>
              <a:endParaRPr lang="en-US"/>
            </a:p>
          </p:txBody>
        </p:sp>
        <p:sp>
          <p:nvSpPr>
            <p:cNvPr id="35" name="Freeform 118"/>
            <p:cNvSpPr>
              <a:spLocks/>
            </p:cNvSpPr>
            <p:nvPr/>
          </p:nvSpPr>
          <p:spPr bwMode="ltGray">
            <a:xfrm>
              <a:off x="1397" y="1574"/>
              <a:ext cx="490" cy="562"/>
            </a:xfrm>
            <a:custGeom>
              <a:avLst/>
              <a:gdLst/>
              <a:ahLst/>
              <a:cxnLst>
                <a:cxn ang="0">
                  <a:pos x="59" y="0"/>
                </a:cxn>
                <a:cxn ang="0">
                  <a:pos x="490" y="513"/>
                </a:cxn>
                <a:cxn ang="0">
                  <a:pos x="430" y="562"/>
                </a:cxn>
                <a:cxn ang="0">
                  <a:pos x="0" y="51"/>
                </a:cxn>
                <a:cxn ang="0">
                  <a:pos x="59" y="0"/>
                </a:cxn>
              </a:cxnLst>
              <a:rect l="0" t="0" r="r" b="b"/>
              <a:pathLst>
                <a:path w="490" h="562">
                  <a:moveTo>
                    <a:pt x="59" y="0"/>
                  </a:moveTo>
                  <a:lnTo>
                    <a:pt x="490" y="513"/>
                  </a:lnTo>
                  <a:lnTo>
                    <a:pt x="430" y="562"/>
                  </a:lnTo>
                  <a:lnTo>
                    <a:pt x="0" y="51"/>
                  </a:lnTo>
                  <a:lnTo>
                    <a:pt x="59" y="0"/>
                  </a:lnTo>
                  <a:close/>
                </a:path>
              </a:pathLst>
            </a:custGeom>
            <a:grpFill/>
            <a:ln w="0">
              <a:noFill/>
              <a:prstDash val="solid"/>
              <a:round/>
              <a:headEnd/>
              <a:tailEnd/>
            </a:ln>
          </p:spPr>
          <p:txBody>
            <a:bodyPr/>
            <a:lstStyle/>
            <a:p>
              <a:endParaRPr lang="en-US"/>
            </a:p>
          </p:txBody>
        </p:sp>
        <p:sp>
          <p:nvSpPr>
            <p:cNvPr id="36" name="Freeform 119"/>
            <p:cNvSpPr>
              <a:spLocks/>
            </p:cNvSpPr>
            <p:nvPr/>
          </p:nvSpPr>
          <p:spPr bwMode="ltGray">
            <a:xfrm>
              <a:off x="1308" y="1644"/>
              <a:ext cx="446" cy="593"/>
            </a:xfrm>
            <a:custGeom>
              <a:avLst/>
              <a:gdLst/>
              <a:ahLst/>
              <a:cxnLst>
                <a:cxn ang="0">
                  <a:pos x="64" y="0"/>
                </a:cxn>
                <a:cxn ang="0">
                  <a:pos x="446" y="548"/>
                </a:cxn>
                <a:cxn ang="0">
                  <a:pos x="384" y="593"/>
                </a:cxn>
                <a:cxn ang="0">
                  <a:pos x="0" y="45"/>
                </a:cxn>
                <a:cxn ang="0">
                  <a:pos x="64" y="0"/>
                </a:cxn>
              </a:cxnLst>
              <a:rect l="0" t="0" r="r" b="b"/>
              <a:pathLst>
                <a:path w="446" h="593">
                  <a:moveTo>
                    <a:pt x="64" y="0"/>
                  </a:moveTo>
                  <a:lnTo>
                    <a:pt x="446" y="548"/>
                  </a:lnTo>
                  <a:lnTo>
                    <a:pt x="384" y="593"/>
                  </a:lnTo>
                  <a:lnTo>
                    <a:pt x="0" y="45"/>
                  </a:lnTo>
                  <a:lnTo>
                    <a:pt x="64" y="0"/>
                  </a:lnTo>
                  <a:close/>
                </a:path>
              </a:pathLst>
            </a:custGeom>
            <a:grpFill/>
            <a:ln w="0">
              <a:noFill/>
              <a:prstDash val="solid"/>
              <a:round/>
              <a:headEnd/>
              <a:tailEnd/>
            </a:ln>
          </p:spPr>
          <p:txBody>
            <a:bodyPr/>
            <a:lstStyle/>
            <a:p>
              <a:endParaRPr lang="en-US"/>
            </a:p>
          </p:txBody>
        </p:sp>
        <p:sp>
          <p:nvSpPr>
            <p:cNvPr id="37" name="Freeform 120"/>
            <p:cNvSpPr>
              <a:spLocks/>
            </p:cNvSpPr>
            <p:nvPr/>
          </p:nvSpPr>
          <p:spPr bwMode="ltGray">
            <a:xfrm>
              <a:off x="1214" y="1707"/>
              <a:ext cx="401" cy="618"/>
            </a:xfrm>
            <a:custGeom>
              <a:avLst/>
              <a:gdLst/>
              <a:ahLst/>
              <a:cxnLst>
                <a:cxn ang="0">
                  <a:pos x="66" y="0"/>
                </a:cxn>
                <a:cxn ang="0">
                  <a:pos x="401" y="579"/>
                </a:cxn>
                <a:cxn ang="0">
                  <a:pos x="334" y="618"/>
                </a:cxn>
                <a:cxn ang="0">
                  <a:pos x="0" y="38"/>
                </a:cxn>
                <a:cxn ang="0">
                  <a:pos x="66" y="0"/>
                </a:cxn>
              </a:cxnLst>
              <a:rect l="0" t="0" r="r" b="b"/>
              <a:pathLst>
                <a:path w="401" h="618">
                  <a:moveTo>
                    <a:pt x="66" y="0"/>
                  </a:moveTo>
                  <a:lnTo>
                    <a:pt x="401" y="579"/>
                  </a:lnTo>
                  <a:lnTo>
                    <a:pt x="334" y="618"/>
                  </a:lnTo>
                  <a:lnTo>
                    <a:pt x="0" y="38"/>
                  </a:lnTo>
                  <a:lnTo>
                    <a:pt x="66" y="0"/>
                  </a:lnTo>
                  <a:close/>
                </a:path>
              </a:pathLst>
            </a:custGeom>
            <a:grpFill/>
            <a:ln w="0">
              <a:noFill/>
              <a:prstDash val="solid"/>
              <a:round/>
              <a:headEnd/>
              <a:tailEnd/>
            </a:ln>
          </p:spPr>
          <p:txBody>
            <a:bodyPr/>
            <a:lstStyle/>
            <a:p>
              <a:endParaRPr lang="en-US"/>
            </a:p>
          </p:txBody>
        </p:sp>
        <p:sp>
          <p:nvSpPr>
            <p:cNvPr id="38" name="Freeform 121"/>
            <p:cNvSpPr>
              <a:spLocks/>
            </p:cNvSpPr>
            <p:nvPr/>
          </p:nvSpPr>
          <p:spPr bwMode="ltGray">
            <a:xfrm>
              <a:off x="1115" y="1760"/>
              <a:ext cx="353" cy="640"/>
            </a:xfrm>
            <a:custGeom>
              <a:avLst/>
              <a:gdLst/>
              <a:ahLst/>
              <a:cxnLst>
                <a:cxn ang="0">
                  <a:pos x="69" y="0"/>
                </a:cxn>
                <a:cxn ang="0">
                  <a:pos x="353" y="607"/>
                </a:cxn>
                <a:cxn ang="0">
                  <a:pos x="282" y="640"/>
                </a:cxn>
                <a:cxn ang="0">
                  <a:pos x="0" y="33"/>
                </a:cxn>
                <a:cxn ang="0">
                  <a:pos x="69" y="0"/>
                </a:cxn>
              </a:cxnLst>
              <a:rect l="0" t="0" r="r" b="b"/>
              <a:pathLst>
                <a:path w="353" h="640">
                  <a:moveTo>
                    <a:pt x="69" y="0"/>
                  </a:moveTo>
                  <a:lnTo>
                    <a:pt x="353" y="607"/>
                  </a:lnTo>
                  <a:lnTo>
                    <a:pt x="282" y="640"/>
                  </a:lnTo>
                  <a:lnTo>
                    <a:pt x="0" y="33"/>
                  </a:lnTo>
                  <a:lnTo>
                    <a:pt x="69" y="0"/>
                  </a:lnTo>
                  <a:close/>
                </a:path>
              </a:pathLst>
            </a:custGeom>
            <a:grpFill/>
            <a:ln w="0">
              <a:noFill/>
              <a:prstDash val="solid"/>
              <a:round/>
              <a:headEnd/>
              <a:tailEnd/>
            </a:ln>
          </p:spPr>
          <p:txBody>
            <a:bodyPr/>
            <a:lstStyle/>
            <a:p>
              <a:endParaRPr lang="en-US"/>
            </a:p>
          </p:txBody>
        </p:sp>
        <p:sp>
          <p:nvSpPr>
            <p:cNvPr id="39" name="Freeform 122"/>
            <p:cNvSpPr>
              <a:spLocks/>
            </p:cNvSpPr>
            <p:nvPr/>
          </p:nvSpPr>
          <p:spPr bwMode="ltGray">
            <a:xfrm>
              <a:off x="1012" y="1806"/>
              <a:ext cx="301" cy="656"/>
            </a:xfrm>
            <a:custGeom>
              <a:avLst/>
              <a:gdLst/>
              <a:ahLst/>
              <a:cxnLst>
                <a:cxn ang="0">
                  <a:pos x="72" y="0"/>
                </a:cxn>
                <a:cxn ang="0">
                  <a:pos x="301" y="629"/>
                </a:cxn>
                <a:cxn ang="0">
                  <a:pos x="228" y="656"/>
                </a:cxn>
                <a:cxn ang="0">
                  <a:pos x="0" y="27"/>
                </a:cxn>
                <a:cxn ang="0">
                  <a:pos x="72" y="0"/>
                </a:cxn>
              </a:cxnLst>
              <a:rect l="0" t="0" r="r" b="b"/>
              <a:pathLst>
                <a:path w="301" h="656">
                  <a:moveTo>
                    <a:pt x="72" y="0"/>
                  </a:moveTo>
                  <a:lnTo>
                    <a:pt x="301" y="629"/>
                  </a:lnTo>
                  <a:lnTo>
                    <a:pt x="228" y="656"/>
                  </a:lnTo>
                  <a:lnTo>
                    <a:pt x="0" y="27"/>
                  </a:lnTo>
                  <a:lnTo>
                    <a:pt x="72" y="0"/>
                  </a:lnTo>
                  <a:close/>
                </a:path>
              </a:pathLst>
            </a:custGeom>
            <a:grpFill/>
            <a:ln w="0">
              <a:noFill/>
              <a:prstDash val="solid"/>
              <a:round/>
              <a:headEnd/>
              <a:tailEnd/>
            </a:ln>
          </p:spPr>
          <p:txBody>
            <a:bodyPr/>
            <a:lstStyle/>
            <a:p>
              <a:endParaRPr lang="en-US"/>
            </a:p>
          </p:txBody>
        </p:sp>
        <p:sp>
          <p:nvSpPr>
            <p:cNvPr id="40" name="Freeform 123"/>
            <p:cNvSpPr>
              <a:spLocks/>
            </p:cNvSpPr>
            <p:nvPr/>
          </p:nvSpPr>
          <p:spPr bwMode="ltGray">
            <a:xfrm>
              <a:off x="906" y="1844"/>
              <a:ext cx="248" cy="666"/>
            </a:xfrm>
            <a:custGeom>
              <a:avLst/>
              <a:gdLst/>
              <a:ahLst/>
              <a:cxnLst>
                <a:cxn ang="0">
                  <a:pos x="74" y="0"/>
                </a:cxn>
                <a:cxn ang="0">
                  <a:pos x="248" y="646"/>
                </a:cxn>
                <a:cxn ang="0">
                  <a:pos x="173" y="666"/>
                </a:cxn>
                <a:cxn ang="0">
                  <a:pos x="0" y="18"/>
                </a:cxn>
                <a:cxn ang="0">
                  <a:pos x="74" y="0"/>
                </a:cxn>
              </a:cxnLst>
              <a:rect l="0" t="0" r="r" b="b"/>
              <a:pathLst>
                <a:path w="248" h="666">
                  <a:moveTo>
                    <a:pt x="74" y="0"/>
                  </a:moveTo>
                  <a:lnTo>
                    <a:pt x="248" y="646"/>
                  </a:lnTo>
                  <a:lnTo>
                    <a:pt x="173" y="666"/>
                  </a:lnTo>
                  <a:lnTo>
                    <a:pt x="0" y="18"/>
                  </a:lnTo>
                  <a:lnTo>
                    <a:pt x="74" y="0"/>
                  </a:lnTo>
                  <a:close/>
                </a:path>
              </a:pathLst>
            </a:custGeom>
            <a:grpFill/>
            <a:ln w="0">
              <a:noFill/>
              <a:prstDash val="solid"/>
              <a:round/>
              <a:headEnd/>
              <a:tailEnd/>
            </a:ln>
          </p:spPr>
          <p:txBody>
            <a:bodyPr/>
            <a:lstStyle/>
            <a:p>
              <a:endParaRPr lang="en-US"/>
            </a:p>
          </p:txBody>
        </p:sp>
        <p:sp>
          <p:nvSpPr>
            <p:cNvPr id="41" name="Freeform 124"/>
            <p:cNvSpPr>
              <a:spLocks/>
            </p:cNvSpPr>
            <p:nvPr/>
          </p:nvSpPr>
          <p:spPr bwMode="ltGray">
            <a:xfrm>
              <a:off x="798" y="1870"/>
              <a:ext cx="192" cy="673"/>
            </a:xfrm>
            <a:custGeom>
              <a:avLst/>
              <a:gdLst/>
              <a:ahLst/>
              <a:cxnLst>
                <a:cxn ang="0">
                  <a:pos x="76" y="0"/>
                </a:cxn>
                <a:cxn ang="0">
                  <a:pos x="192" y="660"/>
                </a:cxn>
                <a:cxn ang="0">
                  <a:pos x="116" y="673"/>
                </a:cxn>
                <a:cxn ang="0">
                  <a:pos x="0" y="13"/>
                </a:cxn>
                <a:cxn ang="0">
                  <a:pos x="76" y="0"/>
                </a:cxn>
              </a:cxnLst>
              <a:rect l="0" t="0" r="r" b="b"/>
              <a:pathLst>
                <a:path w="192" h="673">
                  <a:moveTo>
                    <a:pt x="76" y="0"/>
                  </a:moveTo>
                  <a:lnTo>
                    <a:pt x="192" y="660"/>
                  </a:lnTo>
                  <a:lnTo>
                    <a:pt x="116" y="673"/>
                  </a:lnTo>
                  <a:lnTo>
                    <a:pt x="0" y="13"/>
                  </a:lnTo>
                  <a:lnTo>
                    <a:pt x="76" y="0"/>
                  </a:lnTo>
                  <a:close/>
                </a:path>
              </a:pathLst>
            </a:custGeom>
            <a:grpFill/>
            <a:ln w="0">
              <a:noFill/>
              <a:prstDash val="solid"/>
              <a:round/>
              <a:headEnd/>
              <a:tailEnd/>
            </a:ln>
          </p:spPr>
          <p:txBody>
            <a:bodyPr/>
            <a:lstStyle/>
            <a:p>
              <a:endParaRPr lang="en-US"/>
            </a:p>
          </p:txBody>
        </p:sp>
        <p:sp>
          <p:nvSpPr>
            <p:cNvPr id="42" name="Freeform 125"/>
            <p:cNvSpPr>
              <a:spLocks/>
            </p:cNvSpPr>
            <p:nvPr/>
          </p:nvSpPr>
          <p:spPr bwMode="ltGray">
            <a:xfrm>
              <a:off x="688" y="1888"/>
              <a:ext cx="136" cy="673"/>
            </a:xfrm>
            <a:custGeom>
              <a:avLst/>
              <a:gdLst/>
              <a:ahLst/>
              <a:cxnLst>
                <a:cxn ang="0">
                  <a:pos x="77" y="0"/>
                </a:cxn>
                <a:cxn ang="0">
                  <a:pos x="136" y="667"/>
                </a:cxn>
                <a:cxn ang="0">
                  <a:pos x="58" y="673"/>
                </a:cxn>
                <a:cxn ang="0">
                  <a:pos x="0" y="7"/>
                </a:cxn>
                <a:cxn ang="0">
                  <a:pos x="77" y="0"/>
                </a:cxn>
              </a:cxnLst>
              <a:rect l="0" t="0" r="r" b="b"/>
              <a:pathLst>
                <a:path w="136" h="673">
                  <a:moveTo>
                    <a:pt x="77" y="0"/>
                  </a:moveTo>
                  <a:lnTo>
                    <a:pt x="136" y="667"/>
                  </a:lnTo>
                  <a:lnTo>
                    <a:pt x="58" y="673"/>
                  </a:lnTo>
                  <a:lnTo>
                    <a:pt x="0" y="7"/>
                  </a:lnTo>
                  <a:lnTo>
                    <a:pt x="77" y="0"/>
                  </a:lnTo>
                  <a:close/>
                </a:path>
              </a:pathLst>
            </a:custGeom>
            <a:grpFill/>
            <a:ln w="0">
              <a:noFill/>
              <a:prstDash val="solid"/>
              <a:round/>
              <a:headEnd/>
              <a:tailEnd/>
            </a:ln>
          </p:spPr>
          <p:txBody>
            <a:bodyPr/>
            <a:lstStyle/>
            <a:p>
              <a:endParaRPr lang="en-US"/>
            </a:p>
          </p:txBody>
        </p:sp>
        <p:sp>
          <p:nvSpPr>
            <p:cNvPr id="43" name="Rectangle 126"/>
            <p:cNvSpPr>
              <a:spLocks noChangeArrowheads="1"/>
            </p:cNvSpPr>
            <p:nvPr/>
          </p:nvSpPr>
          <p:spPr bwMode="ltGray">
            <a:xfrm>
              <a:off x="578" y="1896"/>
              <a:ext cx="77" cy="670"/>
            </a:xfrm>
            <a:prstGeom prst="rect">
              <a:avLst/>
            </a:prstGeom>
            <a:grpFill/>
            <a:ln w="0">
              <a:noFill/>
              <a:miter lim="800000"/>
              <a:headEnd/>
              <a:tailEnd/>
            </a:ln>
          </p:spPr>
          <p:txBody>
            <a:bodyPr/>
            <a:lstStyle/>
            <a:p>
              <a:endParaRPr lang="en-US"/>
            </a:p>
          </p:txBody>
        </p:sp>
        <p:sp>
          <p:nvSpPr>
            <p:cNvPr id="44" name="Freeform 127"/>
            <p:cNvSpPr>
              <a:spLocks/>
            </p:cNvSpPr>
            <p:nvPr/>
          </p:nvSpPr>
          <p:spPr bwMode="ltGray">
            <a:xfrm>
              <a:off x="410" y="1889"/>
              <a:ext cx="135" cy="673"/>
            </a:xfrm>
            <a:custGeom>
              <a:avLst/>
              <a:gdLst/>
              <a:ahLst/>
              <a:cxnLst>
                <a:cxn ang="0">
                  <a:pos x="59" y="0"/>
                </a:cxn>
                <a:cxn ang="0">
                  <a:pos x="135" y="7"/>
                </a:cxn>
                <a:cxn ang="0">
                  <a:pos x="76" y="673"/>
                </a:cxn>
                <a:cxn ang="0">
                  <a:pos x="0" y="666"/>
                </a:cxn>
                <a:cxn ang="0">
                  <a:pos x="59" y="0"/>
                </a:cxn>
              </a:cxnLst>
              <a:rect l="0" t="0" r="r" b="b"/>
              <a:pathLst>
                <a:path w="135" h="673">
                  <a:moveTo>
                    <a:pt x="59" y="0"/>
                  </a:moveTo>
                  <a:lnTo>
                    <a:pt x="135" y="7"/>
                  </a:lnTo>
                  <a:lnTo>
                    <a:pt x="76" y="673"/>
                  </a:lnTo>
                  <a:lnTo>
                    <a:pt x="0" y="666"/>
                  </a:lnTo>
                  <a:lnTo>
                    <a:pt x="59" y="0"/>
                  </a:lnTo>
                  <a:close/>
                </a:path>
              </a:pathLst>
            </a:custGeom>
            <a:grpFill/>
            <a:ln w="0">
              <a:noFill/>
              <a:prstDash val="solid"/>
              <a:round/>
              <a:headEnd/>
              <a:tailEnd/>
            </a:ln>
          </p:spPr>
          <p:txBody>
            <a:bodyPr/>
            <a:lstStyle/>
            <a:p>
              <a:endParaRPr lang="en-US"/>
            </a:p>
          </p:txBody>
        </p:sp>
        <p:sp>
          <p:nvSpPr>
            <p:cNvPr id="45" name="Freeform 128"/>
            <p:cNvSpPr>
              <a:spLocks/>
            </p:cNvSpPr>
            <p:nvPr/>
          </p:nvSpPr>
          <p:spPr bwMode="ltGray">
            <a:xfrm>
              <a:off x="243" y="1872"/>
              <a:ext cx="192" cy="672"/>
            </a:xfrm>
            <a:custGeom>
              <a:avLst/>
              <a:gdLst/>
              <a:ahLst/>
              <a:cxnLst>
                <a:cxn ang="0">
                  <a:pos x="117" y="0"/>
                </a:cxn>
                <a:cxn ang="0">
                  <a:pos x="192" y="13"/>
                </a:cxn>
                <a:cxn ang="0">
                  <a:pos x="76" y="672"/>
                </a:cxn>
                <a:cxn ang="0">
                  <a:pos x="0" y="659"/>
                </a:cxn>
                <a:cxn ang="0">
                  <a:pos x="117" y="0"/>
                </a:cxn>
              </a:cxnLst>
              <a:rect l="0" t="0" r="r" b="b"/>
              <a:pathLst>
                <a:path w="192" h="672">
                  <a:moveTo>
                    <a:pt x="117" y="0"/>
                  </a:moveTo>
                  <a:lnTo>
                    <a:pt x="192" y="13"/>
                  </a:lnTo>
                  <a:lnTo>
                    <a:pt x="76" y="672"/>
                  </a:lnTo>
                  <a:lnTo>
                    <a:pt x="0" y="659"/>
                  </a:lnTo>
                  <a:lnTo>
                    <a:pt x="117" y="0"/>
                  </a:lnTo>
                  <a:close/>
                </a:path>
              </a:pathLst>
            </a:custGeom>
            <a:grpFill/>
            <a:ln w="0">
              <a:noFill/>
              <a:prstDash val="solid"/>
              <a:round/>
              <a:headEnd/>
              <a:tailEnd/>
            </a:ln>
          </p:spPr>
          <p:txBody>
            <a:bodyPr/>
            <a:lstStyle/>
            <a:p>
              <a:endParaRPr lang="en-US"/>
            </a:p>
          </p:txBody>
        </p:sp>
        <p:sp>
          <p:nvSpPr>
            <p:cNvPr id="46" name="Freeform 129"/>
            <p:cNvSpPr>
              <a:spLocks/>
            </p:cNvSpPr>
            <p:nvPr/>
          </p:nvSpPr>
          <p:spPr bwMode="ltGray">
            <a:xfrm>
              <a:off x="80" y="1845"/>
              <a:ext cx="247" cy="666"/>
            </a:xfrm>
            <a:custGeom>
              <a:avLst/>
              <a:gdLst/>
              <a:ahLst/>
              <a:cxnLst>
                <a:cxn ang="0">
                  <a:pos x="172" y="0"/>
                </a:cxn>
                <a:cxn ang="0">
                  <a:pos x="247" y="20"/>
                </a:cxn>
                <a:cxn ang="0">
                  <a:pos x="74" y="666"/>
                </a:cxn>
                <a:cxn ang="0">
                  <a:pos x="0" y="646"/>
                </a:cxn>
                <a:cxn ang="0">
                  <a:pos x="172" y="0"/>
                </a:cxn>
              </a:cxnLst>
              <a:rect l="0" t="0" r="r" b="b"/>
              <a:pathLst>
                <a:path w="247" h="666">
                  <a:moveTo>
                    <a:pt x="172" y="0"/>
                  </a:moveTo>
                  <a:lnTo>
                    <a:pt x="247" y="20"/>
                  </a:lnTo>
                  <a:lnTo>
                    <a:pt x="74" y="666"/>
                  </a:lnTo>
                  <a:lnTo>
                    <a:pt x="0" y="646"/>
                  </a:lnTo>
                  <a:lnTo>
                    <a:pt x="172" y="0"/>
                  </a:lnTo>
                  <a:close/>
                </a:path>
              </a:pathLst>
            </a:custGeom>
            <a:grpFill/>
            <a:ln w="0">
              <a:noFill/>
              <a:prstDash val="solid"/>
              <a:round/>
              <a:headEnd/>
              <a:tailEnd/>
            </a:ln>
          </p:spPr>
          <p:txBody>
            <a:bodyPr/>
            <a:lstStyle/>
            <a:p>
              <a:endParaRPr lang="en-US"/>
            </a:p>
          </p:txBody>
        </p:sp>
        <p:sp>
          <p:nvSpPr>
            <p:cNvPr id="47" name="Freeform 130"/>
            <p:cNvSpPr>
              <a:spLocks/>
            </p:cNvSpPr>
            <p:nvPr/>
          </p:nvSpPr>
          <p:spPr bwMode="ltGray">
            <a:xfrm>
              <a:off x="-80" y="1808"/>
              <a:ext cx="301" cy="656"/>
            </a:xfrm>
            <a:custGeom>
              <a:avLst/>
              <a:gdLst/>
              <a:ahLst/>
              <a:cxnLst>
                <a:cxn ang="0">
                  <a:pos x="229" y="0"/>
                </a:cxn>
                <a:cxn ang="0">
                  <a:pos x="301" y="27"/>
                </a:cxn>
                <a:cxn ang="0">
                  <a:pos x="72" y="656"/>
                </a:cxn>
                <a:cxn ang="0">
                  <a:pos x="0" y="629"/>
                </a:cxn>
                <a:cxn ang="0">
                  <a:pos x="229" y="0"/>
                </a:cxn>
              </a:cxnLst>
              <a:rect l="0" t="0" r="r" b="b"/>
              <a:pathLst>
                <a:path w="301" h="656">
                  <a:moveTo>
                    <a:pt x="229" y="0"/>
                  </a:moveTo>
                  <a:lnTo>
                    <a:pt x="301" y="27"/>
                  </a:lnTo>
                  <a:lnTo>
                    <a:pt x="72" y="656"/>
                  </a:lnTo>
                  <a:lnTo>
                    <a:pt x="0" y="629"/>
                  </a:lnTo>
                  <a:lnTo>
                    <a:pt x="229" y="0"/>
                  </a:lnTo>
                  <a:close/>
                </a:path>
              </a:pathLst>
            </a:custGeom>
            <a:grpFill/>
            <a:ln w="0">
              <a:noFill/>
              <a:prstDash val="solid"/>
              <a:round/>
              <a:headEnd/>
              <a:tailEnd/>
            </a:ln>
          </p:spPr>
          <p:txBody>
            <a:bodyPr/>
            <a:lstStyle/>
            <a:p>
              <a:endParaRPr lang="en-US"/>
            </a:p>
          </p:txBody>
        </p:sp>
        <p:sp>
          <p:nvSpPr>
            <p:cNvPr id="48" name="Freeform 131"/>
            <p:cNvSpPr>
              <a:spLocks/>
            </p:cNvSpPr>
            <p:nvPr/>
          </p:nvSpPr>
          <p:spPr bwMode="ltGray">
            <a:xfrm>
              <a:off x="-42" y="1764"/>
              <a:ext cx="160" cy="377"/>
            </a:xfrm>
            <a:custGeom>
              <a:avLst/>
              <a:gdLst>
                <a:gd name="connsiteX0" fmla="*/ 283 w 353"/>
                <a:gd name="connsiteY0" fmla="*/ 0 h 639"/>
                <a:gd name="connsiteX1" fmla="*/ 353 w 353"/>
                <a:gd name="connsiteY1" fmla="*/ 33 h 639"/>
                <a:gd name="connsiteX2" fmla="*/ 70 w 353"/>
                <a:gd name="connsiteY2" fmla="*/ 639 h 639"/>
                <a:gd name="connsiteX3" fmla="*/ 0 w 353"/>
                <a:gd name="connsiteY3" fmla="*/ 606 h 639"/>
                <a:gd name="connsiteX4" fmla="*/ 193 w 353"/>
                <a:gd name="connsiteY4" fmla="*/ 193 h 639"/>
                <a:gd name="connsiteX5" fmla="*/ 283 w 353"/>
                <a:gd name="connsiteY5" fmla="*/ 0 h 639"/>
                <a:gd name="connsiteX0" fmla="*/ 283 w 353"/>
                <a:gd name="connsiteY0" fmla="*/ 0 h 639"/>
                <a:gd name="connsiteX1" fmla="*/ 353 w 353"/>
                <a:gd name="connsiteY1" fmla="*/ 33 h 639"/>
                <a:gd name="connsiteX2" fmla="*/ 193 w 353"/>
                <a:gd name="connsiteY2" fmla="*/ 377 h 639"/>
                <a:gd name="connsiteX3" fmla="*/ 70 w 353"/>
                <a:gd name="connsiteY3" fmla="*/ 639 h 639"/>
                <a:gd name="connsiteX4" fmla="*/ 0 w 353"/>
                <a:gd name="connsiteY4" fmla="*/ 606 h 639"/>
                <a:gd name="connsiteX5" fmla="*/ 193 w 353"/>
                <a:gd name="connsiteY5" fmla="*/ 193 h 639"/>
                <a:gd name="connsiteX6" fmla="*/ 283 w 353"/>
                <a:gd name="connsiteY6" fmla="*/ 0 h 639"/>
                <a:gd name="connsiteX0" fmla="*/ 283 w 353"/>
                <a:gd name="connsiteY0" fmla="*/ 0 h 606"/>
                <a:gd name="connsiteX1" fmla="*/ 353 w 353"/>
                <a:gd name="connsiteY1" fmla="*/ 33 h 606"/>
                <a:gd name="connsiteX2" fmla="*/ 193 w 353"/>
                <a:gd name="connsiteY2" fmla="*/ 377 h 606"/>
                <a:gd name="connsiteX3" fmla="*/ 0 w 353"/>
                <a:gd name="connsiteY3" fmla="*/ 606 h 606"/>
                <a:gd name="connsiteX4" fmla="*/ 193 w 353"/>
                <a:gd name="connsiteY4" fmla="*/ 193 h 606"/>
                <a:gd name="connsiteX5" fmla="*/ 283 w 353"/>
                <a:gd name="connsiteY5" fmla="*/ 0 h 606"/>
                <a:gd name="connsiteX0" fmla="*/ 90 w 160"/>
                <a:gd name="connsiteY0" fmla="*/ 0 h 377"/>
                <a:gd name="connsiteX1" fmla="*/ 160 w 160"/>
                <a:gd name="connsiteY1" fmla="*/ 33 h 377"/>
                <a:gd name="connsiteX2" fmla="*/ 0 w 160"/>
                <a:gd name="connsiteY2" fmla="*/ 377 h 377"/>
                <a:gd name="connsiteX3" fmla="*/ 0 w 160"/>
                <a:gd name="connsiteY3" fmla="*/ 193 h 377"/>
                <a:gd name="connsiteX4" fmla="*/ 90 w 160"/>
                <a:gd name="connsiteY4" fmla="*/ 0 h 3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 h="377">
                  <a:moveTo>
                    <a:pt x="90" y="0"/>
                  </a:moveTo>
                  <a:lnTo>
                    <a:pt x="160" y="33"/>
                  </a:lnTo>
                  <a:cubicBezTo>
                    <a:pt x="107" y="148"/>
                    <a:pt x="53" y="262"/>
                    <a:pt x="0" y="377"/>
                  </a:cubicBezTo>
                  <a:lnTo>
                    <a:pt x="0" y="193"/>
                  </a:lnTo>
                  <a:cubicBezTo>
                    <a:pt x="30" y="129"/>
                    <a:pt x="60" y="64"/>
                    <a:pt x="90" y="0"/>
                  </a:cubicBezTo>
                  <a:close/>
                </a:path>
              </a:pathLst>
            </a:custGeom>
            <a:grpFill/>
            <a:ln w="0">
              <a:noFill/>
              <a:prstDash val="solid"/>
              <a:round/>
              <a:headEnd/>
              <a:tailEnd/>
            </a:ln>
          </p:spPr>
          <p:txBody>
            <a:bodyPr/>
            <a:lstStyle/>
            <a:p>
              <a:endParaRPr lang="en-US"/>
            </a:p>
          </p:txBody>
        </p:sp>
        <p:sp>
          <p:nvSpPr>
            <p:cNvPr id="49" name="Freeform 132"/>
            <p:cNvSpPr>
              <a:spLocks/>
            </p:cNvSpPr>
            <p:nvPr/>
          </p:nvSpPr>
          <p:spPr bwMode="ltGray">
            <a:xfrm>
              <a:off x="-42" y="1714"/>
              <a:ext cx="60" cy="136"/>
            </a:xfrm>
            <a:custGeom>
              <a:avLst/>
              <a:gdLst>
                <a:gd name="connsiteX0" fmla="*/ 334 w 400"/>
                <a:gd name="connsiteY0" fmla="*/ 96 h 714"/>
                <a:gd name="connsiteX1" fmla="*/ 400 w 400"/>
                <a:gd name="connsiteY1" fmla="*/ 135 h 714"/>
                <a:gd name="connsiteX2" fmla="*/ 66 w 400"/>
                <a:gd name="connsiteY2" fmla="*/ 714 h 714"/>
                <a:gd name="connsiteX3" fmla="*/ 0 w 400"/>
                <a:gd name="connsiteY3" fmla="*/ 676 h 714"/>
                <a:gd name="connsiteX4" fmla="*/ 334 w 400"/>
                <a:gd name="connsiteY4" fmla="*/ 96 h 714"/>
                <a:gd name="connsiteX5" fmla="*/ 341 w 400"/>
                <a:gd name="connsiteY5" fmla="*/ 100 h 714"/>
                <a:gd name="connsiteX0" fmla="*/ 334 w 400"/>
                <a:gd name="connsiteY0" fmla="*/ 96 h 714"/>
                <a:gd name="connsiteX1" fmla="*/ 400 w 400"/>
                <a:gd name="connsiteY1" fmla="*/ 135 h 714"/>
                <a:gd name="connsiteX2" fmla="*/ 340 w 400"/>
                <a:gd name="connsiteY2" fmla="*/ 236 h 714"/>
                <a:gd name="connsiteX3" fmla="*/ 66 w 400"/>
                <a:gd name="connsiteY3" fmla="*/ 714 h 714"/>
                <a:gd name="connsiteX4" fmla="*/ 0 w 400"/>
                <a:gd name="connsiteY4" fmla="*/ 676 h 714"/>
                <a:gd name="connsiteX5" fmla="*/ 334 w 400"/>
                <a:gd name="connsiteY5" fmla="*/ 96 h 714"/>
                <a:gd name="connsiteX6" fmla="*/ 341 w 400"/>
                <a:gd name="connsiteY6" fmla="*/ 100 h 714"/>
                <a:gd name="connsiteX7" fmla="*/ 334 w 400"/>
                <a:gd name="connsiteY7" fmla="*/ 96 h 714"/>
                <a:gd name="connsiteX0" fmla="*/ 341 w 400"/>
                <a:gd name="connsiteY0" fmla="*/ 100 h 714"/>
                <a:gd name="connsiteX1" fmla="*/ 400 w 400"/>
                <a:gd name="connsiteY1" fmla="*/ 135 h 714"/>
                <a:gd name="connsiteX2" fmla="*/ 340 w 400"/>
                <a:gd name="connsiteY2" fmla="*/ 236 h 714"/>
                <a:gd name="connsiteX3" fmla="*/ 66 w 400"/>
                <a:gd name="connsiteY3" fmla="*/ 714 h 714"/>
                <a:gd name="connsiteX4" fmla="*/ 0 w 400"/>
                <a:gd name="connsiteY4" fmla="*/ 676 h 714"/>
                <a:gd name="connsiteX5" fmla="*/ 334 w 400"/>
                <a:gd name="connsiteY5" fmla="*/ 96 h 714"/>
                <a:gd name="connsiteX6" fmla="*/ 341 w 400"/>
                <a:gd name="connsiteY6" fmla="*/ 100 h 714"/>
                <a:gd name="connsiteX0" fmla="*/ 341 w 400"/>
                <a:gd name="connsiteY0" fmla="*/ 0 h 614"/>
                <a:gd name="connsiteX1" fmla="*/ 400 w 400"/>
                <a:gd name="connsiteY1" fmla="*/ 35 h 614"/>
                <a:gd name="connsiteX2" fmla="*/ 340 w 400"/>
                <a:gd name="connsiteY2" fmla="*/ 136 h 614"/>
                <a:gd name="connsiteX3" fmla="*/ 66 w 400"/>
                <a:gd name="connsiteY3" fmla="*/ 614 h 614"/>
                <a:gd name="connsiteX4" fmla="*/ 0 w 400"/>
                <a:gd name="connsiteY4" fmla="*/ 576 h 614"/>
                <a:gd name="connsiteX5" fmla="*/ 341 w 400"/>
                <a:gd name="connsiteY5" fmla="*/ 0 h 614"/>
                <a:gd name="connsiteX0" fmla="*/ 341 w 400"/>
                <a:gd name="connsiteY0" fmla="*/ 0 h 614"/>
                <a:gd name="connsiteX1" fmla="*/ 400 w 400"/>
                <a:gd name="connsiteY1" fmla="*/ 35 h 614"/>
                <a:gd name="connsiteX2" fmla="*/ 340 w 400"/>
                <a:gd name="connsiteY2" fmla="*/ 136 h 614"/>
                <a:gd name="connsiteX3" fmla="*/ 66 w 400"/>
                <a:gd name="connsiteY3" fmla="*/ 614 h 614"/>
                <a:gd name="connsiteX4" fmla="*/ 0 w 400"/>
                <a:gd name="connsiteY4" fmla="*/ 576 h 614"/>
                <a:gd name="connsiteX5" fmla="*/ 341 w 400"/>
                <a:gd name="connsiteY5" fmla="*/ 0 h 614"/>
                <a:gd name="connsiteX0" fmla="*/ 275 w 334"/>
                <a:gd name="connsiteY0" fmla="*/ 0 h 614"/>
                <a:gd name="connsiteX1" fmla="*/ 334 w 334"/>
                <a:gd name="connsiteY1" fmla="*/ 35 h 614"/>
                <a:gd name="connsiteX2" fmla="*/ 274 w 334"/>
                <a:gd name="connsiteY2" fmla="*/ 136 h 614"/>
                <a:gd name="connsiteX3" fmla="*/ 0 w 334"/>
                <a:gd name="connsiteY3" fmla="*/ 614 h 614"/>
                <a:gd name="connsiteX4" fmla="*/ 275 w 334"/>
                <a:gd name="connsiteY4" fmla="*/ 0 h 614"/>
                <a:gd name="connsiteX0" fmla="*/ 1 w 60"/>
                <a:gd name="connsiteY0" fmla="*/ 0 h 136"/>
                <a:gd name="connsiteX1" fmla="*/ 60 w 60"/>
                <a:gd name="connsiteY1" fmla="*/ 35 h 136"/>
                <a:gd name="connsiteX2" fmla="*/ 0 w 60"/>
                <a:gd name="connsiteY2" fmla="*/ 136 h 136"/>
                <a:gd name="connsiteX3" fmla="*/ 1 w 60"/>
                <a:gd name="connsiteY3" fmla="*/ 0 h 136"/>
              </a:gdLst>
              <a:ahLst/>
              <a:cxnLst>
                <a:cxn ang="0">
                  <a:pos x="connsiteX0" y="connsiteY0"/>
                </a:cxn>
                <a:cxn ang="0">
                  <a:pos x="connsiteX1" y="connsiteY1"/>
                </a:cxn>
                <a:cxn ang="0">
                  <a:pos x="connsiteX2" y="connsiteY2"/>
                </a:cxn>
                <a:cxn ang="0">
                  <a:pos x="connsiteX3" y="connsiteY3"/>
                </a:cxn>
              </a:cxnLst>
              <a:rect l="l" t="t" r="r" b="b"/>
              <a:pathLst>
                <a:path w="60" h="136">
                  <a:moveTo>
                    <a:pt x="1" y="0"/>
                  </a:moveTo>
                  <a:lnTo>
                    <a:pt x="60" y="35"/>
                  </a:lnTo>
                  <a:cubicBezTo>
                    <a:pt x="40" y="69"/>
                    <a:pt x="20" y="102"/>
                    <a:pt x="0" y="136"/>
                  </a:cubicBezTo>
                  <a:cubicBezTo>
                    <a:pt x="0" y="91"/>
                    <a:pt x="1" y="45"/>
                    <a:pt x="1" y="0"/>
                  </a:cubicBezTo>
                  <a:close/>
                </a:path>
              </a:pathLst>
            </a:custGeom>
            <a:grpFill/>
            <a:ln w="0">
              <a:noFill/>
              <a:prstDash val="solid"/>
              <a:round/>
              <a:headEnd/>
              <a:tailEnd/>
            </a:ln>
          </p:spPr>
          <p:txBody>
            <a:bodyPr/>
            <a:lstStyle/>
            <a:p>
              <a:endParaRPr lang="en-US"/>
            </a:p>
          </p:txBody>
        </p:sp>
      </p:grpSp>
      <p:sp>
        <p:nvSpPr>
          <p:cNvPr id="2" name="Title Placeholder 1"/>
          <p:cNvSpPr>
            <a:spLocks noGrp="1"/>
          </p:cNvSpPr>
          <p:nvPr>
            <p:ph type="title"/>
          </p:nvPr>
        </p:nvSpPr>
        <p:spPr bwMode="black">
          <a:xfrm>
            <a:off x="1216152" y="0"/>
            <a:ext cx="7470648" cy="987552"/>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Text Placeholder 2"/>
          <p:cNvSpPr>
            <a:spLocks noGrp="1"/>
          </p:cNvSpPr>
          <p:nvPr>
            <p:ph type="body" idx="1"/>
          </p:nvPr>
        </p:nvSpPr>
        <p:spPr bwMode="black">
          <a:xfrm>
            <a:off x="457200" y="1188720"/>
            <a:ext cx="8229600" cy="490728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448056" y="6364224"/>
            <a:ext cx="2185416" cy="365125"/>
          </a:xfrm>
          <a:prstGeom prst="rect">
            <a:avLst/>
          </a:prstGeom>
        </p:spPr>
        <p:txBody>
          <a:bodyPr vert="horz" lIns="91440" tIns="45720" rIns="91440" bIns="45720" rtlCol="0" anchor="ctr"/>
          <a:lstStyle>
            <a:lvl1pPr algn="l">
              <a:defRPr sz="1200">
                <a:solidFill>
                  <a:schemeClr val="tx1"/>
                </a:solidFill>
              </a:defRPr>
            </a:lvl1pPr>
          </a:lstStyle>
          <a:p>
            <a:fld id="{CB15E01E-1087-4EF5-8009-35560266D5BE}" type="datetimeFigureOut">
              <a:rPr lang="ru-RU" smtClean="0"/>
              <a:pPr/>
              <a:t>07.12.2012</a:t>
            </a:fld>
            <a:endParaRPr lang="ru-RU"/>
          </a:p>
        </p:txBody>
      </p:sp>
      <p:sp>
        <p:nvSpPr>
          <p:cNvPr id="5" name="Footer Placeholder 4"/>
          <p:cNvSpPr>
            <a:spLocks noGrp="1"/>
          </p:cNvSpPr>
          <p:nvPr>
            <p:ph type="ftr" sz="quarter" idx="3"/>
          </p:nvPr>
        </p:nvSpPr>
        <p:spPr>
          <a:xfrm>
            <a:off x="2670048" y="6364224"/>
            <a:ext cx="5312664" cy="365125"/>
          </a:xfrm>
          <a:prstGeom prst="rect">
            <a:avLst/>
          </a:prstGeom>
        </p:spPr>
        <p:txBody>
          <a:bodyPr vert="horz" lIns="91440" tIns="45720" rIns="91440" bIns="45720" rtlCol="0" anchor="ctr"/>
          <a:lstStyle>
            <a:lvl1pPr algn="r">
              <a:defRPr sz="1200">
                <a:solidFill>
                  <a:schemeClr val="tx1"/>
                </a:solidFill>
              </a:defRPr>
            </a:lvl1pPr>
          </a:lstStyle>
          <a:p>
            <a:endParaRPr lang="ru-RU"/>
          </a:p>
        </p:txBody>
      </p:sp>
      <p:sp>
        <p:nvSpPr>
          <p:cNvPr id="6" name="Slide Number Placeholder 5"/>
          <p:cNvSpPr>
            <a:spLocks noGrp="1"/>
          </p:cNvSpPr>
          <p:nvPr>
            <p:ph type="sldNum" sz="quarter" idx="4"/>
          </p:nvPr>
        </p:nvSpPr>
        <p:spPr>
          <a:xfrm>
            <a:off x="8074152" y="6364224"/>
            <a:ext cx="612648" cy="365125"/>
          </a:xfrm>
          <a:prstGeom prst="rect">
            <a:avLst/>
          </a:prstGeom>
        </p:spPr>
        <p:txBody>
          <a:bodyPr vert="horz" lIns="91440" tIns="45720" rIns="91440" bIns="45720" rtlCol="0" anchor="ctr"/>
          <a:lstStyle>
            <a:lvl1pPr algn="r">
              <a:defRPr sz="1200">
                <a:solidFill>
                  <a:schemeClr val="tx1"/>
                </a:solidFill>
              </a:defRPr>
            </a:lvl1pPr>
          </a:lstStyle>
          <a:p>
            <a:fld id="{63531FBC-9552-4852-BD02-644A68AA468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b="1" kern="1200" cap="none" spc="0">
          <a:ln w="18415" cmpd="sng">
            <a:noFill/>
            <a:prstDash val="solid"/>
          </a:ln>
          <a:solidFill>
            <a:srgbClr val="FFFFFF"/>
          </a:solidFill>
          <a:effectLst>
            <a:outerShdw blurRad="63500" dir="3600000" algn="tl" rotWithShape="0">
              <a:srgbClr val="000000">
                <a:alpha val="70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Clr>
          <a:schemeClr val="accent2">
            <a:lumMod val="60000"/>
            <a:lumOff val="40000"/>
          </a:schemeClr>
        </a:buClr>
        <a:buSzPct val="80000"/>
        <a:buFont typeface="Wingdings 2" pitchFamily="18"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accent3">
            <a:lumMod val="60000"/>
            <a:lumOff val="40000"/>
          </a:schemeClr>
        </a:buClr>
        <a:buFont typeface="Wingdings"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4">
            <a:lumMod val="60000"/>
            <a:lumOff val="40000"/>
          </a:schemeClr>
        </a:buClr>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5">
            <a:lumMod val="60000"/>
            <a:lumOff val="40000"/>
          </a:schemeClr>
        </a:buClr>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6">
            <a:lumMod val="60000"/>
            <a:lumOff val="40000"/>
          </a:schemeClr>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8.gif"/><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14489"/>
            <a:ext cx="7772400" cy="1885962"/>
          </a:xfrm>
          <a:solidFill>
            <a:schemeClr val="accent1">
              <a:lumMod val="60000"/>
              <a:lumOff val="40000"/>
            </a:schemeClr>
          </a:solidFill>
        </p:spPr>
        <p:txBody>
          <a:bodyPr>
            <a:normAutofit fontScale="90000"/>
          </a:bodyPr>
          <a:lstStyle/>
          <a:p>
            <a:r>
              <a:rPr lang="ru-RU" smtClean="0"/>
              <a:t>применени</a:t>
            </a:r>
            <a:r>
              <a:rPr lang="ru-RU" smtClean="0"/>
              <a:t>е</a:t>
            </a:r>
            <a:r>
              <a:rPr lang="ru-RU" smtClean="0"/>
              <a:t> </a:t>
            </a:r>
            <a:r>
              <a:rPr lang="ru-RU" dirty="0" smtClean="0"/>
              <a:t>вывозных таможенных пошлин на нефть и нефтепродукты</a:t>
            </a:r>
            <a:endParaRPr lang="ru-RU" dirty="0"/>
          </a:p>
        </p:txBody>
      </p:sp>
      <p:sp>
        <p:nvSpPr>
          <p:cNvPr id="3" name="Подзаголовок 2"/>
          <p:cNvSpPr>
            <a:spLocks noGrp="1"/>
          </p:cNvSpPr>
          <p:nvPr>
            <p:ph type="subTitle" idx="1"/>
          </p:nvPr>
        </p:nvSpPr>
        <p:spPr>
          <a:xfrm>
            <a:off x="428596" y="4071942"/>
            <a:ext cx="6400800" cy="1752600"/>
          </a:xfrm>
        </p:spPr>
        <p:txBody>
          <a:bodyPr/>
          <a:lstStyle/>
          <a:p>
            <a:pPr algn="l"/>
            <a:r>
              <a:rPr lang="ru-RU" dirty="0" smtClean="0"/>
              <a:t>Мещерякова Юлия Т095</a:t>
            </a:r>
            <a:endParaRPr lang="ru-RU" dirty="0"/>
          </a:p>
        </p:txBody>
      </p:sp>
      <p:pic>
        <p:nvPicPr>
          <p:cNvPr id="4" name="Рисунок 3" descr="Разъяснен порядок расчета коэффициента, характеризующего размер ставки вывозной таможенной пошлины на нефть - TKS.RU"/>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714348" y="1928802"/>
            <a:ext cx="1993900" cy="15113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214282" y="0"/>
          <a:ext cx="8472518"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457200" y="1188720"/>
          <a:ext cx="8229600" cy="4983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428604"/>
            <a:ext cx="8229600" cy="1143000"/>
          </a:xfrm>
        </p:spPr>
        <p:txBody>
          <a:bodyPr>
            <a:normAutofit fontScale="90000"/>
          </a:bodyPr>
          <a:lstStyle/>
          <a:p>
            <a:r>
              <a:rPr lang="ru-RU" b="1" dirty="0" smtClean="0">
                <a:solidFill>
                  <a:srgbClr val="00B050"/>
                </a:solidFill>
              </a:rPr>
              <a:t>ПРАВИТЕЛЬСТВО РОССИЙСКОЙ ФЕДЕРАЦИИ </a:t>
            </a:r>
            <a:br>
              <a:rPr lang="ru-RU" b="1" dirty="0" smtClean="0">
                <a:solidFill>
                  <a:srgbClr val="00B050"/>
                </a:solidFill>
              </a:rPr>
            </a:br>
            <a:endParaRPr lang="ru-RU" dirty="0">
              <a:solidFill>
                <a:srgbClr val="00B050"/>
              </a:solidFill>
            </a:endParaRPr>
          </a:p>
        </p:txBody>
      </p:sp>
      <p:sp>
        <p:nvSpPr>
          <p:cNvPr id="3" name="Содержимое 2"/>
          <p:cNvSpPr>
            <a:spLocks noGrp="1"/>
          </p:cNvSpPr>
          <p:nvPr>
            <p:ph idx="1"/>
          </p:nvPr>
        </p:nvSpPr>
        <p:spPr/>
        <p:txBody>
          <a:bodyPr>
            <a:normAutofit fontScale="85000" lnSpcReduction="20000"/>
          </a:bodyPr>
          <a:lstStyle/>
          <a:p>
            <a:pPr>
              <a:buNone/>
            </a:pPr>
            <a:r>
              <a:rPr lang="ru-RU" b="1" dirty="0" smtClean="0"/>
              <a:t>	ПОСТАНОВЛЕНИЕ </a:t>
            </a:r>
            <a:br>
              <a:rPr lang="ru-RU" b="1" dirty="0" smtClean="0"/>
            </a:br>
            <a:r>
              <a:rPr lang="ru-RU" b="1" dirty="0" smtClean="0"/>
              <a:t>от 16 ноября 2006 г. N 695 </a:t>
            </a:r>
            <a:endParaRPr lang="ru-RU" b="1" dirty="0"/>
          </a:p>
          <a:p>
            <a:pPr>
              <a:buNone/>
            </a:pPr>
            <a:endParaRPr lang="ru-RU" b="1" dirty="0" smtClean="0"/>
          </a:p>
          <a:p>
            <a:pPr>
              <a:buNone/>
            </a:pPr>
            <a:r>
              <a:rPr lang="ru-RU" b="1" dirty="0"/>
              <a:t>	</a:t>
            </a:r>
            <a:r>
              <a:rPr lang="ru-RU" i="1" dirty="0" smtClean="0"/>
              <a:t>ОБ УТВЕРЖДЕНИИ СТАВОК ВЫВОЗНЫХ ТАМОЖЕННЫХ ПОШЛИН НА НЕФТЬ СЫРУЮ И НА ОТДЕЛЬНЫЕ КАТЕГОРИИ ТОВАРОВ, ВЫРАБОТАННЫЕ ИЗ НЕФТИ, ВЫВОЗИМЫЕ С ТЕРРИТОРИИ РОССИЙСКОЙ ФЕДЕРАЦИИ ЗА ПРЕДЕЛЫ ГОСУДАРСТВ - УЧАСТНИКОВ СОГЛАШЕНИЙ О ТАМОЖЕННОМ СОЮЗЕ, И О ПРИЗНАНИИ УТРАТИВШИМИ СИЛУ НЕКОТОРЫХ АКТОВ ПРАВИТЕЛЬСТВА РОССИЙСКОЙ ФЕДЕРАЦИИ </a:t>
            </a:r>
          </a:p>
          <a:p>
            <a:endParaRPr lang="ru-RU" i="1" dirty="0"/>
          </a:p>
        </p:txBody>
      </p:sp>
      <p:pic>
        <p:nvPicPr>
          <p:cNvPr id="6146" name="Picture 2" descr="http://referent.mubint.ru/1/1.gif"/>
          <p:cNvPicPr>
            <a:picLocks noChangeAspect="1" noChangeArrowheads="1"/>
          </p:cNvPicPr>
          <p:nvPr/>
        </p:nvPicPr>
        <p:blipFill>
          <a:blip r:embed="rId2"/>
          <a:srcRect/>
          <a:stretch>
            <a:fillRect/>
          </a:stretch>
        </p:blipFill>
        <p:spPr bwMode="auto">
          <a:xfrm>
            <a:off x="7858148" y="285728"/>
            <a:ext cx="990600" cy="116205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8860" y="5214950"/>
            <a:ext cx="8229600" cy="1143000"/>
          </a:xfrm>
        </p:spPr>
        <p:txBody>
          <a:bodyPr>
            <a:noAutofit/>
          </a:bodyPr>
          <a:lstStyle/>
          <a:p>
            <a:r>
              <a:rPr lang="ru-RU" sz="1600" dirty="0" smtClean="0"/>
              <a:t>Председатель Правительства</a:t>
            </a:r>
            <a:br>
              <a:rPr lang="ru-RU" sz="1600" dirty="0" smtClean="0"/>
            </a:br>
            <a:r>
              <a:rPr lang="ru-RU" sz="1600" dirty="0" smtClean="0"/>
              <a:t>Российской Федерации</a:t>
            </a:r>
            <a:br>
              <a:rPr lang="ru-RU" sz="1600" dirty="0" smtClean="0"/>
            </a:br>
            <a:r>
              <a:rPr lang="ru-RU" sz="1600" dirty="0" smtClean="0"/>
              <a:t>М.ФРАДКОВ</a:t>
            </a:r>
            <a:br>
              <a:rPr lang="ru-RU" sz="1600" dirty="0" smtClean="0"/>
            </a:br>
            <a:r>
              <a:rPr lang="ru-RU" sz="1600" dirty="0" smtClean="0"/>
              <a:t>Утверждены</a:t>
            </a:r>
            <a:br>
              <a:rPr lang="ru-RU" sz="1600" dirty="0" smtClean="0"/>
            </a:br>
            <a:r>
              <a:rPr lang="ru-RU" sz="1600" dirty="0" smtClean="0"/>
              <a:t>Постановлением Правительства</a:t>
            </a:r>
            <a:br>
              <a:rPr lang="ru-RU" sz="1600" dirty="0" smtClean="0"/>
            </a:br>
            <a:r>
              <a:rPr lang="ru-RU" sz="1600" dirty="0" smtClean="0"/>
              <a:t>Российской Федерации</a:t>
            </a:r>
            <a:br>
              <a:rPr lang="ru-RU" sz="1600" dirty="0" smtClean="0"/>
            </a:br>
            <a:r>
              <a:rPr lang="ru-RU" sz="1600" dirty="0" smtClean="0"/>
              <a:t>от 16 ноября 2006 г. N 695</a:t>
            </a:r>
            <a:br>
              <a:rPr lang="ru-RU" sz="1600" dirty="0" smtClean="0"/>
            </a:br>
            <a:endParaRPr lang="ru-RU" sz="1600" dirty="0"/>
          </a:p>
        </p:txBody>
      </p:sp>
      <p:sp>
        <p:nvSpPr>
          <p:cNvPr id="3" name="Содержимое 2"/>
          <p:cNvSpPr>
            <a:spLocks noGrp="1"/>
          </p:cNvSpPr>
          <p:nvPr>
            <p:ph idx="1"/>
          </p:nvPr>
        </p:nvSpPr>
        <p:spPr>
          <a:xfrm>
            <a:off x="0" y="0"/>
            <a:ext cx="9144000" cy="4525963"/>
          </a:xfrm>
        </p:spPr>
        <p:txBody>
          <a:bodyPr>
            <a:normAutofit fontScale="77500" lnSpcReduction="20000"/>
          </a:bodyPr>
          <a:lstStyle/>
          <a:p>
            <a:pPr>
              <a:buNone/>
            </a:pPr>
            <a:r>
              <a:rPr lang="ru-RU" dirty="0" smtClean="0"/>
              <a:t>	</a:t>
            </a:r>
            <a:r>
              <a:rPr lang="ru-RU" b="1" i="1" u="sng" dirty="0" smtClean="0">
                <a:solidFill>
                  <a:srgbClr val="FF0000"/>
                </a:solidFill>
              </a:rPr>
              <a:t>В соответствии с пунктом 4 статьи 3 Закона Российской Федерации "О таможенном тарифе" Правительство Российской Федерации постановляет:</a:t>
            </a:r>
          </a:p>
          <a:p>
            <a:pPr lvl="1"/>
            <a:r>
              <a:rPr lang="ru-RU" dirty="0" smtClean="0"/>
              <a:t>1. Утвердить прилагаемые ставки вывозных таможенных пошлин на нефть сырую и на отдельные категории товаров, выработанные из нефти, вывозимые с территории Российской Федерации за пределы государств - участников соглашений о Таможенном союзе.</a:t>
            </a:r>
          </a:p>
          <a:p>
            <a:pPr lvl="1"/>
            <a:r>
              <a:rPr lang="ru-RU" dirty="0" smtClean="0"/>
              <a:t>2. Признать утратившими силу акты Правительства Российской Федерации согласно прилагаемому перечню.</a:t>
            </a:r>
          </a:p>
          <a:p>
            <a:pPr lvl="1"/>
            <a:r>
              <a:rPr lang="ru-RU" dirty="0" smtClean="0"/>
              <a:t>3. Настоящее Постановление вступает в силу с 1 декабря 2006 г.</a:t>
            </a: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1143000"/>
          </a:xfrm>
        </p:spPr>
        <p:txBody>
          <a:bodyPr>
            <a:normAutofit fontScale="90000"/>
          </a:bodyPr>
          <a:lstStyle/>
          <a:p>
            <a:r>
              <a:rPr lang="ru-RU" b="1" u="sng" dirty="0" smtClean="0">
                <a:solidFill>
                  <a:srgbClr val="92D050"/>
                </a:solidFill>
              </a:rPr>
              <a:t>Постановление правительства от 22.09.2012 №954</a:t>
            </a:r>
            <a:endParaRPr lang="ru-RU" b="1" u="sng" dirty="0">
              <a:solidFill>
                <a:srgbClr val="92D050"/>
              </a:solidFill>
            </a:endParaRPr>
          </a:p>
        </p:txBody>
      </p:sp>
      <p:sp>
        <p:nvSpPr>
          <p:cNvPr id="3" name="Содержимое 2"/>
          <p:cNvSpPr>
            <a:spLocks noGrp="1"/>
          </p:cNvSpPr>
          <p:nvPr>
            <p:ph idx="1"/>
          </p:nvPr>
        </p:nvSpPr>
        <p:spPr>
          <a:xfrm>
            <a:off x="357158" y="2332037"/>
            <a:ext cx="8229600" cy="4525963"/>
          </a:xfrm>
        </p:spPr>
        <p:txBody>
          <a:bodyPr/>
          <a:lstStyle/>
          <a:p>
            <a:pPr>
              <a:buNone/>
            </a:pPr>
            <a:r>
              <a:rPr lang="ru-RU" b="1" i="1" dirty="0" smtClean="0">
                <a:solidFill>
                  <a:srgbClr val="00B050"/>
                </a:solidFill>
              </a:rPr>
              <a:t>	</a:t>
            </a:r>
            <a:r>
              <a:rPr lang="ru-RU" i="1" dirty="0" smtClean="0"/>
              <a:t>«</a:t>
            </a:r>
            <a:r>
              <a:rPr lang="ru-RU" b="1" i="1" dirty="0" smtClean="0"/>
              <a:t>Об утверждении ставок вывозных таможенных пошлин на нефть сырую и на отдельные категории товаров, выработанные из нефти, вывозимые за пределы территории Российской Федерации и территории - участников соглашений о Таможенном союзе"</a:t>
            </a:r>
            <a:endParaRPr lang="ru-RU" b="1" i="1" dirty="0">
              <a:solidFill>
                <a:srgbClr val="00B050"/>
              </a:solidFill>
            </a:endParaRPr>
          </a:p>
        </p:txBody>
      </p:sp>
      <p:sp>
        <p:nvSpPr>
          <p:cNvPr id="4" name="TextBox 3"/>
          <p:cNvSpPr txBox="1"/>
          <p:nvPr/>
        </p:nvSpPr>
        <p:spPr>
          <a:xfrm>
            <a:off x="0" y="1928802"/>
            <a:ext cx="428596" cy="4524315"/>
          </a:xfrm>
          <a:prstGeom prst="rect">
            <a:avLst/>
          </a:prstGeom>
          <a:noFill/>
        </p:spPr>
        <p:txBody>
          <a:bodyPr wrap="square" rtlCol="0">
            <a:spAutoFit/>
          </a:bodyPr>
          <a:lstStyle/>
          <a:p>
            <a:r>
              <a:rPr lang="ru-RU" sz="9600" b="1" i="1" dirty="0" smtClean="0">
                <a:solidFill>
                  <a:srgbClr val="FF0000"/>
                </a:solidFill>
              </a:rPr>
              <a:t>!!!</a:t>
            </a:r>
            <a:endParaRPr lang="ru-RU" sz="9600" b="1" i="1"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000240"/>
            <a:ext cx="8229600" cy="1143000"/>
          </a:xfrm>
          <a:solidFill>
            <a:srgbClr val="FF0000"/>
          </a:solidFill>
        </p:spPr>
        <p:txBody>
          <a:bodyPr>
            <a:normAutofit fontScale="90000"/>
          </a:bodyPr>
          <a:lstStyle/>
          <a:p>
            <a:r>
              <a:rPr lang="ru-RU" dirty="0" smtClean="0"/>
              <a:t>Настоящее постановление вступило в силу с 1 октября 2012 г.</a:t>
            </a:r>
            <a:endParaRPr lang="ru-RU" dirty="0"/>
          </a:p>
        </p:txBody>
      </p:sp>
      <p:sp>
        <p:nvSpPr>
          <p:cNvPr id="3" name="Содержимое 2"/>
          <p:cNvSpPr>
            <a:spLocks noGrp="1"/>
          </p:cNvSpPr>
          <p:nvPr>
            <p:ph idx="1"/>
          </p:nvPr>
        </p:nvSpPr>
        <p:spPr>
          <a:xfrm>
            <a:off x="457200" y="4714884"/>
            <a:ext cx="7758138" cy="1411279"/>
          </a:xfrm>
        </p:spPr>
        <p:txBody>
          <a:bodyPr/>
          <a:lstStyle/>
          <a:p>
            <a:pPr>
              <a:buNone/>
            </a:pPr>
            <a:r>
              <a:rPr lang="ru-RU" dirty="0" smtClean="0"/>
              <a:t>	</a:t>
            </a:r>
            <a:endParaRPr lang="ru-RU" dirty="0"/>
          </a:p>
        </p:txBody>
      </p:sp>
      <p:sp>
        <p:nvSpPr>
          <p:cNvPr id="4" name="TextBox 3"/>
          <p:cNvSpPr txBox="1"/>
          <p:nvPr/>
        </p:nvSpPr>
        <p:spPr>
          <a:xfrm>
            <a:off x="4572000" y="5643578"/>
            <a:ext cx="4572000" cy="923330"/>
          </a:xfrm>
          <a:prstGeom prst="rect">
            <a:avLst/>
          </a:prstGeom>
          <a:noFill/>
        </p:spPr>
        <p:txBody>
          <a:bodyPr wrap="square" rtlCol="0">
            <a:spAutoFit/>
          </a:bodyPr>
          <a:lstStyle/>
          <a:p>
            <a:r>
              <a:rPr lang="ru-RU" b="1" dirty="0" smtClean="0"/>
              <a:t>Председатель Правительства Российской Федерации</a:t>
            </a:r>
            <a:endParaRPr lang="ru-RU" dirty="0" smtClean="0"/>
          </a:p>
          <a:p>
            <a:r>
              <a:rPr lang="ru-RU" b="1" dirty="0" smtClean="0"/>
              <a:t>Д. Медведев</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dirty="0" smtClean="0"/>
              <a:t>Госдума утвердила новый порядок расчета таможенных тарифов на экспорт нефти</a:t>
            </a:r>
            <a:endParaRPr lang="ru-RU" sz="3200" dirty="0"/>
          </a:p>
        </p:txBody>
      </p:sp>
      <p:graphicFrame>
        <p:nvGraphicFramePr>
          <p:cNvPr id="5" name="Содержимое 4"/>
          <p:cNvGraphicFramePr>
            <a:graphicFrameLocks noGrp="1"/>
          </p:cNvGraphicFramePr>
          <p:nvPr>
            <p:ph idx="1"/>
          </p:nvPr>
        </p:nvGraphicFramePr>
        <p:xfrm>
          <a:off x="285720" y="1071546"/>
          <a:ext cx="7929618"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Выноска со стрелкой влево 5"/>
          <p:cNvSpPr/>
          <p:nvPr/>
        </p:nvSpPr>
        <p:spPr>
          <a:xfrm>
            <a:off x="6357918" y="4643446"/>
            <a:ext cx="2786082" cy="2000264"/>
          </a:xfrm>
          <a:prstGeom prst="leftArrow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7" name="TextBox 6"/>
          <p:cNvSpPr txBox="1"/>
          <p:nvPr/>
        </p:nvSpPr>
        <p:spPr>
          <a:xfrm>
            <a:off x="7500958" y="4929198"/>
            <a:ext cx="1643042" cy="1754326"/>
          </a:xfrm>
          <a:prstGeom prst="rect">
            <a:avLst/>
          </a:prstGeom>
          <a:noFill/>
        </p:spPr>
        <p:txBody>
          <a:bodyPr wrap="square" rtlCol="0">
            <a:spAutoFit/>
          </a:bodyPr>
          <a:lstStyle/>
          <a:p>
            <a:pPr algn="ctr"/>
            <a:r>
              <a:rPr lang="ru-RU" sz="3600" b="1" dirty="0" smtClean="0"/>
              <a:t>17 дней !?</a:t>
            </a:r>
            <a:endParaRPr lang="ru-RU" sz="3600" b="1" dirty="0"/>
          </a:p>
        </p:txBody>
      </p:sp>
      <p:sp>
        <p:nvSpPr>
          <p:cNvPr id="8" name="Выноска-облако 7"/>
          <p:cNvSpPr/>
          <p:nvPr/>
        </p:nvSpPr>
        <p:spPr>
          <a:xfrm>
            <a:off x="2500298" y="1785926"/>
            <a:ext cx="5929354" cy="2714644"/>
          </a:xfrm>
          <a:prstGeom prst="cloudCallout">
            <a:avLst>
              <a:gd name="adj1" fmla="val 60071"/>
              <a:gd name="adj2" fmla="val 71828"/>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ru-RU"/>
          </a:p>
        </p:txBody>
      </p:sp>
      <p:sp>
        <p:nvSpPr>
          <p:cNvPr id="9" name="TextBox 8"/>
          <p:cNvSpPr txBox="1"/>
          <p:nvPr/>
        </p:nvSpPr>
        <p:spPr>
          <a:xfrm>
            <a:off x="3428992" y="2071678"/>
            <a:ext cx="5286412" cy="2862322"/>
          </a:xfrm>
          <a:prstGeom prst="rect">
            <a:avLst/>
          </a:prstGeom>
          <a:noFill/>
        </p:spPr>
        <p:txBody>
          <a:bodyPr wrap="square" rtlCol="0">
            <a:spAutoFit/>
          </a:bodyPr>
          <a:lstStyle/>
          <a:p>
            <a:r>
              <a:rPr lang="ru-RU" sz="3600" dirty="0" smtClean="0"/>
              <a:t>позволило бы сэкономить нефтяным компаниям 4--5 </a:t>
            </a:r>
            <a:r>
              <a:rPr lang="ru-RU" sz="3600" dirty="0" err="1" smtClean="0"/>
              <a:t>млрд</a:t>
            </a:r>
            <a:r>
              <a:rPr lang="ru-RU" sz="3600" dirty="0" smtClean="0"/>
              <a:t> долл. в год. </a:t>
            </a:r>
            <a:r>
              <a:rPr lang="ru-RU" dirty="0" smtClean="0"/>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heel(4)">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mph" presetSubtype="0" fill="hold" grpId="1" nodeType="clickEffect">
                                  <p:stCondLst>
                                    <p:cond delay="0"/>
                                  </p:stCondLst>
                                  <p:childTnLst>
                                    <p:animScale>
                                      <p:cBhvr>
                                        <p:cTn id="31"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P spid="6" grpId="0" animBg="1"/>
      <p:bldP spid="8" grpId="0" animBg="1"/>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Инициатива нефтяников об изменении порядка взимания экспортных пошлин стала активно обсуждаться в правительстве в сентябре, когда цена нефти стала уже ниже 100 долл. за баррель (в то время как в июле она подступалась к 150 долл. за баррель)….</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357158" y="285728"/>
          <a:ext cx="8329642" cy="5886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Льготная экспортная пошлина </a:t>
            </a:r>
            <a:endParaRPr lang="ru-RU" dirty="0"/>
          </a:p>
        </p:txBody>
      </p:sp>
      <p:sp>
        <p:nvSpPr>
          <p:cNvPr id="3" name="Содержимое 2"/>
          <p:cNvSpPr>
            <a:spLocks noGrp="1"/>
          </p:cNvSpPr>
          <p:nvPr>
            <p:ph idx="1"/>
          </p:nvPr>
        </p:nvSpPr>
        <p:spPr/>
        <p:txBody>
          <a:bodyPr/>
          <a:lstStyle/>
          <a:p>
            <a:r>
              <a:rPr lang="ru-RU" dirty="0" err="1" smtClean="0"/>
              <a:t>Приразломного</a:t>
            </a:r>
            <a:r>
              <a:rPr lang="ru-RU" dirty="0" smtClean="0"/>
              <a:t> месторождения, ряда месторождений Восточной Сибири и Северного Каспия с 1 октября вырастет на 18,8 доллара – до 210,1 доллара за тонну с нынешних 191,3 доллара за тонну. </a:t>
            </a:r>
          </a:p>
          <a:p>
            <a:r>
              <a:rPr lang="ru-RU" dirty="0" smtClean="0"/>
              <a:t>Льготная пошлина для </a:t>
            </a:r>
            <a:r>
              <a:rPr lang="ru-RU" dirty="0" err="1" smtClean="0"/>
              <a:t>сверхвязкой</a:t>
            </a:r>
            <a:r>
              <a:rPr lang="ru-RU" dirty="0" smtClean="0"/>
              <a:t> нефти с 1 октября увеличится до 41,8 доллара против 39,3 доллара за тонну</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285720" y="428604"/>
          <a:ext cx="8401080" cy="57435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457200" y="-285776"/>
          <a:ext cx="8229600" cy="6929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0" y="142852"/>
            <a:ext cx="7329510" cy="2025966"/>
          </a:xfrm>
        </p:spPr>
        <p:style>
          <a:lnRef idx="2">
            <a:schemeClr val="accent2">
              <a:shade val="50000"/>
            </a:schemeClr>
          </a:lnRef>
          <a:fillRef idx="1">
            <a:schemeClr val="accent2"/>
          </a:fillRef>
          <a:effectRef idx="0">
            <a:schemeClr val="accent2"/>
          </a:effectRef>
          <a:fontRef idx="minor">
            <a:schemeClr val="lt1"/>
          </a:fontRef>
        </p:style>
        <p:txBody>
          <a:bodyPr>
            <a:normAutofit lnSpcReduction="10000"/>
          </a:bodyPr>
          <a:lstStyle/>
          <a:p>
            <a:r>
              <a:rPr lang="ru-RU" dirty="0" smtClean="0"/>
              <a:t>порядок расчета коэффициента, характеризующего размер ставки вывозной таможенной пошлины на нефть</a:t>
            </a:r>
            <a:endParaRPr lang="ru-RU" dirty="0"/>
          </a:p>
        </p:txBody>
      </p:sp>
      <p:sp>
        <p:nvSpPr>
          <p:cNvPr id="6" name="TextBox 5"/>
          <p:cNvSpPr txBox="1"/>
          <p:nvPr/>
        </p:nvSpPr>
        <p:spPr>
          <a:xfrm>
            <a:off x="714348" y="2500306"/>
            <a:ext cx="2714644"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ru-RU" dirty="0" smtClean="0"/>
              <a:t>Коэффициент = 1</a:t>
            </a:r>
            <a:endParaRPr lang="ru-RU" dirty="0"/>
          </a:p>
        </p:txBody>
      </p:sp>
      <p:sp>
        <p:nvSpPr>
          <p:cNvPr id="7" name="TextBox 6"/>
          <p:cNvSpPr txBox="1"/>
          <p:nvPr/>
        </p:nvSpPr>
        <p:spPr>
          <a:xfrm>
            <a:off x="785786" y="3429000"/>
            <a:ext cx="2714644"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ru-RU" dirty="0" smtClean="0"/>
              <a:t>Коэффициент = 0</a:t>
            </a:r>
            <a:endParaRPr lang="ru-RU" dirty="0"/>
          </a:p>
        </p:txBody>
      </p:sp>
      <p:sp>
        <p:nvSpPr>
          <p:cNvPr id="8" name="TextBox 7"/>
          <p:cNvSpPr txBox="1"/>
          <p:nvPr/>
        </p:nvSpPr>
        <p:spPr>
          <a:xfrm>
            <a:off x="3714744" y="1785926"/>
            <a:ext cx="2786082" cy="258532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dirty="0" smtClean="0"/>
              <a:t>за последний период мониторинга и вводятся в действие с 1-го числа календарного месяца, следующего за окончанием периода мониторинга.</a:t>
            </a:r>
            <a:br>
              <a:rPr lang="ru-RU" dirty="0" smtClean="0"/>
            </a:br>
            <a:endParaRPr lang="ru-RU" dirty="0" smtClean="0"/>
          </a:p>
          <a:p>
            <a:endParaRPr lang="ru-RU" dirty="0"/>
          </a:p>
        </p:txBody>
      </p:sp>
      <p:sp>
        <p:nvSpPr>
          <p:cNvPr id="9" name="TextBox 8"/>
          <p:cNvSpPr txBox="1"/>
          <p:nvPr/>
        </p:nvSpPr>
        <p:spPr>
          <a:xfrm>
            <a:off x="3000364" y="4643446"/>
            <a:ext cx="5429288" cy="175432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ru-RU" dirty="0" smtClean="0"/>
              <a:t>Периодом мониторинга цен на нефть сырую на мировых рынках нефтяного сырья является период с 15-го числа каждого календарного месяца по 14-е число следующего календарного месяца включительно начиная с 15.10.2008.</a:t>
            </a:r>
            <a:br>
              <a:rPr lang="ru-RU" dirty="0" smtClean="0"/>
            </a:b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r>
              <a:rPr lang="ru-RU" dirty="0" smtClean="0"/>
              <a:t>Постановлением Правительства Российской Федерации от 28.03.2012 N 251 "О порядке доведения через официальные источники информации средней цены на нефть сырую марки "Юралс" на мировых рынках нефтяного сырья" установлено, что средняя цена на нефть сырую марки "Юралс" доводится Министерством экономического развития Российской Федерации посредством ее размещения на официальном сайте указанного Министерства в сети Интернет.</a:t>
            </a:r>
            <a:br>
              <a:rPr lang="ru-RU" dirty="0" smtClean="0"/>
            </a:b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Средние цены на нефть сорта Юралс</a:t>
            </a:r>
            <a:endParaRPr lang="ru-RU" dirty="0"/>
          </a:p>
        </p:txBody>
      </p:sp>
      <p:graphicFrame>
        <p:nvGraphicFramePr>
          <p:cNvPr id="4" name="Содержимое 3"/>
          <p:cNvGraphicFramePr>
            <a:graphicFrameLocks noGrp="1"/>
          </p:cNvGraphicFramePr>
          <p:nvPr>
            <p:ph idx="1"/>
          </p:nvPr>
        </p:nvGraphicFramePr>
        <p:xfrm>
          <a:off x="0" y="1643050"/>
          <a:ext cx="8715403" cy="815340"/>
        </p:xfrm>
        <a:graphic>
          <a:graphicData uri="http://schemas.openxmlformats.org/drawingml/2006/table">
            <a:tbl>
              <a:tblPr>
                <a:tableStyleId>{775DCB02-9BB8-47FD-8907-85C794F793BA}</a:tableStyleId>
              </a:tblPr>
              <a:tblGrid>
                <a:gridCol w="1830235"/>
                <a:gridCol w="573764"/>
                <a:gridCol w="573764"/>
                <a:gridCol w="573764"/>
                <a:gridCol w="573764"/>
                <a:gridCol w="573764"/>
                <a:gridCol w="573764"/>
                <a:gridCol w="573764"/>
                <a:gridCol w="573764"/>
                <a:gridCol w="573764"/>
                <a:gridCol w="573764"/>
                <a:gridCol w="573764"/>
                <a:gridCol w="573764"/>
              </a:tblGrid>
              <a:tr h="152400">
                <a:tc>
                  <a:txBody>
                    <a:bodyPr/>
                    <a:lstStyle/>
                    <a:p>
                      <a:pPr>
                        <a:lnSpc>
                          <a:spcPct val="115000"/>
                        </a:lnSpc>
                        <a:spcAft>
                          <a:spcPts val="0"/>
                        </a:spcAft>
                      </a:pPr>
                      <a:r>
                        <a:rPr lang="ru-RU" sz="1000"/>
                        <a:t>Период мониторинга</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15.09.11-</a:t>
                      </a:r>
                      <a:br>
                        <a:rPr lang="ru-RU" sz="1000"/>
                      </a:br>
                      <a:r>
                        <a:rPr lang="ru-RU" sz="1000"/>
                        <a:t>14.10.11</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15.10.11-</a:t>
                      </a:r>
                      <a:br>
                        <a:rPr lang="ru-RU" sz="1000"/>
                      </a:br>
                      <a:r>
                        <a:rPr lang="ru-RU" sz="1000"/>
                        <a:t>14.11.11</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15.11.11-</a:t>
                      </a:r>
                      <a:br>
                        <a:rPr lang="ru-RU" sz="1000"/>
                      </a:br>
                      <a:r>
                        <a:rPr lang="ru-RU" sz="1000"/>
                        <a:t>14.12.11</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15.12.11-</a:t>
                      </a:r>
                      <a:br>
                        <a:rPr lang="ru-RU" sz="1000"/>
                      </a:br>
                      <a:r>
                        <a:rPr lang="ru-RU" sz="1000"/>
                        <a:t>14.01.12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15.01.12-</a:t>
                      </a:r>
                      <a:br>
                        <a:rPr lang="ru-RU" sz="1000"/>
                      </a:br>
                      <a:r>
                        <a:rPr lang="ru-RU" sz="1000"/>
                        <a:t>14.02.12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15.02.12-</a:t>
                      </a:r>
                      <a:br>
                        <a:rPr lang="ru-RU" sz="1000"/>
                      </a:br>
                      <a:r>
                        <a:rPr lang="ru-RU" sz="1000"/>
                        <a:t>14.03.12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15.03.12-</a:t>
                      </a:r>
                      <a:br>
                        <a:rPr lang="ru-RU" sz="1000"/>
                      </a:br>
                      <a:r>
                        <a:rPr lang="ru-RU" sz="1000"/>
                        <a:t>14.04.12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15.04.12-</a:t>
                      </a:r>
                      <a:br>
                        <a:rPr lang="ru-RU" sz="1000"/>
                      </a:br>
                      <a:r>
                        <a:rPr lang="ru-RU" sz="1000"/>
                        <a:t>14.05.12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15.05.12-</a:t>
                      </a:r>
                      <a:br>
                        <a:rPr lang="ru-RU" sz="1000"/>
                      </a:br>
                      <a:r>
                        <a:rPr lang="ru-RU" sz="1000"/>
                        <a:t>14.06.12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15.06.12-</a:t>
                      </a:r>
                      <a:br>
                        <a:rPr lang="ru-RU" sz="1000"/>
                      </a:br>
                      <a:r>
                        <a:rPr lang="ru-RU" sz="1000"/>
                        <a:t>14.07.12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15.07.12-</a:t>
                      </a:r>
                      <a:br>
                        <a:rPr lang="ru-RU" sz="1000"/>
                      </a:br>
                      <a:r>
                        <a:rPr lang="ru-RU" sz="1000"/>
                        <a:t>14.08.12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15.08.12-</a:t>
                      </a:r>
                      <a:br>
                        <a:rPr lang="ru-RU" sz="1000"/>
                      </a:br>
                      <a:r>
                        <a:rPr lang="ru-RU" sz="1000"/>
                        <a:t>14.09.12</a:t>
                      </a:r>
                      <a:endParaRPr lang="ru-RU" sz="1000">
                        <a:latin typeface="Calibri"/>
                        <a:ea typeface="Times New Roman"/>
                        <a:cs typeface="Times New Roman"/>
                      </a:endParaRPr>
                    </a:p>
                  </a:txBody>
                  <a:tcPr marL="19050" marR="19050" marT="19050" marB="19050"/>
                </a:tc>
              </a:tr>
              <a:tr h="152400">
                <a:tc>
                  <a:txBody>
                    <a:bodyPr/>
                    <a:lstStyle/>
                    <a:p>
                      <a:pPr>
                        <a:lnSpc>
                          <a:spcPct val="115000"/>
                        </a:lnSpc>
                        <a:spcAft>
                          <a:spcPts val="0"/>
                        </a:spcAft>
                      </a:pPr>
                      <a:r>
                        <a:rPr lang="ru-RU" sz="1000"/>
                        <a:t>Нефть, долларов за баррель</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108,06</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111,17</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109,09</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108,23</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112,23</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123,53</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120,76</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114,18</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102,67</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95,19</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108,25</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113,98</a:t>
                      </a:r>
                      <a:endParaRPr lang="ru-RU" sz="1000">
                        <a:latin typeface="Calibri"/>
                        <a:ea typeface="Times New Roman"/>
                        <a:cs typeface="Times New Roman"/>
                      </a:endParaRPr>
                    </a:p>
                  </a:txBody>
                  <a:tcPr marL="19050" marR="19050" marT="19050" marB="19050"/>
                </a:tc>
              </a:tr>
              <a:tr h="152400">
                <a:tc>
                  <a:txBody>
                    <a:bodyPr/>
                    <a:lstStyle/>
                    <a:p>
                      <a:pPr>
                        <a:lnSpc>
                          <a:spcPct val="115000"/>
                        </a:lnSpc>
                        <a:spcAft>
                          <a:spcPts val="0"/>
                        </a:spcAft>
                      </a:pPr>
                      <a:r>
                        <a:rPr lang="ru-RU" sz="1000"/>
                        <a:t>Нефть, долларов за тонну*</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788,86</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811,52</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796,35</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790,06</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819,25</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901,75</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881,55</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833,50</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749,45</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694,88</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790,21</a:t>
                      </a:r>
                      <a:endParaRPr lang="ru-RU" sz="10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dirty="0"/>
                        <a:t>832,03</a:t>
                      </a:r>
                      <a:endParaRPr lang="ru-RU" sz="1000" dirty="0">
                        <a:latin typeface="Calibri"/>
                        <a:ea typeface="Times New Roman"/>
                        <a:cs typeface="Times New Roman"/>
                      </a:endParaRPr>
                    </a:p>
                  </a:txBody>
                  <a:tcPr marL="19050" marR="19050" marT="19050" marB="19050"/>
                </a:tc>
              </a:tr>
            </a:tbl>
          </a:graphicData>
        </a:graphic>
      </p:graphicFrame>
      <p:sp>
        <p:nvSpPr>
          <p:cNvPr id="5" name="TextBox 4"/>
          <p:cNvSpPr txBox="1"/>
          <p:nvPr/>
        </p:nvSpPr>
        <p:spPr>
          <a:xfrm>
            <a:off x="214282" y="3429000"/>
            <a:ext cx="1928826" cy="175432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ru-RU" dirty="0" smtClean="0"/>
              <a:t>* рассчитано исходя из соотношения 1 тонна = 7,3 барреля</a:t>
            </a:r>
          </a:p>
          <a:p>
            <a:endParaRPr lang="ru-RU" dirty="0"/>
          </a:p>
        </p:txBody>
      </p:sp>
      <p:pic>
        <p:nvPicPr>
          <p:cNvPr id="6" name="Рисунок 5" descr="http://www.ngfr.ru/diagram_oil_price.php?line1=price_monitoring&amp;smooth1=1"/>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3143240" y="2714620"/>
            <a:ext cx="5575300" cy="2781300"/>
          </a:xfrm>
          <a:prstGeom prst="rect">
            <a:avLst/>
          </a:prstGeom>
          <a:noFill/>
          <a:ln>
            <a:noFill/>
          </a:ln>
        </p:spPr>
      </p:pic>
      <p:graphicFrame>
        <p:nvGraphicFramePr>
          <p:cNvPr id="7" name="Таблица 6"/>
          <p:cNvGraphicFramePr>
            <a:graphicFrameLocks noGrp="1"/>
          </p:cNvGraphicFramePr>
          <p:nvPr/>
        </p:nvGraphicFramePr>
        <p:xfrm>
          <a:off x="1643042" y="5857892"/>
          <a:ext cx="7143800" cy="515114"/>
        </p:xfrm>
        <a:graphic>
          <a:graphicData uri="http://schemas.openxmlformats.org/drawingml/2006/table">
            <a:tbl>
              <a:tblPr/>
              <a:tblGrid>
                <a:gridCol w="680362"/>
                <a:gridCol w="6463438"/>
              </a:tblGrid>
              <a:tr h="515114">
                <a:tc>
                  <a:txBody>
                    <a:bodyPr/>
                    <a:lstStyle/>
                    <a:p>
                      <a:pPr>
                        <a:lnSpc>
                          <a:spcPct val="115000"/>
                        </a:lnSpc>
                        <a:spcAft>
                          <a:spcPts val="1000"/>
                        </a:spcAft>
                      </a:pPr>
                      <a:endParaRPr lang="ru-RU" sz="1200">
                        <a:latin typeface="Calibri"/>
                        <a:ea typeface="Calibri"/>
                        <a:cs typeface="Times New Roman"/>
                      </a:endParaRPr>
                    </a:p>
                  </a:txBody>
                  <a:tcPr marL="9525" marR="9525" marT="9525" marB="9525" anchor="ctr">
                    <a:lnL>
                      <a:noFill/>
                    </a:lnL>
                    <a:lnR>
                      <a:noFill/>
                    </a:lnR>
                    <a:lnT>
                      <a:noFill/>
                    </a:lnT>
                    <a:lnB>
                      <a:noFill/>
                    </a:lnB>
                  </a:tcPr>
                </a:tc>
                <a:tc>
                  <a:txBody>
                    <a:bodyPr/>
                    <a:lstStyle/>
                    <a:p>
                      <a:pPr>
                        <a:lnSpc>
                          <a:spcPct val="115000"/>
                        </a:lnSpc>
                        <a:spcAft>
                          <a:spcPts val="1000"/>
                        </a:spcAft>
                      </a:pPr>
                      <a:r>
                        <a:rPr lang="ru-RU" sz="800" dirty="0">
                          <a:latin typeface="Calibri"/>
                          <a:ea typeface="Calibri"/>
                          <a:cs typeface="Times New Roman"/>
                        </a:rPr>
                        <a:t>цена нефти сорта Юралс на мировом рынке</a:t>
                      </a:r>
                      <a:endParaRPr lang="ru-RU" sz="1100" dirty="0">
                        <a:latin typeface="Calibri"/>
                        <a:ea typeface="Calibri"/>
                        <a:cs typeface="Times New Roman"/>
                      </a:endParaRPr>
                    </a:p>
                  </a:txBody>
                  <a:tcPr marL="9525" marR="9525" marT="9525" marB="9525" anchor="ctr">
                    <a:lnL>
                      <a:noFill/>
                    </a:lnL>
                    <a:lnR>
                      <a:noFill/>
                    </a:lnR>
                    <a:lnT>
                      <a:noFill/>
                    </a:lnT>
                    <a:lnB>
                      <a:noFill/>
                    </a:lnB>
                  </a:tcPr>
                </a:tc>
              </a:tr>
            </a:tbl>
          </a:graphicData>
        </a:graphic>
      </p:graphicFrame>
      <p:pic>
        <p:nvPicPr>
          <p:cNvPr id="1025" name="Рисунок 8" descr="http://www.ngfr.ru/img/oba.gif"/>
          <p:cNvPicPr>
            <a:picLocks noChangeAspect="1" noChangeArrowheads="1"/>
          </p:cNvPicPr>
          <p:nvPr/>
        </p:nvPicPr>
        <p:blipFill>
          <a:blip r:embed="rId3"/>
          <a:srcRect/>
          <a:stretch>
            <a:fillRect/>
          </a:stretch>
        </p:blipFill>
        <p:spPr bwMode="auto">
          <a:xfrm>
            <a:off x="0" y="0"/>
            <a:ext cx="485775" cy="1905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t>Таможенные пошлины на экспорт нефти</a:t>
            </a:r>
            <a:br>
              <a:rPr lang="ru-RU" sz="2800" dirty="0" smtClean="0"/>
            </a:br>
            <a:r>
              <a:rPr lang="ru-RU" sz="2800" dirty="0" smtClean="0"/>
              <a:t>(долларов за тонну</a:t>
            </a:r>
            <a:endParaRPr lang="ru-RU" sz="2800" dirty="0"/>
          </a:p>
        </p:txBody>
      </p:sp>
      <p:graphicFrame>
        <p:nvGraphicFramePr>
          <p:cNvPr id="4" name="Таблица 3"/>
          <p:cNvGraphicFramePr>
            <a:graphicFrameLocks noGrp="1"/>
          </p:cNvGraphicFramePr>
          <p:nvPr/>
        </p:nvGraphicFramePr>
        <p:xfrm>
          <a:off x="428597" y="1357299"/>
          <a:ext cx="8501120" cy="2286016"/>
        </p:xfrm>
        <a:graphic>
          <a:graphicData uri="http://schemas.openxmlformats.org/drawingml/2006/table">
            <a:tbl>
              <a:tblPr>
                <a:tableStyleId>{35758FB7-9AC5-4552-8A53-C91805E547FA}</a:tableStyleId>
              </a:tblPr>
              <a:tblGrid>
                <a:gridCol w="1785236"/>
                <a:gridCol w="559657"/>
                <a:gridCol w="559657"/>
                <a:gridCol w="559657"/>
                <a:gridCol w="559657"/>
                <a:gridCol w="559657"/>
                <a:gridCol w="559657"/>
                <a:gridCol w="559657"/>
                <a:gridCol w="559657"/>
                <a:gridCol w="559657"/>
                <a:gridCol w="559657"/>
                <a:gridCol w="559657"/>
                <a:gridCol w="559657"/>
              </a:tblGrid>
              <a:tr h="644126">
                <a:tc>
                  <a:txBody>
                    <a:bodyPr/>
                    <a:lstStyle/>
                    <a:p>
                      <a:pPr>
                        <a:lnSpc>
                          <a:spcPct val="115000"/>
                        </a:lnSpc>
                        <a:spcAft>
                          <a:spcPts val="0"/>
                        </a:spcAft>
                      </a:pPr>
                      <a:r>
                        <a:rPr lang="ru-RU" sz="1000" dirty="0"/>
                        <a:t>Вступление в силу</a:t>
                      </a:r>
                      <a:endParaRPr lang="ru-RU" sz="1100" dirty="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01.11.11</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01.12.11</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01.01.12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01.02.12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01.03.12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01.04.12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01.05.12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01.06.12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01.07.12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01.08.12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01.09.12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01.10.12</a:t>
                      </a:r>
                      <a:endParaRPr lang="ru-RU" sz="1100">
                        <a:latin typeface="Calibri"/>
                        <a:ea typeface="Times New Roman"/>
                        <a:cs typeface="Times New Roman"/>
                      </a:endParaRPr>
                    </a:p>
                  </a:txBody>
                  <a:tcPr marL="19050" marR="19050" marT="19050" marB="19050"/>
                </a:tc>
              </a:tr>
              <a:tr h="353638">
                <a:tc>
                  <a:txBody>
                    <a:bodyPr/>
                    <a:lstStyle/>
                    <a:p>
                      <a:pPr>
                        <a:lnSpc>
                          <a:spcPct val="115000"/>
                        </a:lnSpc>
                        <a:spcAft>
                          <a:spcPts val="0"/>
                        </a:spcAft>
                      </a:pPr>
                      <a:r>
                        <a:rPr lang="ru-RU" sz="1000"/>
                        <a:t>Обычная пошлина</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393,0</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406,6</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397,5</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393,7</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411,2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460,7</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448,6</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419,8</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369,3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336,6</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393,8</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418,9</a:t>
                      </a:r>
                      <a:endParaRPr lang="ru-RU" sz="1100">
                        <a:latin typeface="Calibri"/>
                        <a:ea typeface="Times New Roman"/>
                        <a:cs typeface="Times New Roman"/>
                      </a:endParaRPr>
                    </a:p>
                  </a:txBody>
                  <a:tcPr marL="19050" marR="19050" marT="19050" marB="19050"/>
                </a:tc>
              </a:tr>
              <a:tr h="644126">
                <a:tc>
                  <a:txBody>
                    <a:bodyPr/>
                    <a:lstStyle/>
                    <a:p>
                      <a:pPr>
                        <a:lnSpc>
                          <a:spcPct val="115000"/>
                        </a:lnSpc>
                        <a:spcAft>
                          <a:spcPts val="0"/>
                        </a:spcAft>
                      </a:pPr>
                      <a:r>
                        <a:rPr lang="ru-RU" sz="1000"/>
                        <a:t>Льготная пошлина**</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190,7</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200,9</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194,1</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191,2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dirty="0"/>
                        <a:t>204,4</a:t>
                      </a:r>
                      <a:endParaRPr lang="ru-RU" sz="1100" dirty="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241,5</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232,4</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210,8</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173,0</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148,4</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191,3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210,1</a:t>
                      </a:r>
                      <a:endParaRPr lang="ru-RU" sz="1100">
                        <a:latin typeface="Calibri"/>
                        <a:ea typeface="Times New Roman"/>
                        <a:cs typeface="Times New Roman"/>
                      </a:endParaRPr>
                    </a:p>
                  </a:txBody>
                  <a:tcPr marL="19050" marR="19050" marT="19050" marB="19050"/>
                </a:tc>
              </a:tr>
              <a:tr h="644126">
                <a:tc>
                  <a:txBody>
                    <a:bodyPr/>
                    <a:lstStyle/>
                    <a:p>
                      <a:pPr>
                        <a:lnSpc>
                          <a:spcPct val="115000"/>
                        </a:lnSpc>
                        <a:spcAft>
                          <a:spcPts val="0"/>
                        </a:spcAft>
                      </a:pPr>
                      <a:r>
                        <a:rPr lang="ru-RU" sz="1000"/>
                        <a:t>Сверхвязкая нефть***</a:t>
                      </a:r>
                      <a:endParaRPr lang="ru-RU" sz="1100">
                        <a:latin typeface="Calibri"/>
                        <a:ea typeface="Times New Roman"/>
                        <a:cs typeface="Times New Roman"/>
                      </a:endParaRPr>
                    </a:p>
                  </a:txBody>
                  <a:tcPr marL="19050" marR="19050" marT="19050" marB="19050"/>
                </a:tc>
                <a:tc>
                  <a:txBody>
                    <a:bodyPr/>
                    <a:lstStyle/>
                    <a:p>
                      <a:pPr>
                        <a:lnSpc>
                          <a:spcPct val="115000"/>
                        </a:lnSpc>
                      </a:pPr>
                      <a:endParaRPr lang="ru-RU" sz="1100">
                        <a:latin typeface="Calibri"/>
                        <a:ea typeface="Times New Roman"/>
                        <a:cs typeface="Times New Roman"/>
                      </a:endParaRPr>
                    </a:p>
                  </a:txBody>
                  <a:tcPr marL="19050" marR="19050" marT="19050" marB="19050"/>
                </a:tc>
                <a:tc>
                  <a:txBody>
                    <a:bodyPr/>
                    <a:lstStyle/>
                    <a:p>
                      <a:pPr>
                        <a:lnSpc>
                          <a:spcPct val="115000"/>
                        </a:lnSpc>
                      </a:pPr>
                      <a:endParaRPr lang="ru-RU" sz="1100">
                        <a:latin typeface="Calibri"/>
                        <a:ea typeface="Times New Roman"/>
                        <a:cs typeface="Times New Roman"/>
                      </a:endParaRPr>
                    </a:p>
                  </a:txBody>
                  <a:tcPr marL="19050" marR="19050" marT="19050" marB="19050"/>
                </a:tc>
                <a:tc>
                  <a:txBody>
                    <a:bodyPr/>
                    <a:lstStyle/>
                    <a:p>
                      <a:pPr>
                        <a:lnSpc>
                          <a:spcPct val="115000"/>
                        </a:lnSpc>
                      </a:pPr>
                      <a:endParaRPr lang="ru-RU" sz="1100">
                        <a:latin typeface="Calibri"/>
                        <a:ea typeface="Times New Roman"/>
                        <a:cs typeface="Times New Roman"/>
                      </a:endParaRPr>
                    </a:p>
                  </a:txBody>
                  <a:tcPr marL="19050" marR="19050" marT="19050" marB="19050"/>
                </a:tc>
                <a:tc>
                  <a:txBody>
                    <a:bodyPr/>
                    <a:lstStyle/>
                    <a:p>
                      <a:pPr>
                        <a:lnSpc>
                          <a:spcPct val="115000"/>
                        </a:lnSpc>
                      </a:pPr>
                      <a:endParaRPr lang="ru-RU" sz="1100">
                        <a:latin typeface="Calibri"/>
                        <a:ea typeface="Times New Roman"/>
                        <a:cs typeface="Times New Roman"/>
                      </a:endParaRPr>
                    </a:p>
                  </a:txBody>
                  <a:tcPr marL="19050" marR="19050" marT="19050" marB="19050"/>
                </a:tc>
                <a:tc>
                  <a:txBody>
                    <a:bodyPr/>
                    <a:lstStyle/>
                    <a:p>
                      <a:pPr>
                        <a:lnSpc>
                          <a:spcPct val="115000"/>
                        </a:lnSpc>
                      </a:pPr>
                      <a:endParaRPr lang="ru-RU" sz="1100">
                        <a:latin typeface="Calibri"/>
                        <a:ea typeface="Times New Roman"/>
                        <a:cs typeface="Times New Roman"/>
                      </a:endParaRPr>
                    </a:p>
                  </a:txBody>
                  <a:tcPr marL="19050" marR="19050" marT="19050" marB="19050"/>
                </a:tc>
                <a:tc>
                  <a:txBody>
                    <a:bodyPr/>
                    <a:lstStyle/>
                    <a:p>
                      <a:pPr>
                        <a:lnSpc>
                          <a:spcPct val="115000"/>
                        </a:lnSpc>
                      </a:pPr>
                      <a:endParaRPr lang="ru-RU" sz="1100">
                        <a:latin typeface="Calibri"/>
                        <a:ea typeface="Times New Roman"/>
                        <a:cs typeface="Times New Roman"/>
                      </a:endParaRPr>
                    </a:p>
                  </a:txBody>
                  <a:tcPr marL="19050" marR="19050" marT="19050" marB="19050"/>
                </a:tc>
                <a:tc>
                  <a:txBody>
                    <a:bodyPr/>
                    <a:lstStyle/>
                    <a:p>
                      <a:pPr>
                        <a:lnSpc>
                          <a:spcPct val="115000"/>
                        </a:lnSpc>
                      </a:pPr>
                      <a:endParaRPr lang="ru-RU" sz="1100">
                        <a:latin typeface="Calibri"/>
                        <a:ea typeface="Times New Roman"/>
                        <a:cs typeface="Times New Roman"/>
                      </a:endParaRPr>
                    </a:p>
                  </a:txBody>
                  <a:tcPr marL="19050" marR="19050" marT="19050" marB="19050"/>
                </a:tc>
                <a:tc>
                  <a:txBody>
                    <a:bodyPr/>
                    <a:lstStyle/>
                    <a:p>
                      <a:pPr>
                        <a:lnSpc>
                          <a:spcPct val="115000"/>
                        </a:lnSpc>
                      </a:pP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36,9</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33,6</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39,3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dirty="0"/>
                        <a:t>41,8</a:t>
                      </a:r>
                      <a:endParaRPr lang="ru-RU" sz="1100" dirty="0">
                        <a:latin typeface="Calibri"/>
                        <a:ea typeface="Times New Roman"/>
                        <a:cs typeface="Times New Roman"/>
                      </a:endParaRPr>
                    </a:p>
                  </a:txBody>
                  <a:tcPr marL="19050" marR="19050" marT="19050" marB="19050"/>
                </a:tc>
              </a:tr>
            </a:tbl>
          </a:graphicData>
        </a:graphic>
      </p:graphicFrame>
      <p:sp>
        <p:nvSpPr>
          <p:cNvPr id="5" name="TextBox 4"/>
          <p:cNvSpPr txBox="1"/>
          <p:nvPr/>
        </p:nvSpPr>
        <p:spPr>
          <a:xfrm>
            <a:off x="571472" y="4214818"/>
            <a:ext cx="7215238" cy="2031325"/>
          </a:xfrm>
          <a:prstGeom prst="rect">
            <a:avLst/>
          </a:prstGeom>
          <a:noFill/>
        </p:spPr>
        <p:txBody>
          <a:bodyPr wrap="square" rtlCol="0">
            <a:spAutoFit/>
          </a:bodyPr>
          <a:lstStyle/>
          <a:p>
            <a:r>
              <a:rPr lang="ru-RU" sz="1400" dirty="0" smtClean="0"/>
              <a:t>* расчёт по формуле, предварительные данные</a:t>
            </a:r>
          </a:p>
          <a:p>
            <a:r>
              <a:rPr lang="ru-RU" sz="1400" dirty="0" smtClean="0"/>
              <a:t>** с 1 декабря 2009 года экспорт нефти из Восточной Сибири (код ТН ВЭД - 2709009002) облагается пошлиной по льготной ставке. С 1 декабря 2010 года льгота также распространяется на экспорт нефти, добытой на месторождениях им. Юрия Корчагина и им. Владимира </a:t>
            </a:r>
            <a:r>
              <a:rPr lang="ru-RU" sz="1400" dirty="0" err="1" smtClean="0"/>
              <a:t>Филановского</a:t>
            </a:r>
            <a:r>
              <a:rPr lang="ru-RU" sz="1400" dirty="0" smtClean="0"/>
              <a:t> в северной части Каспийского моря</a:t>
            </a:r>
          </a:p>
          <a:p>
            <a:r>
              <a:rPr lang="ru-RU" sz="1400" dirty="0" smtClean="0"/>
              <a:t>*** с 1 июля 2012 года пошлина на экспорт </a:t>
            </a:r>
            <a:r>
              <a:rPr lang="ru-RU" sz="1400" dirty="0" err="1" smtClean="0"/>
              <a:t>сверхвязкой</a:t>
            </a:r>
            <a:r>
              <a:rPr lang="ru-RU" sz="1400" dirty="0" smtClean="0"/>
              <a:t> нефти составляет 10% от обычной пошлины на экспорт нефти. Аналогичная ставка пошлины применяется </a:t>
            </a:r>
            <a:r>
              <a:rPr lang="ru-RU" sz="1400" dirty="0" err="1" smtClean="0"/>
              <a:t>дляэкспорт</a:t>
            </a:r>
            <a:r>
              <a:rPr lang="ru-RU" sz="1400" dirty="0" smtClean="0"/>
              <a:t> нефти, добытой на месторождении </a:t>
            </a:r>
            <a:r>
              <a:rPr lang="ru-RU" sz="1400" dirty="0" err="1" smtClean="0"/>
              <a:t>Приразломное</a:t>
            </a:r>
            <a:r>
              <a:rPr lang="ru-RU" sz="1400" dirty="0" smtClean="0"/>
              <a:t> в Печёрском море</a:t>
            </a:r>
          </a:p>
          <a:p>
            <a:endParaRPr lang="ru-RU"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Пошлины на экспорт нефти</a:t>
            </a:r>
            <a:endParaRPr lang="ru-RU" dirty="0"/>
          </a:p>
        </p:txBody>
      </p:sp>
      <p:graphicFrame>
        <p:nvGraphicFramePr>
          <p:cNvPr id="5" name="Содержимое 4"/>
          <p:cNvGraphicFramePr>
            <a:graphicFrameLocks noGrp="1"/>
          </p:cNvGraphicFramePr>
          <p:nvPr>
            <p:ph idx="1"/>
          </p:nvPr>
        </p:nvGraphicFramePr>
        <p:xfrm>
          <a:off x="1571604" y="5072074"/>
          <a:ext cx="6715172" cy="800866"/>
        </p:xfrm>
        <a:graphic>
          <a:graphicData uri="http://schemas.openxmlformats.org/drawingml/2006/table">
            <a:tbl>
              <a:tblPr/>
              <a:tblGrid>
                <a:gridCol w="639540"/>
                <a:gridCol w="6075632"/>
              </a:tblGrid>
              <a:tr h="800866">
                <a:tc>
                  <a:txBody>
                    <a:bodyPr/>
                    <a:lstStyle/>
                    <a:p>
                      <a:pPr>
                        <a:lnSpc>
                          <a:spcPct val="115000"/>
                        </a:lnSpc>
                        <a:spcAft>
                          <a:spcPts val="1000"/>
                        </a:spcAft>
                      </a:pPr>
                      <a:endParaRPr lang="ru-RU" sz="1200">
                        <a:latin typeface="Calibri"/>
                        <a:ea typeface="Calibri"/>
                        <a:cs typeface="Times New Roman"/>
                      </a:endParaRPr>
                    </a:p>
                  </a:txBody>
                  <a:tcPr marL="9525" marR="9525" marT="9525" marB="9525" anchor="ctr">
                    <a:lnL>
                      <a:noFill/>
                    </a:lnL>
                    <a:lnR>
                      <a:noFill/>
                    </a:lnR>
                    <a:lnT>
                      <a:noFill/>
                    </a:lnT>
                    <a:lnB>
                      <a:noFill/>
                    </a:lnB>
                  </a:tcPr>
                </a:tc>
                <a:tc>
                  <a:txBody>
                    <a:bodyPr/>
                    <a:lstStyle/>
                    <a:p>
                      <a:pPr>
                        <a:lnSpc>
                          <a:spcPct val="115000"/>
                        </a:lnSpc>
                        <a:spcAft>
                          <a:spcPts val="1000"/>
                        </a:spcAft>
                      </a:pPr>
                      <a:r>
                        <a:rPr lang="ru-RU" sz="800" dirty="0">
                          <a:latin typeface="Calibri"/>
                          <a:ea typeface="Calibri"/>
                          <a:cs typeface="Times New Roman"/>
                        </a:rPr>
                        <a:t>ставка пошлины на экспорт нефти</a:t>
                      </a:r>
                      <a:endParaRPr lang="ru-RU" sz="1100" dirty="0">
                        <a:latin typeface="Calibri"/>
                        <a:ea typeface="Calibri"/>
                        <a:cs typeface="Times New Roman"/>
                      </a:endParaRPr>
                    </a:p>
                  </a:txBody>
                  <a:tcPr marL="9525" marR="9525" marT="9525" marB="9525" anchor="ctr">
                    <a:lnL>
                      <a:noFill/>
                    </a:lnL>
                    <a:lnR>
                      <a:noFill/>
                    </a:lnR>
                    <a:lnT>
                      <a:noFill/>
                    </a:lnT>
                    <a:lnB>
                      <a:noFill/>
                    </a:lnB>
                  </a:tcPr>
                </a:tc>
              </a:tr>
            </a:tbl>
          </a:graphicData>
        </a:graphic>
      </p:graphicFrame>
      <p:pic>
        <p:nvPicPr>
          <p:cNvPr id="4" name="Рисунок 3" descr="http://www.ngfr.ru/diagram_duties.php?line1=oil"/>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500034" y="1071546"/>
            <a:ext cx="8001056" cy="3714776"/>
          </a:xfrm>
          <a:prstGeom prst="rect">
            <a:avLst/>
          </a:prstGeom>
          <a:noFill/>
          <a:ln>
            <a:noFill/>
          </a:ln>
        </p:spPr>
      </p:pic>
      <p:pic>
        <p:nvPicPr>
          <p:cNvPr id="37889" name="Рисунок 6" descr="http://www.ngfr.ru/img/oba.gif"/>
          <p:cNvPicPr>
            <a:picLocks noChangeAspect="1" noChangeArrowheads="1"/>
          </p:cNvPicPr>
          <p:nvPr/>
        </p:nvPicPr>
        <p:blipFill>
          <a:blip r:embed="rId3"/>
          <a:srcRect/>
          <a:stretch>
            <a:fillRect/>
          </a:stretch>
        </p:blipFill>
        <p:spPr bwMode="auto">
          <a:xfrm>
            <a:off x="0" y="0"/>
            <a:ext cx="485775" cy="1905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ln>
                  <a:noFill/>
                </a:ln>
                <a:solidFill>
                  <a:schemeClr val="tx1"/>
                </a:solidFill>
                <a:effectLst/>
                <a:latin typeface="Calibri" pitchFamily="34" charset="0"/>
                <a:ea typeface="Times New Roman" pitchFamily="18" charset="0"/>
                <a:cs typeface="Times New Roman" pitchFamily="18" charset="0"/>
              </a:rPr>
              <a:t>Таможенные пошлины на экспорт нефтепродуктов</a:t>
            </a:r>
            <a:endParaRPr lang="ru-RU" dirty="0"/>
          </a:p>
        </p:txBody>
      </p:sp>
      <p:graphicFrame>
        <p:nvGraphicFramePr>
          <p:cNvPr id="4" name="Содержимое 3"/>
          <p:cNvGraphicFramePr>
            <a:graphicFrameLocks noGrp="1"/>
          </p:cNvGraphicFramePr>
          <p:nvPr>
            <p:ph idx="1"/>
          </p:nvPr>
        </p:nvGraphicFramePr>
        <p:xfrm>
          <a:off x="0" y="2571744"/>
          <a:ext cx="8858279" cy="2357455"/>
        </p:xfrm>
        <a:graphic>
          <a:graphicData uri="http://schemas.openxmlformats.org/drawingml/2006/table">
            <a:tbl>
              <a:tblPr>
                <a:tableStyleId>{69C7853C-536D-4A76-A0AE-DD22124D55A5}</a:tableStyleId>
              </a:tblPr>
              <a:tblGrid>
                <a:gridCol w="1860239"/>
                <a:gridCol w="583170"/>
                <a:gridCol w="583170"/>
                <a:gridCol w="583170"/>
                <a:gridCol w="583170"/>
                <a:gridCol w="583170"/>
                <a:gridCol w="583170"/>
                <a:gridCol w="583170"/>
                <a:gridCol w="583170"/>
                <a:gridCol w="583170"/>
                <a:gridCol w="583170"/>
                <a:gridCol w="583170"/>
                <a:gridCol w="583170"/>
              </a:tblGrid>
              <a:tr h="890593">
                <a:tc>
                  <a:txBody>
                    <a:bodyPr/>
                    <a:lstStyle/>
                    <a:p>
                      <a:pPr>
                        <a:lnSpc>
                          <a:spcPct val="115000"/>
                        </a:lnSpc>
                        <a:spcAft>
                          <a:spcPts val="0"/>
                        </a:spcAft>
                      </a:pPr>
                      <a:r>
                        <a:rPr lang="ru-RU" sz="1000"/>
                        <a:t>Вступление в силу</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01.11.11</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01.12.11</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01.01.12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01.02.12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01.03.12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01.04.12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01.05.12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01.06.12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01.07.12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01.08.12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01.09.12</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01.10.12</a:t>
                      </a:r>
                      <a:endParaRPr lang="ru-RU" sz="1100">
                        <a:latin typeface="Calibri"/>
                        <a:ea typeface="Times New Roman"/>
                        <a:cs typeface="Times New Roman"/>
                      </a:endParaRPr>
                    </a:p>
                  </a:txBody>
                  <a:tcPr marL="19050" marR="19050" marT="19050" marB="19050"/>
                </a:tc>
              </a:tr>
              <a:tr h="488954">
                <a:tc>
                  <a:txBody>
                    <a:bodyPr/>
                    <a:lstStyle/>
                    <a:p>
                      <a:pPr>
                        <a:lnSpc>
                          <a:spcPct val="115000"/>
                        </a:lnSpc>
                        <a:spcAft>
                          <a:spcPts val="0"/>
                        </a:spcAft>
                      </a:pPr>
                      <a:r>
                        <a:rPr lang="ru-RU" sz="1000"/>
                        <a:t>Светлые</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259,3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268,3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262,3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259,8</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271,4</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304,0</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296,0</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277,0</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243,7</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222,1</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259,9</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276,4</a:t>
                      </a:r>
                      <a:endParaRPr lang="ru-RU" sz="1100">
                        <a:latin typeface="Calibri"/>
                        <a:ea typeface="Times New Roman"/>
                        <a:cs typeface="Times New Roman"/>
                      </a:endParaRPr>
                    </a:p>
                  </a:txBody>
                  <a:tcPr marL="19050" marR="19050" marT="19050" marB="19050"/>
                </a:tc>
              </a:tr>
              <a:tr h="488954">
                <a:tc>
                  <a:txBody>
                    <a:bodyPr/>
                    <a:lstStyle/>
                    <a:p>
                      <a:pPr>
                        <a:lnSpc>
                          <a:spcPct val="115000"/>
                        </a:lnSpc>
                        <a:spcAft>
                          <a:spcPts val="0"/>
                        </a:spcAft>
                      </a:pPr>
                      <a:r>
                        <a:rPr lang="ru-RU" sz="1000"/>
                        <a:t>Тёмные</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259,3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268,3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262,3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259,8</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271,4</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304,0</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296,0</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277,0</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243,7</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222,1</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259,9</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276,4</a:t>
                      </a:r>
                      <a:endParaRPr lang="ru-RU" sz="1100">
                        <a:latin typeface="Calibri"/>
                        <a:ea typeface="Times New Roman"/>
                        <a:cs typeface="Times New Roman"/>
                      </a:endParaRPr>
                    </a:p>
                  </a:txBody>
                  <a:tcPr marL="19050" marR="19050" marT="19050" marB="19050"/>
                </a:tc>
              </a:tr>
              <a:tr h="488954">
                <a:tc>
                  <a:txBody>
                    <a:bodyPr/>
                    <a:lstStyle/>
                    <a:p>
                      <a:pPr>
                        <a:lnSpc>
                          <a:spcPct val="115000"/>
                        </a:lnSpc>
                        <a:spcAft>
                          <a:spcPts val="0"/>
                        </a:spcAft>
                      </a:pPr>
                      <a:r>
                        <a:rPr lang="ru-RU" sz="1000"/>
                        <a:t>Бензин**</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353,7</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365,9</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357,7</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354,3</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370,1</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414,6</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403,7</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377,8</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332,4</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302,9</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a:t>354,4</a:t>
                      </a:r>
                      <a:endParaRPr lang="ru-RU" sz="1100">
                        <a:latin typeface="Calibri"/>
                        <a:ea typeface="Times New Roman"/>
                        <a:cs typeface="Times New Roman"/>
                      </a:endParaRPr>
                    </a:p>
                  </a:txBody>
                  <a:tcPr marL="19050" marR="19050" marT="19050" marB="19050"/>
                </a:tc>
                <a:tc>
                  <a:txBody>
                    <a:bodyPr/>
                    <a:lstStyle/>
                    <a:p>
                      <a:pPr algn="r">
                        <a:lnSpc>
                          <a:spcPct val="115000"/>
                        </a:lnSpc>
                        <a:spcAft>
                          <a:spcPts val="0"/>
                        </a:spcAft>
                      </a:pPr>
                      <a:r>
                        <a:rPr lang="ru-RU" sz="1000" dirty="0"/>
                        <a:t>377,0</a:t>
                      </a:r>
                      <a:endParaRPr lang="ru-RU" sz="1100" dirty="0">
                        <a:latin typeface="Calibri"/>
                        <a:ea typeface="Times New Roman"/>
                        <a:cs typeface="Times New Roman"/>
                      </a:endParaRPr>
                    </a:p>
                  </a:txBody>
                  <a:tcPr marL="19050" marR="19050" marT="19050" marB="19050"/>
                </a:tc>
              </a:tr>
            </a:tbl>
          </a:graphicData>
        </a:graphic>
      </p:graphicFrame>
      <p:sp>
        <p:nvSpPr>
          <p:cNvPr id="38913" name="Rectangle 1"/>
          <p:cNvSpPr>
            <a:spLocks noChangeArrowheads="1"/>
          </p:cNvSpPr>
          <p:nvPr/>
        </p:nvSpPr>
        <p:spPr bwMode="auto">
          <a:xfrm>
            <a:off x="0" y="785794"/>
            <a:ext cx="9186810" cy="107721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r>
            <a:br>
              <a:rPr kumimoji="0" 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br>
            <a:r>
              <a:rPr kumimoji="0" 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r>
              <a:rPr kumimoji="0" lang="ru-RU"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долларов за тонну)</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расчёт по формуле, предварительные данные</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в мае 2011 года для стабилизации внутреннего рынка нефтепродуктов введена специальная повышенная пошлина на вывоз бензина</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Экспортные пошлины на нефтепродукты</a:t>
            </a:r>
            <a:endParaRPr lang="ru-RU" dirty="0"/>
          </a:p>
        </p:txBody>
      </p:sp>
      <p:graphicFrame>
        <p:nvGraphicFramePr>
          <p:cNvPr id="5" name="Содержимое 4"/>
          <p:cNvGraphicFramePr>
            <a:graphicFrameLocks noGrp="1"/>
          </p:cNvGraphicFramePr>
          <p:nvPr>
            <p:ph idx="1"/>
          </p:nvPr>
        </p:nvGraphicFramePr>
        <p:xfrm>
          <a:off x="1714480" y="5214950"/>
          <a:ext cx="5857916" cy="958790"/>
        </p:xfrm>
        <a:graphic>
          <a:graphicData uri="http://schemas.openxmlformats.org/drawingml/2006/table">
            <a:tbl>
              <a:tblPr/>
              <a:tblGrid>
                <a:gridCol w="557897"/>
                <a:gridCol w="5300019"/>
              </a:tblGrid>
              <a:tr h="479395">
                <a:tc>
                  <a:txBody>
                    <a:bodyPr/>
                    <a:lstStyle/>
                    <a:p>
                      <a:pPr>
                        <a:lnSpc>
                          <a:spcPct val="115000"/>
                        </a:lnSpc>
                        <a:spcAft>
                          <a:spcPts val="1000"/>
                        </a:spcAft>
                      </a:pPr>
                      <a:endParaRPr lang="ru-RU" sz="1200">
                        <a:latin typeface="Calibri"/>
                        <a:ea typeface="Calibri"/>
                        <a:cs typeface="Times New Roman"/>
                      </a:endParaRPr>
                    </a:p>
                  </a:txBody>
                  <a:tcPr marL="9525" marR="9525" marT="9525" marB="9525" anchor="ctr">
                    <a:lnL>
                      <a:noFill/>
                    </a:lnL>
                    <a:lnR>
                      <a:noFill/>
                    </a:lnR>
                    <a:lnT>
                      <a:noFill/>
                    </a:lnT>
                    <a:lnB>
                      <a:noFill/>
                    </a:lnB>
                  </a:tcPr>
                </a:tc>
                <a:tc>
                  <a:txBody>
                    <a:bodyPr/>
                    <a:lstStyle/>
                    <a:p>
                      <a:pPr>
                        <a:lnSpc>
                          <a:spcPct val="115000"/>
                        </a:lnSpc>
                        <a:spcAft>
                          <a:spcPts val="1000"/>
                        </a:spcAft>
                      </a:pPr>
                      <a:r>
                        <a:rPr lang="ru-RU" sz="800">
                          <a:latin typeface="Calibri"/>
                          <a:ea typeface="Calibri"/>
                          <a:cs typeface="Times New Roman"/>
                        </a:rPr>
                        <a:t>ставки пошлин на экспорт светлых и тёмных нефтепродуктов</a:t>
                      </a:r>
                      <a:endParaRPr lang="ru-RU" sz="1100">
                        <a:latin typeface="Calibri"/>
                        <a:ea typeface="Calibri"/>
                        <a:cs typeface="Times New Roman"/>
                      </a:endParaRPr>
                    </a:p>
                  </a:txBody>
                  <a:tcPr marL="9525" marR="9525" marT="9525" marB="9525" anchor="ctr">
                    <a:lnL>
                      <a:noFill/>
                    </a:lnL>
                    <a:lnR>
                      <a:noFill/>
                    </a:lnR>
                    <a:lnT>
                      <a:noFill/>
                    </a:lnT>
                    <a:lnB>
                      <a:noFill/>
                    </a:lnB>
                  </a:tcPr>
                </a:tc>
              </a:tr>
              <a:tr h="479395">
                <a:tc>
                  <a:txBody>
                    <a:bodyPr/>
                    <a:lstStyle/>
                    <a:p>
                      <a:pPr>
                        <a:lnSpc>
                          <a:spcPct val="115000"/>
                        </a:lnSpc>
                        <a:spcAft>
                          <a:spcPts val="1000"/>
                        </a:spcAft>
                      </a:pPr>
                      <a:endParaRPr lang="ru-RU" sz="1200">
                        <a:latin typeface="Calibri"/>
                        <a:ea typeface="Calibri"/>
                        <a:cs typeface="Times New Roman"/>
                      </a:endParaRPr>
                    </a:p>
                  </a:txBody>
                  <a:tcPr marL="9525" marR="9525" marT="9525" marB="9525" anchor="ctr">
                    <a:lnL>
                      <a:noFill/>
                    </a:lnL>
                    <a:lnR>
                      <a:noFill/>
                    </a:lnR>
                    <a:lnT>
                      <a:noFill/>
                    </a:lnT>
                    <a:lnB>
                      <a:noFill/>
                    </a:lnB>
                  </a:tcPr>
                </a:tc>
                <a:tc>
                  <a:txBody>
                    <a:bodyPr/>
                    <a:lstStyle/>
                    <a:p>
                      <a:pPr>
                        <a:lnSpc>
                          <a:spcPct val="115000"/>
                        </a:lnSpc>
                        <a:spcAft>
                          <a:spcPts val="1000"/>
                        </a:spcAft>
                      </a:pPr>
                      <a:r>
                        <a:rPr lang="ru-RU" sz="800" dirty="0">
                          <a:latin typeface="Calibri"/>
                          <a:ea typeface="Calibri"/>
                          <a:cs typeface="Times New Roman"/>
                        </a:rPr>
                        <a:t>ставка специальной пошлины на экспорт бензинов</a:t>
                      </a:r>
                      <a:endParaRPr lang="ru-RU" sz="1100" dirty="0">
                        <a:latin typeface="Calibri"/>
                        <a:ea typeface="Calibri"/>
                        <a:cs typeface="Times New Roman"/>
                      </a:endParaRPr>
                    </a:p>
                  </a:txBody>
                  <a:tcPr marL="9525" marR="9525" marT="9525" marB="9525" anchor="ctr">
                    <a:lnL>
                      <a:noFill/>
                    </a:lnL>
                    <a:lnR>
                      <a:noFill/>
                    </a:lnR>
                    <a:lnT>
                      <a:noFill/>
                    </a:lnT>
                    <a:lnB>
                      <a:noFill/>
                    </a:lnB>
                  </a:tcPr>
                </a:tc>
              </a:tr>
            </a:tbl>
          </a:graphicData>
        </a:graphic>
      </p:graphicFrame>
      <p:pic>
        <p:nvPicPr>
          <p:cNvPr id="4" name="Рисунок 3" descr="http://www.ngfr.ru/diagram_duties.php?line1=fuel_light&amp;line2=gasoline"/>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428596" y="1357298"/>
            <a:ext cx="8215370" cy="3429024"/>
          </a:xfrm>
          <a:prstGeom prst="rect">
            <a:avLst/>
          </a:prstGeom>
          <a:noFill/>
          <a:ln>
            <a:noFill/>
          </a:ln>
        </p:spPr>
      </p:pic>
      <p:pic>
        <p:nvPicPr>
          <p:cNvPr id="39938" name="Рисунок 4" descr="http://www.ngfr.ru/img/oba.gif"/>
          <p:cNvPicPr>
            <a:picLocks noChangeAspect="1" noChangeArrowheads="1"/>
          </p:cNvPicPr>
          <p:nvPr/>
        </p:nvPicPr>
        <p:blipFill>
          <a:blip r:embed="rId3"/>
          <a:srcRect/>
          <a:stretch>
            <a:fillRect/>
          </a:stretch>
        </p:blipFill>
        <p:spPr bwMode="auto">
          <a:xfrm>
            <a:off x="0" y="0"/>
            <a:ext cx="485775" cy="190500"/>
          </a:xfrm>
          <a:prstGeom prst="rect">
            <a:avLst/>
          </a:prstGeom>
          <a:noFill/>
        </p:spPr>
      </p:pic>
      <p:pic>
        <p:nvPicPr>
          <p:cNvPr id="39937" name="Рисунок 3" descr="http://www.ngfr.ru/img/pra.gif"/>
          <p:cNvPicPr>
            <a:picLocks noChangeAspect="1" noChangeArrowheads="1"/>
          </p:cNvPicPr>
          <p:nvPr/>
        </p:nvPicPr>
        <p:blipFill>
          <a:blip r:embed="rId4"/>
          <a:srcRect/>
          <a:stretch>
            <a:fillRect/>
          </a:stretch>
        </p:blipFill>
        <p:spPr bwMode="auto">
          <a:xfrm>
            <a:off x="0" y="0"/>
            <a:ext cx="485775" cy="1905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2050" name="Picture 2" descr="http://www.torglocman.com/sites/default/files/pictures/8_1_2/post_prav_954/image001.jpg"/>
          <p:cNvPicPr>
            <a:picLocks noChangeAspect="1" noChangeArrowheads="1"/>
          </p:cNvPicPr>
          <p:nvPr/>
        </p:nvPicPr>
        <p:blipFill>
          <a:blip r:embed="rId2"/>
          <a:srcRect/>
          <a:stretch>
            <a:fillRect/>
          </a:stretch>
        </p:blipFill>
        <p:spPr bwMode="auto">
          <a:xfrm>
            <a:off x="0" y="0"/>
            <a:ext cx="9144000" cy="1172527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1026" name="Picture 2" descr="http://www.torglocman.com/sites/default/files/pictures/8_1_2/post_prav_954/image001.jpg"/>
          <p:cNvPicPr>
            <a:picLocks noChangeAspect="1" noChangeArrowheads="1"/>
          </p:cNvPicPr>
          <p:nvPr/>
        </p:nvPicPr>
        <p:blipFill>
          <a:blip r:embed="rId2"/>
          <a:srcRect/>
          <a:stretch>
            <a:fillRect/>
          </a:stretch>
        </p:blipFill>
        <p:spPr bwMode="auto">
          <a:xfrm>
            <a:off x="0" y="-4867275"/>
            <a:ext cx="9144000" cy="1172527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u="sng" dirty="0" smtClean="0"/>
              <a:t>Порядок установления ставок:</a:t>
            </a:r>
            <a:endParaRPr lang="ru-RU" b="1" i="1" u="sng" dirty="0"/>
          </a:p>
        </p:txBody>
      </p:sp>
      <p:sp>
        <p:nvSpPr>
          <p:cNvPr id="3" name="Содержимое 2"/>
          <p:cNvSpPr>
            <a:spLocks noGrp="1"/>
          </p:cNvSpPr>
          <p:nvPr>
            <p:ph idx="1"/>
          </p:nvPr>
        </p:nvSpPr>
        <p:spPr/>
        <p:txBody>
          <a:bodyPr>
            <a:normAutofit fontScale="85000" lnSpcReduction="20000"/>
          </a:bodyPr>
          <a:lstStyle/>
          <a:p>
            <a:r>
              <a:rPr lang="ru-RU" dirty="0" smtClean="0"/>
              <a:t>Правительство РФ определяет формулы расчета ставок вывозных таможенных пошлин(включая особые формулы расчета) с учетом средней цены на нефть сырую марки «ЮРАЛС» (российская марка экспортной нефтяной смеси)на мировых рынках нефтяного сырья(средиземноморском и </a:t>
            </a:r>
            <a:r>
              <a:rPr lang="ru-RU" dirty="0" err="1" smtClean="0"/>
              <a:t>роттердамском</a:t>
            </a:r>
            <a:r>
              <a:rPr lang="ru-RU" dirty="0" smtClean="0"/>
              <a:t>) за последний период мониторинга.</a:t>
            </a:r>
          </a:p>
          <a:p>
            <a:r>
              <a:rPr lang="ru-RU" dirty="0" smtClean="0"/>
              <a:t>Доводятся через официальные источники информации не позднее чем за четыре дня до дня применения указанных ставок</a:t>
            </a:r>
          </a:p>
          <a:p>
            <a:r>
              <a:rPr lang="ru-RU" dirty="0" smtClean="0"/>
              <a:t>При расчете ставок округление производится до первого десятичного знака в меньшую сторону</a:t>
            </a:r>
            <a:endParaRPr lang="ru-RU" dirty="0"/>
          </a:p>
        </p:txBody>
      </p:sp>
      <p:sp>
        <p:nvSpPr>
          <p:cNvPr id="4" name="Стрелка вправо 3"/>
          <p:cNvSpPr/>
          <p:nvPr/>
        </p:nvSpPr>
        <p:spPr>
          <a:xfrm>
            <a:off x="0" y="1428736"/>
            <a:ext cx="714348" cy="57150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0" y="4000504"/>
            <a:ext cx="714348" cy="57150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0" y="4929198"/>
            <a:ext cx="714348" cy="57150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2500330"/>
          </a:xfrm>
          <a:solidFill>
            <a:schemeClr val="accent2">
              <a:lumMod val="60000"/>
              <a:lumOff val="40000"/>
            </a:schemeClr>
          </a:solidFill>
        </p:spPr>
        <p:txBody>
          <a:bodyPr>
            <a:normAutofit fontScale="90000"/>
          </a:bodyPr>
          <a:lstStyle/>
          <a:p>
            <a:pPr algn="just"/>
            <a:r>
              <a:rPr lang="ru-RU" sz="3200" dirty="0" smtClean="0"/>
              <a:t>Уполномоченный Правительством  РФ федеральный орган исполнительной власти осуществляет мониторинг цен на нефть сырую марки «ЮРАЛС» на мировых рынках нефтяного сырья в целях определения средней цены за период мониторинга.</a:t>
            </a:r>
            <a:endParaRPr lang="ru-RU" sz="3200" dirty="0"/>
          </a:p>
        </p:txBody>
      </p:sp>
      <p:sp>
        <p:nvSpPr>
          <p:cNvPr id="3" name="Содержимое 2"/>
          <p:cNvSpPr>
            <a:spLocks noGrp="1"/>
          </p:cNvSpPr>
          <p:nvPr>
            <p:ph idx="1"/>
          </p:nvPr>
        </p:nvSpPr>
        <p:spPr>
          <a:xfrm>
            <a:off x="357158" y="3857628"/>
            <a:ext cx="8229600" cy="4525963"/>
          </a:xfrm>
        </p:spPr>
        <p:txBody>
          <a:bodyPr>
            <a:normAutofit/>
          </a:bodyPr>
          <a:lstStyle/>
          <a:p>
            <a:pPr>
              <a:buNone/>
            </a:pPr>
            <a:r>
              <a:rPr lang="ru-RU" sz="2400" i="1" dirty="0" smtClean="0"/>
              <a:t>	</a:t>
            </a:r>
            <a:r>
              <a:rPr lang="ru-RU" sz="2400" i="1" u="sng" dirty="0" smtClean="0"/>
              <a:t>Периодом мониторинга цен на нефть является период с 15-ого числа каждого календарного месяца по 14-ое число следующего календарного месяца начиная с 15 октября 2008 г (не позднее сроком, чем за 5 дней до 1-ого числа календарного месяца , следующего за месяцем окончания периода мониторинга)</a:t>
            </a:r>
            <a:endParaRPr lang="ru-RU" sz="2400" i="1" u="sng"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Ставки вывозных таможенных пошлин не должны превышать:</a:t>
            </a:r>
            <a:endParaRPr lang="ru-RU" dirty="0"/>
          </a:p>
        </p:txBody>
      </p:sp>
      <p:sp>
        <p:nvSpPr>
          <p:cNvPr id="3" name="Содержимое 2"/>
          <p:cNvSpPr>
            <a:spLocks noGrp="1"/>
          </p:cNvSpPr>
          <p:nvPr>
            <p:ph idx="1"/>
          </p:nvPr>
        </p:nvSpPr>
        <p:spPr/>
        <p:txBody>
          <a:bodyPr>
            <a:normAutofit fontScale="77500" lnSpcReduction="20000"/>
          </a:bodyPr>
          <a:lstStyle/>
          <a:p>
            <a:pPr>
              <a:buNone/>
            </a:pPr>
            <a:r>
              <a:rPr lang="ru-RU" dirty="0" smtClean="0"/>
              <a:t>	</a:t>
            </a:r>
            <a:r>
              <a:rPr lang="ru-RU" b="1" dirty="0" smtClean="0">
                <a:solidFill>
                  <a:srgbClr val="FF0000"/>
                </a:solidFill>
              </a:rPr>
              <a:t>При сложившейся за период мониторинга средней цене на нефть сырую марки «ЮРАЛС» на мировых рынках нефтяного сырья до 109,5 доллара США за 1 тонну(включительно)-в размере 0 процентов</a:t>
            </a:r>
          </a:p>
          <a:p>
            <a:pPr lvl="1"/>
            <a:r>
              <a:rPr lang="ru-RU" dirty="0" smtClean="0"/>
              <a:t>При превышении- 109,5 доллара за 1т, но не более 146 долларов за 1 т(включительно)-в размере , не превышающим 35 процентов разницы между сложившейся за период мониторинга средней ценой данной нефти в долларах за 1т и 109,5 доллара .</a:t>
            </a:r>
          </a:p>
          <a:p>
            <a:pPr lvl="1"/>
            <a:r>
              <a:rPr lang="ru-RU" dirty="0" smtClean="0"/>
              <a:t>Но не более 182,5 доллара –в размере, не превышающим суммы 12,78 за тонну и 45 процентов разницы</a:t>
            </a:r>
          </a:p>
          <a:p>
            <a:pPr lvl="1"/>
            <a:r>
              <a:rPr lang="ru-RU" dirty="0" smtClean="0"/>
              <a:t>При превышении уровня 182,5 за 1 т- в размере , не превышающем суммы 29,2 за 1 т и 65 процентов разницы</a:t>
            </a:r>
            <a:endParaRPr lang="ru-RU" dirty="0"/>
          </a:p>
        </p:txBody>
      </p:sp>
      <p:sp>
        <p:nvSpPr>
          <p:cNvPr id="4" name="Выгнутая влево стрелка 3"/>
          <p:cNvSpPr/>
          <p:nvPr/>
        </p:nvSpPr>
        <p:spPr>
          <a:xfrm>
            <a:off x="571472" y="3000372"/>
            <a:ext cx="428628" cy="1071570"/>
          </a:xfrm>
          <a:prstGeom prst="curv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Выгнутая влево стрелка 4"/>
          <p:cNvSpPr/>
          <p:nvPr/>
        </p:nvSpPr>
        <p:spPr>
          <a:xfrm>
            <a:off x="428596" y="4214818"/>
            <a:ext cx="500066" cy="1071570"/>
          </a:xfrm>
          <a:prstGeom prst="curv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НОВОСТИ</a:t>
            </a:r>
            <a:endParaRPr lang="ru-RU" dirty="0"/>
          </a:p>
        </p:txBody>
      </p:sp>
      <p:sp>
        <p:nvSpPr>
          <p:cNvPr id="3" name="Содержимое 2"/>
          <p:cNvSpPr>
            <a:spLocks noGrp="1"/>
          </p:cNvSpPr>
          <p:nvPr>
            <p:ph idx="1"/>
          </p:nvPr>
        </p:nvSpPr>
        <p:spPr/>
        <p:txBody>
          <a:bodyPr>
            <a:normAutofit fontScale="77500" lnSpcReduction="20000"/>
          </a:bodyPr>
          <a:lstStyle/>
          <a:p>
            <a:pPr marL="514350" indent="-514350">
              <a:buAutoNum type="arabicPeriod"/>
            </a:pPr>
            <a:r>
              <a:rPr lang="ru-RU" i="1" dirty="0" smtClean="0"/>
              <a:t>Мин­энерго предлагает передать функции по расчету ставок экспортных пошлин на нефть и нефтепродукты Федеральной таможенной службе (ФТС). При этом формулу расчета по-прежнему будет устанавливать правительство. Министерство надеется усовершенствовать механизм взимания пошлин, ФТС не хочет брать на себя дополнительную ответственность</a:t>
            </a:r>
            <a:br>
              <a:rPr lang="ru-RU" i="1" dirty="0" smtClean="0"/>
            </a:br>
            <a:endParaRPr lang="ru-RU" i="1" dirty="0" smtClean="0"/>
          </a:p>
          <a:p>
            <a:pPr marL="514350" indent="-514350">
              <a:buAutoNum type="arabicPeriod"/>
            </a:pPr>
            <a:r>
              <a:rPr lang="ru-RU" i="1" dirty="0" smtClean="0"/>
              <a:t> Белоруссия с 1 октября 2012 года повысила экспортные пошлины на нефть и нефтепродукты </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Спасибо за внимание!</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S_RU_blue_Universal">
  <a:themeElements>
    <a:clrScheme name="Korea03">
      <a:dk1>
        <a:srgbClr val="000000"/>
      </a:dk1>
      <a:lt1>
        <a:srgbClr val="FFFFFF"/>
      </a:lt1>
      <a:dk2>
        <a:srgbClr val="0362B9"/>
      </a:dk2>
      <a:lt2>
        <a:srgbClr val="BCE7FA"/>
      </a:lt2>
      <a:accent1>
        <a:srgbClr val="3DB5DB"/>
      </a:accent1>
      <a:accent2>
        <a:srgbClr val="DF9B29"/>
      </a:accent2>
      <a:accent3>
        <a:srgbClr val="6699FF"/>
      </a:accent3>
      <a:accent4>
        <a:srgbClr val="D361AA"/>
      </a:accent4>
      <a:accent5>
        <a:srgbClr val="A3D75D"/>
      </a:accent5>
      <a:accent6>
        <a:srgbClr val="D36161"/>
      </a:accent6>
      <a:hlink>
        <a:srgbClr val="FF9933"/>
      </a:hlink>
      <a:folHlink>
        <a:srgbClr val="FF3399"/>
      </a:folHlink>
    </a:clrScheme>
    <a:fontScheme name="Korea03">
      <a:majorFont>
        <a:latin typeface="Corbel"/>
        <a:ea typeface=""/>
        <a:cs typeface=""/>
        <a:font script="Jpan" typeface="HG創英角ｺﾞｼｯｸUB"/>
        <a:font script="Hang" typeface="맑은 고딕"/>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w Cen MT"/>
        <a:ea typeface=""/>
        <a:cs typeface=""/>
        <a:font script="Jpan" typeface="HGｺﾞｼｯｸE"/>
        <a:font script="Hang" typeface="휴먼모음T"/>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Korea03">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hade val="100000"/>
                <a:satMod val="115000"/>
              </a:schemeClr>
            </a:gs>
            <a:gs pos="100000">
              <a:schemeClr val="phClr">
                <a:tint val="50000"/>
                <a:shade val="10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rgbClr val="000000">
                <a:alpha val="48000"/>
              </a:srgbClr>
            </a:outerShdw>
          </a:effectLst>
        </a:effectStyle>
        <a:effectStyle>
          <a:effectLst>
            <a:outerShdw blurRad="57150" dist="38100" dir="5400000" algn="ctr" rotWithShape="0">
              <a:srgbClr val="000000">
                <a:alpha val="48000"/>
              </a:srgbClr>
            </a:outerShdw>
          </a:effectLst>
        </a:effectStyle>
        <a:effectStyle>
          <a:effectLst>
            <a:outerShdw blurRad="57150" dist="38100" dir="5400000" algn="ctr" rotWithShape="0">
              <a:srgbClr val="000000">
                <a:alpha val="48000"/>
              </a:srgb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MSC_RU-RU_MS_BlueUniversal</Template>
  <TotalTime>185</TotalTime>
  <Words>946</Words>
  <Application>Microsoft Office PowerPoint</Application>
  <PresentationFormat>Экран (4:3)</PresentationFormat>
  <Paragraphs>211</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MS_RU_blue_Universal</vt:lpstr>
      <vt:lpstr>применение вывозных таможенных пошлин на нефть и нефтепродукты</vt:lpstr>
      <vt:lpstr>Слайд 2</vt:lpstr>
      <vt:lpstr>Слайд 3</vt:lpstr>
      <vt:lpstr>ПРАВИТЕЛЬСТВО РОССИЙСКОЙ ФЕДЕРАЦИИ  </vt:lpstr>
      <vt:lpstr>Председатель Правительства Российской Федерации М.ФРАДКОВ Утверждены Постановлением Правительства Российской Федерации от 16 ноября 2006 г. N 695 </vt:lpstr>
      <vt:lpstr>Постановление правительства от 22.09.2012 №954</vt:lpstr>
      <vt:lpstr>Настоящее постановление вступило в силу с 1 октября 2012 г.</vt:lpstr>
      <vt:lpstr>Госдума утвердила новый порядок расчета таможенных тарифов на экспорт нефти</vt:lpstr>
      <vt:lpstr>Слайд 9</vt:lpstr>
      <vt:lpstr>Слайд 10</vt:lpstr>
      <vt:lpstr>Льготная экспортная пошлина </vt:lpstr>
      <vt:lpstr>Слайд 12</vt:lpstr>
      <vt:lpstr>Слайд 13</vt:lpstr>
      <vt:lpstr>Слайд 14</vt:lpstr>
      <vt:lpstr>Слайд 15</vt:lpstr>
      <vt:lpstr>Средние цены на нефть сорта Юралс</vt:lpstr>
      <vt:lpstr>Таможенные пошлины на экспорт нефти (долларов за тонну</vt:lpstr>
      <vt:lpstr>Пошлины на экспорт нефти</vt:lpstr>
      <vt:lpstr>Таможенные пошлины на экспорт нефтепродуктов</vt:lpstr>
      <vt:lpstr>Экспортные пошлины на нефтепродукты</vt:lpstr>
      <vt:lpstr>Слайд 21</vt:lpstr>
      <vt:lpstr>Слайд 22</vt:lpstr>
      <vt:lpstr>Порядок установления ставок:</vt:lpstr>
      <vt:lpstr>Уполномоченный Правительством  РФ федеральный орган исполнительной власти осуществляет мониторинг цен на нефть сырую марки «ЮРАЛС» на мировых рынках нефтяного сырья в целях определения средней цены за период мониторинга.</vt:lpstr>
      <vt:lpstr>Ставки вывозных таможенных пошлин не должны превышать:</vt:lpstr>
      <vt:lpstr>НОВОСТИ</vt:lpstr>
      <vt:lpstr>Слайд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механизм применения вывозных таможенных пошлин на нефть и нефтепродукты</dc:title>
  <dc:creator>Yulya</dc:creator>
  <cp:lastModifiedBy>Yulya</cp:lastModifiedBy>
  <cp:revision>3</cp:revision>
  <dcterms:created xsi:type="dcterms:W3CDTF">2012-10-08T09:04:04Z</dcterms:created>
  <dcterms:modified xsi:type="dcterms:W3CDTF">2012-12-07T17:58:31Z</dcterms:modified>
</cp:coreProperties>
</file>