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9" r:id="rId3"/>
    <p:sldId id="257" r:id="rId4"/>
    <p:sldId id="271" r:id="rId5"/>
    <p:sldId id="280" r:id="rId6"/>
    <p:sldId id="258" r:id="rId7"/>
    <p:sldId id="281" r:id="rId8"/>
    <p:sldId id="272" r:id="rId9"/>
    <p:sldId id="282" r:id="rId10"/>
    <p:sldId id="283" r:id="rId11"/>
    <p:sldId id="284" r:id="rId12"/>
    <p:sldId id="285" r:id="rId13"/>
    <p:sldId id="273" r:id="rId14"/>
    <p:sldId id="286" r:id="rId15"/>
    <p:sldId id="274" r:id="rId16"/>
    <p:sldId id="287" r:id="rId17"/>
    <p:sldId id="275" r:id="rId18"/>
    <p:sldId id="276" r:id="rId19"/>
    <p:sldId id="288" r:id="rId20"/>
    <p:sldId id="289" r:id="rId21"/>
    <p:sldId id="277" r:id="rId22"/>
    <p:sldId id="293" r:id="rId23"/>
    <p:sldId id="292" r:id="rId24"/>
    <p:sldId id="290" r:id="rId25"/>
    <p:sldId id="29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5E0"/>
    <a:srgbClr val="F39BD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900igr.net/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www.luk-media.ru/otkritki/buhgalter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8529" r="63086" b="7354"/>
          <a:stretch>
            <a:fillRect/>
          </a:stretch>
        </p:blipFill>
        <p:spPr bwMode="auto">
          <a:xfrm>
            <a:off x="-180528" y="3120666"/>
            <a:ext cx="2911664" cy="3481837"/>
          </a:xfrm>
          <a:prstGeom prst="rect">
            <a:avLst/>
          </a:prstGeom>
          <a:noFill/>
        </p:spPr>
      </p:pic>
      <p:pic>
        <p:nvPicPr>
          <p:cNvPr id="17" name="Picture 4" descr="http://www.uhta24.ru/userfiles/images/%E4%E5%ED%FC%20%E1%F3%F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162602"/>
            <a:ext cx="2731786" cy="3301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251520" y="181612"/>
            <a:ext cx="8424936" cy="353559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История становления </a:t>
            </a:r>
          </a:p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бухгалтерского учета.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13" name="Picture 2" descr="http://www.luk-media.ru/otkritki/buhgalter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64230" t="42733" r="20223" b="9412"/>
          <a:stretch>
            <a:fillRect/>
          </a:stretch>
        </p:blipFill>
        <p:spPr bwMode="auto">
          <a:xfrm>
            <a:off x="7596337" y="0"/>
            <a:ext cx="1490005" cy="2741102"/>
          </a:xfrm>
          <a:prstGeom prst="rect">
            <a:avLst/>
          </a:prstGeom>
          <a:noFill/>
        </p:spPr>
      </p:pic>
      <p:pic>
        <p:nvPicPr>
          <p:cNvPr id="14" name="Picture 2" descr="http://www.luk-media.ru/otkritki/buhgalter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83061" t="64647" r="2548" b="9412"/>
          <a:stretch>
            <a:fillRect/>
          </a:stretch>
        </p:blipFill>
        <p:spPr bwMode="auto">
          <a:xfrm>
            <a:off x="6300192" y="3279544"/>
            <a:ext cx="3084488" cy="3322961"/>
          </a:xfrm>
          <a:prstGeom prst="rect">
            <a:avLst/>
          </a:prstGeom>
          <a:noFill/>
        </p:spPr>
      </p:pic>
      <p:pic>
        <p:nvPicPr>
          <p:cNvPr id="15" name="Picture 2" descr="http://s0.tochka.net/cards/images/orig_b2788aaf7fae4414fcfd43dc87a5f84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3A5E0">
                <a:tint val="45000"/>
                <a:satMod val="400000"/>
              </a:srgbClr>
            </a:duotone>
          </a:blip>
          <a:srcRect l="51923" t="67368"/>
          <a:stretch>
            <a:fillRect/>
          </a:stretch>
        </p:blipFill>
        <p:spPr bwMode="auto">
          <a:xfrm rot="623820">
            <a:off x="7291644" y="4101351"/>
            <a:ext cx="1330433" cy="622444"/>
          </a:xfrm>
          <a:prstGeom prst="rect">
            <a:avLst/>
          </a:prstGeom>
          <a:noFill/>
        </p:spPr>
      </p:pic>
      <p:pic>
        <p:nvPicPr>
          <p:cNvPr id="16" name="Picture 2" descr="http://s0.tochka.net/cards/images/orig_b2788aaf7fae4414fcfd43dc87a5f84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51923" t="67368"/>
          <a:stretch>
            <a:fillRect/>
          </a:stretch>
        </p:blipFill>
        <p:spPr bwMode="auto">
          <a:xfrm rot="21029029">
            <a:off x="6437506" y="4597546"/>
            <a:ext cx="1417131" cy="565528"/>
          </a:xfrm>
          <a:prstGeom prst="rect">
            <a:avLst/>
          </a:prstGeom>
          <a:noFill/>
        </p:spPr>
      </p:pic>
      <p:sp>
        <p:nvSpPr>
          <p:cNvPr id="9" name="Скругленный прямоугольник 8">
            <a:hlinkClick r:id="rId5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07504" y="81209"/>
            <a:ext cx="388843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Самые ранние бухгалтерские отчёты были найдены среди руин древнего Вавилона, Ассирии, которые датируются более чем 7000 лет. Люди того времени полагались на примитивные бухгалтерские методы, чтобы записывать информацию о росте зерновых культур и стад.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img-fotki.yandex.ru/get/6312/155978433.d/0_aadbd_a12b6bb4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16632"/>
            <a:ext cx="4957967" cy="3352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://www.e-reading-lib.org/illustrations/144/144986-i_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789040"/>
            <a:ext cx="3933857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436096" y="3356992"/>
            <a:ext cx="2605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Древний Вавилон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6396335"/>
            <a:ext cx="2544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Древняя Ассирия.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1663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появлением глиняной посуды, текстиля и сельскохозяйственных излишков люди узнали что такое богатство. Древние бухгалтеры использовали маленькие шары из глины, названные символами, чтобы рассчитать и отследить существующее имущество. Различные формы представляли различные товары. Так, например, круги и сферы могли представить овец и зерно. 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5" descr="http://www.infoniac.ru/upload/medialibrary/e82/e82cd6673a6fc6b866a6e2ee24947e4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62644"/>
            <a:ext cx="5112568" cy="3195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 descr="http://aquaportal.com.ua/images/stories/allimages/writer/glin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1262" y="3645024"/>
            <a:ext cx="368273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pochtimes.com.ua/upload/medialibrary/c01/c01e252d6d4af569c9bdb9d96d1b571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33464"/>
            <a:ext cx="8208912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торговые операции были зарегистрированы в Шумере приблизительно в 3700 г. до н.э. После каждой операции купли-продажи торговцы делали записи на глиняных табличках.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55081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Такие «документы» хранились писцами, которые тщательно обучались необходимым литературным и арифметическим навыкам. Писцы считались ответственными за документацию финансовых операций.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8" descr="http://xvatit.com/upload/medialibrary/ce0/ce0d193780fe7620ba9e027eee9096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1873" y="548680"/>
            <a:ext cx="3722127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7042" name="Picture 2" descr="http://www.prodolgi.com/media/uploads/3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4536504" cy="2734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2" name="Picture 10" descr="http://www.voyageif.if.ua/dbimage/gallery/2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653988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4" name="Picture 12" descr="http://100artistov.ru/wp-content/uploads/2011/05/tsvetyi-na-doshhechkah-rozy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420888"/>
            <a:ext cx="22288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древней Греции учёт вёлся на дощечках, выбеленных гипсом. Тогда же появятся и деньги в виде монет. 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создания денег использовался прямой безденежный обмен товарами. Серебро, зерно и другие имеющие значение продукты использовались для обмена. Греческое банковское дело включало обмен денег, принятые депозиты и предоставление ссуды по стандартизированной процентной ставке.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14" descr="http://www.altin-coin.ru/st/images/istoria/05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1979712" cy="3905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6" descr="http://img15.nnm.ru/5/0/e/a/4/641ebee48e1541261e59e8064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780928"/>
            <a:ext cx="3238500" cy="1695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8" descr="http://rjaz.net/_ph/11/3534212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581128"/>
            <a:ext cx="4392488" cy="2027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www.myworldshots.com/p1/m/Italy/Rome/Roma-Roman-Forum-7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852936"/>
            <a:ext cx="4346451" cy="3419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Древний Рим стал самой сильной империей Древнего Мира и достиг наибольшего процветания в большинстве сфер. Рим известен техническими подвигами, включая дороги, акведуки и здания из мрамора. 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www.continenttour.ru/images/H/2644_1268930203.jpg"/>
          <p:cNvPicPr>
            <a:picLocks noChangeAspect="1" noChangeArrowheads="1"/>
          </p:cNvPicPr>
          <p:nvPr/>
        </p:nvPicPr>
        <p:blipFill>
          <a:blip r:embed="rId3" cstate="print"/>
          <a:srcRect l="29091"/>
          <a:stretch>
            <a:fillRect/>
          </a:stretch>
        </p:blipFill>
        <p:spPr bwMode="auto">
          <a:xfrm>
            <a:off x="0" y="2353837"/>
            <a:ext cx="4427983" cy="4504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у Рима также были развитые финансовая и правовая системы, которые включали  казначейство, сборы налогов, контракты, корпорации, и обширную бюрократическую сеть (кодексы, журналы). Учёт наличных денег, предметов потребления и сделок вели военнослужащие римской армии.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 descr="http://young.rzd.ru/dbmm/images/41/4080/52876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8106" y="2780929"/>
            <a:ext cx="5255894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://oktavianci.ucoz.ru/_nw/2/73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0968"/>
            <a:ext cx="3960440" cy="3043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Итальянские торговцы развивали коммерческие связи по всему Средиземноморью. Способность получить прибыль зависела от полного знания затрат и потенциальных возможностей дохода. 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5" name="Picture 3" descr="http://blog-pt.hostelbookers.com/wp-content/uploads/2011/09/Il-Postino_Procid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200" y="2060848"/>
            <a:ext cx="4608800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0117" name="Picture 5" descr="http://lib.rus.ec/i/63/166863/i_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4381118" cy="3926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75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Северной Италии около 1250-1350 гг. появляется система Двойной записи - введение в простую бухгалтерию счёта собственных средств. У каждой бухгалтерской записи были отдельный дебет и кредит. В результате все факты хозяйственной жизни дважды отражаются в учёте.</a:t>
            </a:r>
            <a:endParaRPr lang="ru-RU" sz="2750" b="1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xreferat.ru/image/14/1304814790_4.png"/>
          <p:cNvPicPr>
            <a:picLocks noChangeAspect="1" noChangeArrowheads="1"/>
          </p:cNvPicPr>
          <p:nvPr/>
        </p:nvPicPr>
        <p:blipFill>
          <a:blip r:embed="rId2" cstate="print"/>
          <a:srcRect l="2439" r="2439"/>
          <a:stretch>
            <a:fillRect/>
          </a:stretch>
        </p:blipFill>
        <p:spPr bwMode="auto">
          <a:xfrm>
            <a:off x="1043608" y="5544512"/>
            <a:ext cx="6696744" cy="1313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ttp://www.buh.ru/images/external2/doc_1488_2.gif"/>
          <p:cNvPicPr>
            <a:picLocks noChangeAspect="1" noChangeArrowheads="1"/>
          </p:cNvPicPr>
          <p:nvPr/>
        </p:nvPicPr>
        <p:blipFill>
          <a:blip r:embed="rId3" cstate="print"/>
          <a:srcRect b="4000"/>
          <a:stretch>
            <a:fillRect/>
          </a:stretch>
        </p:blipFill>
        <p:spPr bwMode="auto">
          <a:xfrm>
            <a:off x="2987824" y="2636912"/>
            <a:ext cx="3251425" cy="294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Первым полным описанием двойной бухгалтерии стала работа итальянского математика Луки </a:t>
            </a:r>
            <a:r>
              <a:rPr kumimoji="0" lang="ru-RU" sz="2800" b="1" i="0" u="none" strike="noStrike" cap="none" normalizeH="0" baseline="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Пачоли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«Сумма арифметики, геометрии, учения о пропорциях и отношениях» изданная в 1494 году. 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www.inteko.com.ua/pic/paccio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3097888" cy="4032448"/>
          </a:xfrm>
          <a:prstGeom prst="rect">
            <a:avLst/>
          </a:prstGeom>
          <a:noFill/>
        </p:spPr>
      </p:pic>
      <p:pic>
        <p:nvPicPr>
          <p:cNvPr id="4" name="Picture 4" descr="http://img2.labirint.ru/books/216622/scrn_big_1.jpg"/>
          <p:cNvPicPr>
            <a:picLocks noChangeAspect="1" noChangeArrowheads="1"/>
          </p:cNvPicPr>
          <p:nvPr/>
        </p:nvPicPr>
        <p:blipFill>
          <a:blip r:embed="rId3" cstate="print"/>
          <a:srcRect l="11340" t="10819" r="56531" b="35085"/>
          <a:stretch>
            <a:fillRect/>
          </a:stretch>
        </p:blipFill>
        <p:spPr bwMode="auto">
          <a:xfrm>
            <a:off x="4788024" y="2204864"/>
            <a:ext cx="3672408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img2.labirint.ru/books/216622/scrn_big_1.jpg"/>
          <p:cNvPicPr>
            <a:picLocks noChangeAspect="1" noChangeArrowheads="1"/>
          </p:cNvPicPr>
          <p:nvPr/>
        </p:nvPicPr>
        <p:blipFill>
          <a:blip r:embed="rId2" cstate="print"/>
          <a:srcRect l="55754" t="9467" r="15896" b="37790"/>
          <a:stretch>
            <a:fillRect/>
          </a:stretch>
        </p:blipFill>
        <p:spPr bwMode="auto">
          <a:xfrm>
            <a:off x="4860032" y="764704"/>
            <a:ext cx="4098917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50040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Пачоли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обосновал необходимость применения двойной бухгалтерии при ведении любой хозяйственной деятельности, разработал первый план счетов для систематизации учёта движения различных ценностей и выведения остатков, а также создал перечень всех существующих торгово-хозяйственных операций.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Условия работы бухгалтера менялись по мере развития общества. На первых этапах, когда число грамотных людей было невелико, профессия бухгалтера считалась уважаемой и престижной. Существовали даже школы для обучения счетоводству. В XVI веке возникла идея юридического статуса счётного работника - бухгалтера.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3187" name="Picture 3" descr="http://www.4mans.ru/images/catalog/zoom/00000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212976"/>
            <a:ext cx="2952328" cy="3463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www.raschet.ru/upload/iblock/27a/27a53a5ba633af4a379bdf9e023fe46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4591050" cy="344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http://lawoftime.net/images/photos/medium/article13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725144"/>
            <a:ext cx="2376264" cy="1986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rushara.net/uploads/posts/2011-09/1315470049_kohbpce68em9dkz.jpeg"/>
          <p:cNvPicPr>
            <a:picLocks noChangeAspect="1" noChangeArrowheads="1"/>
          </p:cNvPicPr>
          <p:nvPr/>
        </p:nvPicPr>
        <p:blipFill>
          <a:blip r:embed="rId2" cstate="print"/>
          <a:srcRect b="6985"/>
          <a:stretch>
            <a:fillRect/>
          </a:stretch>
        </p:blipFill>
        <p:spPr bwMode="auto">
          <a:xfrm>
            <a:off x="899592" y="3257916"/>
            <a:ext cx="3096344" cy="3600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России развитие бухгалтерского учёта было основано на европейских стандартах. Слово «бухгалтер» было введено во времена Петра I. Оно произошло от немецких слов «книга» («</a:t>
            </a:r>
            <a:r>
              <a:rPr kumimoji="0" lang="ru-RU" sz="2800" b="1" i="0" u="none" strike="noStrike" cap="none" normalizeH="0" baseline="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buch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») и держать («</a:t>
            </a:r>
            <a:r>
              <a:rPr kumimoji="0" lang="ru-RU" sz="2800" b="1" i="0" u="none" strike="noStrike" cap="none" normalizeH="0" baseline="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hallten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»).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Значимым событием в развитии учёта того времени стало создание Регламента управления Адмиралтейства и верфи в 1722 году. 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http://www.knigafund.ru/books_covers/46/DDCC-4-0002-0129-0/covers/bigthumb/DDCC-4-0002-0129-0.png?13166424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356992"/>
            <a:ext cx="2232248" cy="3348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появились слова «бухгалтер», «дебет», «кредит».  Данный Регламент предусматривал довольно строгую систему натурально-стоимостного учёта материалов.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4210" name="Picture 2" descr="http://images.zone-x.ru/001/409/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355994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14" name="Picture 6" descr="http://fictionbook.ru/static/bookimages/01/00/72/01007295.bin.dir/01007295.cover.jpg"/>
          <p:cNvPicPr>
            <a:picLocks noChangeAspect="1" noChangeArrowheads="1"/>
          </p:cNvPicPr>
          <p:nvPr/>
        </p:nvPicPr>
        <p:blipFill>
          <a:blip r:embed="rId3" cstate="print"/>
          <a:srcRect l="6480" t="21807" r="7121" b="21494"/>
          <a:stretch>
            <a:fillRect/>
          </a:stretch>
        </p:blipFill>
        <p:spPr bwMode="auto">
          <a:xfrm>
            <a:off x="4644008" y="2276872"/>
            <a:ext cx="420969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img0.liveinternet.ru/images/attach/b/3/21/954/21954160_slav_ep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38438"/>
            <a:ext cx="5184576" cy="3619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Крупнейшим событием в развитии бухгалтерского учёта в России стала отмена крепостного права в 1861 году. Появляется оперативный учёт, основоположником которого был Павел Иванович Рейнбот. Профессия бухгалтера с этого момента требовала высокого уровня интеллекта, образования и аналитических способностей.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Советской России появляется плановая система хозяйства, которая остановила в развитии бухгалтерский учёт. Бухгалтерия стала отрываться от экономических процессов: каждый исполнитель разносил по статьям свои собственные цифры, а главный специалист обобщал их в отчётных документах.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http://www.notebookhp.ru/data/images/1201003221048503074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335008"/>
            <a:ext cx="4104456" cy="3522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img.aucland.ru/market-photos/143/qtGVSb.jpg"/>
          <p:cNvPicPr>
            <a:picLocks noChangeAspect="1" noChangeArrowheads="1"/>
          </p:cNvPicPr>
          <p:nvPr/>
        </p:nvPicPr>
        <p:blipFill>
          <a:blip r:embed="rId3" cstate="print"/>
          <a:srcRect l="2520" t="4619" r="2561" b="2999"/>
          <a:stretch>
            <a:fillRect/>
          </a:stretch>
        </p:blipFill>
        <p:spPr bwMode="auto">
          <a:xfrm>
            <a:off x="323528" y="3789040"/>
            <a:ext cx="4211960" cy="2236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ovaya.com.ua/images/m-00047252-a-00008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676650"/>
            <a:ext cx="4000500" cy="31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6" descr="http://www.rofl.com.ua/images/2007/color_photographs_of_the_Russian_Empire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626640"/>
            <a:ext cx="3528392" cy="3087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Бухгалтер был простым счетоводом. Он заполнял формы и балансы, вёл бухгалтерский учёт в специальной книге по установленным инструкциям. Основные требования, предъявляемые к бухгалтеру были аккуратность и внимательность. Рабочее место работника было оснащено конторскими счётами, а его труд был исключительно ручным и малопроизводительным.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livingdreamteam.files.wordpress.com/2010/11/hands.jpg?w=632&amp;h=4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429000"/>
            <a:ext cx="4824536" cy="3198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1946 году Международный конгресс бухгалтеров утвердил герб бухгалтера, созданный французским учёным Жаном Батистом </a:t>
            </a:r>
            <a:r>
              <a:rPr lang="ru-RU" sz="28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Дюмарше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Девиз, которого гласит: </a:t>
            </a:r>
            <a:r>
              <a:rPr lang="ru-RU" sz="28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Science-Conscience-Independance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что в переводе означает Наука-Совесть-Независимость.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bulletin-board.com.ua/imgs/board/5/108995-1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7696" y="2492896"/>
            <a:ext cx="2736304" cy="2736304"/>
          </a:xfrm>
          <a:prstGeom prst="rect">
            <a:avLst/>
          </a:prstGeom>
          <a:noFill/>
        </p:spPr>
      </p:pic>
      <p:pic>
        <p:nvPicPr>
          <p:cNvPr id="6148" name="Picture 4" descr="http://cs40.userapi.com/g336465/a_15f199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2311159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terlitamak.ru/upload/iblock/cdd/ybwtsspf%20iyzhfohldvmhhpikwabqr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420888"/>
            <a:ext cx="3928184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гербе изображены: солнце - символизирует бухгалтерский учёт, который освещает хозяйственную деятельность; весы - символ баланса; кривая Бернулли - символ того, что учёт, однажды возникнув, будет существовать вечно. 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nsau.edu.ru/images/BUHUSHET/%D0%AD%D0%BC%D0%B1%D0%BB%D0%B5%D0%BC%D0%B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360040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luk-media.ru/otkritki/buhgalter7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0422" r="29864" b="7711"/>
          <a:stretch>
            <a:fillRect/>
          </a:stretch>
        </p:blipFill>
        <p:spPr bwMode="auto">
          <a:xfrm>
            <a:off x="5364088" y="1772816"/>
            <a:ext cx="3779912" cy="5085184"/>
          </a:xfrm>
          <a:prstGeom prst="rect">
            <a:avLst/>
          </a:prstGeom>
          <a:noFill/>
        </p:spPr>
      </p:pic>
      <p:pic>
        <p:nvPicPr>
          <p:cNvPr id="7" name="Picture 4" descr="http://mediasubs.ru/group/uploads/fo/formula-uspeha/image2/MjIxLTgy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20888"/>
            <a:ext cx="5302158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116632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Также бухгалтеры внесли свой вклад в развитие письма, денег и банковского дела. Бухгалтерский учёт и развитие бизнес - отношений сыграли основную роль в развитии цивилизации и в становлении современного мира.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buhgalter.by/photo/6555d656e24bf08ad2ffaea37f9dea41/5fdf1a3c8a269b2ad4a1d8e0ad976296_p.jpg"/>
          <p:cNvPicPr>
            <a:picLocks noChangeAspect="1" noChangeArrowheads="1"/>
          </p:cNvPicPr>
          <p:nvPr/>
        </p:nvPicPr>
        <p:blipFill>
          <a:blip r:embed="rId4" cstate="print"/>
          <a:srcRect l="25200" t="5040" r="30701"/>
          <a:stretch>
            <a:fillRect/>
          </a:stretch>
        </p:blipFill>
        <p:spPr bwMode="auto">
          <a:xfrm>
            <a:off x="0" y="4581128"/>
            <a:ext cx="1409837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ipoteza.net/default/articles_0/3880/main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21331"/>
            <a:ext cx="4752528" cy="3136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 бухгалтера - одна из важнейших профессий в экономике и бизнесе.  История бухгалтерского учёта столь же стара, как и цивилизация. Бухгалтеры участвовали в развитии городов, торговли, становлении такого понятия, как богатство. </a:t>
            </a:r>
            <a:endParaRPr lang="ru-RU" sz="28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ufa.ru/i_boardfoto/emgb7b9b.jpg"/>
          <p:cNvPicPr>
            <a:picLocks noChangeAspect="1" noChangeArrowheads="1"/>
          </p:cNvPicPr>
          <p:nvPr/>
        </p:nvPicPr>
        <p:blipFill>
          <a:blip r:embed="rId3" cstate="print"/>
          <a:srcRect b="12980"/>
          <a:stretch>
            <a:fillRect/>
          </a:stretch>
        </p:blipFill>
        <p:spPr bwMode="auto">
          <a:xfrm>
            <a:off x="3635896" y="2348880"/>
            <a:ext cx="5508104" cy="3198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 бухгалтерии сегодня не обходится ни одно предприятие. Современный бухгалтер ведёт учёт всем расходам, убыткам и прибыли предприятия, рассчитывает заработную плату, высчитывает и оплачивает налоги. Таким образом, бухгалтер - это своеобразный контролёр финансовой деятельности предприятия. А специальность бухгалтера входит в число самых востребованных специальностей.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seopmr.ru/wp-content/uploads/2012/12/137.gif"/>
          <p:cNvPicPr>
            <a:picLocks noChangeAspect="1" noChangeArrowheads="1"/>
          </p:cNvPicPr>
          <p:nvPr/>
        </p:nvPicPr>
        <p:blipFill>
          <a:blip r:embed="rId2" cstate="print"/>
          <a:srcRect r="6022" b="9214"/>
          <a:stretch>
            <a:fillRect/>
          </a:stretch>
        </p:blipFill>
        <p:spPr bwMode="auto">
          <a:xfrm>
            <a:off x="5219056" y="4149080"/>
            <a:ext cx="3924944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www.diets.ru/data/cache/2011nov/21/04/475540_46326-700x500.jpg"/>
          <p:cNvPicPr>
            <a:picLocks noChangeAspect="1" noChangeArrowheads="1"/>
          </p:cNvPicPr>
          <p:nvPr/>
        </p:nvPicPr>
        <p:blipFill>
          <a:blip r:embed="rId3" cstate="print"/>
          <a:srcRect b="9151"/>
          <a:stretch>
            <a:fillRect/>
          </a:stretch>
        </p:blipFill>
        <p:spPr bwMode="auto">
          <a:xfrm>
            <a:off x="107504" y="3645024"/>
            <a:ext cx="5004048" cy="3026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9432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День бухгалтера - профессиональный праздник, отмечаемый работниками сферы учёта.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России не установлен официально на федеральном уровне. День</a:t>
            </a:r>
            <a:r>
              <a:rPr kumimoji="0" lang="ru-RU" sz="2800" b="1" i="0" u="none" strike="noStrike" cap="none" normalizeH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бухгалтера м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ожет отмечаться 25 или 21 ноября (21 ноября был официально утверждён, а 25 и 28 ноября 1996 года был опубликован Федеральный закон «О бухгалтерском учёте»).</a:t>
            </a:r>
            <a:endParaRPr kumimoji="0" lang="ru-RU" sz="2800" b="1" i="0" u="none" strike="noStrike" cap="none" normalizeH="0" baseline="0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static.smeha.net/s/otkrytki/gCjtivIBeoAAadY.jpg"/>
          <p:cNvPicPr>
            <a:picLocks noChangeAspect="1" noChangeArrowheads="1"/>
          </p:cNvPicPr>
          <p:nvPr/>
        </p:nvPicPr>
        <p:blipFill>
          <a:blip r:embed="rId2" cstate="print"/>
          <a:srcRect b="4892"/>
          <a:stretch>
            <a:fillRect/>
          </a:stretch>
        </p:blipFill>
        <p:spPr bwMode="auto">
          <a:xfrm>
            <a:off x="467545" y="3212976"/>
            <a:ext cx="3399794" cy="3645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luk-media.ru/otkritki/buhgalter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2886" t="12233" r="22481" b="8254"/>
          <a:stretch>
            <a:fillRect/>
          </a:stretch>
        </p:blipFill>
        <p:spPr bwMode="auto">
          <a:xfrm>
            <a:off x="5065024" y="3275115"/>
            <a:ext cx="4078976" cy="35828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28">
      <a:dk1>
        <a:sysClr val="windowText" lastClr="000000"/>
      </a:dk1>
      <a:lt1>
        <a:sysClr val="window" lastClr="FFFFFF"/>
      </a:lt1>
      <a:dk2>
        <a:srgbClr val="4E3B30"/>
      </a:dk2>
      <a:lt2>
        <a:srgbClr val="002060"/>
      </a:lt2>
      <a:accent1>
        <a:srgbClr val="694F07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90571E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243</TotalTime>
  <Words>779</Words>
  <Application>Microsoft Office PowerPoint</Application>
  <PresentationFormat>Экран (4:3)</PresentationFormat>
  <Paragraphs>30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становления бухгалтерского учета</dc:title>
  <dc:creator>ArtliM</dc:creator>
  <cp:lastModifiedBy>Owner</cp:lastModifiedBy>
  <cp:revision>17</cp:revision>
  <dcterms:created xsi:type="dcterms:W3CDTF">2013-11-11T15:36:21Z</dcterms:created>
  <dcterms:modified xsi:type="dcterms:W3CDTF">2014-05-07T05:58:39Z</dcterms:modified>
</cp:coreProperties>
</file>