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4"/>
  </p:notesMasterIdLst>
  <p:sldIdLst>
    <p:sldId id="256" r:id="rId2"/>
    <p:sldId id="27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9" r:id="rId28"/>
    <p:sldId id="284" r:id="rId29"/>
    <p:sldId id="285" r:id="rId30"/>
    <p:sldId id="286" r:id="rId31"/>
    <p:sldId id="287" r:id="rId32"/>
    <p:sldId id="288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2" d="100"/>
          <a:sy n="42" d="100"/>
        </p:scale>
        <p:origin x="-2382" y="-10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DFB59C-0E3E-44A2-80D5-C27103671C5C}" type="doc">
      <dgm:prSet loTypeId="urn:microsoft.com/office/officeart/2005/8/layout/process4" loCatId="list" qsTypeId="urn:microsoft.com/office/officeart/2005/8/quickstyle/simple4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8A9A579A-A19B-4FA4-A46B-1B1B04367BB8}">
      <dgm:prSet phldrT="[Текст]" custT="1"/>
      <dgm:spPr/>
      <dgm:t>
        <a:bodyPr/>
        <a:lstStyle/>
        <a:p>
          <a:r>
            <a:rPr lang="ru-RU" sz="2800" b="1" dirty="0" smtClean="0">
              <a:solidFill>
                <a:schemeClr val="accent3">
                  <a:lumMod val="50000"/>
                </a:schemeClr>
              </a:solidFill>
            </a:rPr>
            <a:t>ЭТАП </a:t>
          </a:r>
          <a:r>
            <a:rPr lang="en-US" sz="2800" b="1" dirty="0" smtClean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en-US" sz="28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I</a:t>
          </a:r>
          <a:endParaRPr lang="ru-RU" sz="2800" b="1" dirty="0">
            <a:solidFill>
              <a:schemeClr val="accent3">
                <a:lumMod val="50000"/>
              </a:schemeClr>
            </a:solidFill>
          </a:endParaRPr>
        </a:p>
      </dgm:t>
    </dgm:pt>
    <dgm:pt modelId="{79467F70-B820-4422-888D-3B583C265CD1}" type="parTrans" cxnId="{9603BAEA-A620-4D99-A771-8C07C227C3D2}">
      <dgm:prSet/>
      <dgm:spPr/>
      <dgm:t>
        <a:bodyPr/>
        <a:lstStyle/>
        <a:p>
          <a:endParaRPr lang="ru-RU"/>
        </a:p>
      </dgm:t>
    </dgm:pt>
    <dgm:pt modelId="{194A480D-9C94-49C6-B70F-36867D7F18EE}" type="sibTrans" cxnId="{9603BAEA-A620-4D99-A771-8C07C227C3D2}">
      <dgm:prSet/>
      <dgm:spPr/>
      <dgm:t>
        <a:bodyPr/>
        <a:lstStyle/>
        <a:p>
          <a:endParaRPr lang="ru-RU"/>
        </a:p>
      </dgm:t>
    </dgm:pt>
    <dgm:pt modelId="{342D1CDE-DEA1-48D8-B877-FAE76097387D}">
      <dgm:prSet phldrT="[Текст]" custT="1"/>
      <dgm:spPr/>
      <dgm:t>
        <a:bodyPr/>
        <a:lstStyle/>
        <a:p>
          <a:pPr>
            <a:lnSpc>
              <a:spcPct val="90000"/>
            </a:lnSpc>
          </a:pPr>
          <a:r>
            <a:rPr lang="ru-RU" sz="2000" b="1" dirty="0" smtClean="0">
              <a:solidFill>
                <a:schemeClr val="accent3">
                  <a:lumMod val="75000"/>
                </a:schemeClr>
              </a:solidFill>
            </a:rPr>
            <a:t>Фокусный объект (товар или услуга)</a:t>
          </a:r>
        </a:p>
      </dgm:t>
    </dgm:pt>
    <dgm:pt modelId="{CD34F6F1-43AA-4A2E-B882-EE780AFC614C}" type="parTrans" cxnId="{ABA439C3-0696-4246-8BF6-565B6221132C}">
      <dgm:prSet/>
      <dgm:spPr/>
      <dgm:t>
        <a:bodyPr/>
        <a:lstStyle/>
        <a:p>
          <a:endParaRPr lang="ru-RU"/>
        </a:p>
      </dgm:t>
    </dgm:pt>
    <dgm:pt modelId="{DA557064-1543-4C3C-94DC-D72C147873E9}" type="sibTrans" cxnId="{ABA439C3-0696-4246-8BF6-565B6221132C}">
      <dgm:prSet/>
      <dgm:spPr/>
      <dgm:t>
        <a:bodyPr/>
        <a:lstStyle/>
        <a:p>
          <a:endParaRPr lang="ru-RU"/>
        </a:p>
      </dgm:t>
    </dgm:pt>
    <dgm:pt modelId="{C4CBBC81-0D07-40A7-A2B2-FE3CE31B058C}">
      <dgm:prSet phldrT="[Текст]" custT="1"/>
      <dgm:spPr/>
      <dgm:t>
        <a:bodyPr/>
        <a:lstStyle/>
        <a:p>
          <a:r>
            <a:rPr lang="ru-RU" sz="2800" b="1" dirty="0" smtClean="0">
              <a:solidFill>
                <a:schemeClr val="accent3">
                  <a:lumMod val="50000"/>
                </a:schemeClr>
              </a:solidFill>
            </a:rPr>
            <a:t>ЭТАП </a:t>
          </a:r>
          <a:r>
            <a:rPr lang="en-US" sz="2800" b="1" dirty="0" smtClean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en-US" sz="28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II</a:t>
          </a:r>
          <a:endParaRPr lang="ru-RU" sz="2800" dirty="0">
            <a:solidFill>
              <a:schemeClr val="accent3">
                <a:lumMod val="50000"/>
              </a:schemeClr>
            </a:solidFill>
          </a:endParaRPr>
        </a:p>
      </dgm:t>
    </dgm:pt>
    <dgm:pt modelId="{42DACC19-DDBC-4FCA-ACC9-67860AE892E4}" type="parTrans" cxnId="{20B681C7-1885-4B45-BD2F-181122C34BA9}">
      <dgm:prSet/>
      <dgm:spPr/>
      <dgm:t>
        <a:bodyPr/>
        <a:lstStyle/>
        <a:p>
          <a:endParaRPr lang="ru-RU"/>
        </a:p>
      </dgm:t>
    </dgm:pt>
    <dgm:pt modelId="{6B9CB3EB-1DF2-4239-A8BF-6CE0C5B2366B}" type="sibTrans" cxnId="{20B681C7-1885-4B45-BD2F-181122C34BA9}">
      <dgm:prSet/>
      <dgm:spPr/>
      <dgm:t>
        <a:bodyPr/>
        <a:lstStyle/>
        <a:p>
          <a:endParaRPr lang="ru-RU"/>
        </a:p>
      </dgm:t>
    </dgm:pt>
    <dgm:pt modelId="{78660508-5851-45FF-BE41-83B71A79DBDD}">
      <dgm:prSet phldrT="[Текст]" custT="1"/>
      <dgm:spPr/>
      <dgm:t>
        <a:bodyPr/>
        <a:lstStyle/>
        <a:p>
          <a:r>
            <a:rPr lang="ru-RU" sz="2000" b="1" i="0" dirty="0" smtClean="0">
              <a:solidFill>
                <a:schemeClr val="accent3">
                  <a:lumMod val="75000"/>
                </a:schemeClr>
              </a:solidFill>
            </a:rPr>
            <a:t>Латеральное замещение                                       (прерывание цепи логических размышлений)</a:t>
          </a:r>
          <a:endParaRPr lang="ru-RU" sz="2000" b="1" i="0" dirty="0">
            <a:solidFill>
              <a:schemeClr val="accent3">
                <a:lumMod val="75000"/>
              </a:schemeClr>
            </a:solidFill>
          </a:endParaRPr>
        </a:p>
      </dgm:t>
    </dgm:pt>
    <dgm:pt modelId="{255B2859-B8E9-4942-8503-183D70B506C3}" type="parTrans" cxnId="{AEF5D2A1-D92A-4DD8-9513-E02A6DB42FBF}">
      <dgm:prSet/>
      <dgm:spPr/>
      <dgm:t>
        <a:bodyPr/>
        <a:lstStyle/>
        <a:p>
          <a:endParaRPr lang="ru-RU"/>
        </a:p>
      </dgm:t>
    </dgm:pt>
    <dgm:pt modelId="{124B5CE9-3CC3-4757-8B26-491F0280CB2F}" type="sibTrans" cxnId="{AEF5D2A1-D92A-4DD8-9513-E02A6DB42FBF}">
      <dgm:prSet/>
      <dgm:spPr/>
      <dgm:t>
        <a:bodyPr/>
        <a:lstStyle/>
        <a:p>
          <a:endParaRPr lang="ru-RU"/>
        </a:p>
      </dgm:t>
    </dgm:pt>
    <dgm:pt modelId="{333D3BC0-CFDE-429A-B15E-56927FBDD592}">
      <dgm:prSet phldrT="[Текст]" custT="1"/>
      <dgm:spPr/>
      <dgm:t>
        <a:bodyPr/>
        <a:lstStyle/>
        <a:p>
          <a:r>
            <a:rPr lang="ru-RU" sz="2800" b="1" dirty="0" smtClean="0">
              <a:solidFill>
                <a:schemeClr val="accent3">
                  <a:lumMod val="50000"/>
                </a:schemeClr>
              </a:solidFill>
            </a:rPr>
            <a:t>ЭТАП </a:t>
          </a:r>
          <a:r>
            <a:rPr lang="en-US" sz="2800" b="1" dirty="0" smtClean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en-US" sz="28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III</a:t>
          </a:r>
          <a:endParaRPr lang="ru-RU" sz="2800" dirty="0">
            <a:solidFill>
              <a:schemeClr val="accent3">
                <a:lumMod val="50000"/>
              </a:schemeClr>
            </a:solidFill>
          </a:endParaRPr>
        </a:p>
      </dgm:t>
    </dgm:pt>
    <dgm:pt modelId="{43809BF1-4DAB-4224-842F-0177C84B35B0}" type="parTrans" cxnId="{DA81EF30-B65F-4D40-B431-FE3BA7509B25}">
      <dgm:prSet/>
      <dgm:spPr/>
      <dgm:t>
        <a:bodyPr/>
        <a:lstStyle/>
        <a:p>
          <a:endParaRPr lang="ru-RU"/>
        </a:p>
      </dgm:t>
    </dgm:pt>
    <dgm:pt modelId="{C9031858-9E65-44E0-9F12-0F659463BD72}" type="sibTrans" cxnId="{DA81EF30-B65F-4D40-B431-FE3BA7509B25}">
      <dgm:prSet/>
      <dgm:spPr/>
      <dgm:t>
        <a:bodyPr/>
        <a:lstStyle/>
        <a:p>
          <a:endParaRPr lang="ru-RU"/>
        </a:p>
      </dgm:t>
    </dgm:pt>
    <dgm:pt modelId="{F72A5108-E048-4C78-AB2D-AC53F29925D9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3">
                  <a:lumMod val="75000"/>
                </a:schemeClr>
              </a:solidFill>
            </a:rPr>
            <a:t>Нестандартный подход к решению задачи</a:t>
          </a:r>
          <a:endParaRPr lang="ru-RU" sz="2000" b="1" dirty="0">
            <a:solidFill>
              <a:schemeClr val="accent3">
                <a:lumMod val="75000"/>
              </a:schemeClr>
            </a:solidFill>
          </a:endParaRPr>
        </a:p>
      </dgm:t>
    </dgm:pt>
    <dgm:pt modelId="{A75B210C-3B23-46ED-B2D5-917B82502D29}" type="parTrans" cxnId="{065D9292-907C-4BAA-97C9-66F4764E2FD8}">
      <dgm:prSet/>
      <dgm:spPr/>
      <dgm:t>
        <a:bodyPr/>
        <a:lstStyle/>
        <a:p>
          <a:endParaRPr lang="ru-RU"/>
        </a:p>
      </dgm:t>
    </dgm:pt>
    <dgm:pt modelId="{634E0742-9AE6-47A9-9BC3-CEA37930EF9F}" type="sibTrans" cxnId="{065D9292-907C-4BAA-97C9-66F4764E2FD8}">
      <dgm:prSet/>
      <dgm:spPr/>
      <dgm:t>
        <a:bodyPr/>
        <a:lstStyle/>
        <a:p>
          <a:endParaRPr lang="ru-RU"/>
        </a:p>
      </dgm:t>
    </dgm:pt>
    <dgm:pt modelId="{4B420BD7-2A8C-4CD2-AB8A-018E9C028EFE}" type="pres">
      <dgm:prSet presAssocID="{05DFB59C-0E3E-44A2-80D5-C27103671C5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30627D-5D42-40CD-B4C0-67AB950F0D02}" type="pres">
      <dgm:prSet presAssocID="{333D3BC0-CFDE-429A-B15E-56927FBDD592}" presName="boxAndChildren" presStyleCnt="0"/>
      <dgm:spPr/>
    </dgm:pt>
    <dgm:pt modelId="{C8BC2085-23DF-41DA-AB65-53A8583DC89B}" type="pres">
      <dgm:prSet presAssocID="{333D3BC0-CFDE-429A-B15E-56927FBDD592}" presName="parentTextBox" presStyleLbl="node1" presStyleIdx="0" presStyleCnt="3"/>
      <dgm:spPr/>
      <dgm:t>
        <a:bodyPr/>
        <a:lstStyle/>
        <a:p>
          <a:endParaRPr lang="ru-RU"/>
        </a:p>
      </dgm:t>
    </dgm:pt>
    <dgm:pt modelId="{4FD955D2-1517-4CCF-ACC4-34BCE1553F25}" type="pres">
      <dgm:prSet presAssocID="{333D3BC0-CFDE-429A-B15E-56927FBDD592}" presName="entireBox" presStyleLbl="node1" presStyleIdx="0" presStyleCnt="3" custLinFactNeighborX="4688" custLinFactNeighborY="15489"/>
      <dgm:spPr/>
      <dgm:t>
        <a:bodyPr/>
        <a:lstStyle/>
        <a:p>
          <a:endParaRPr lang="ru-RU"/>
        </a:p>
      </dgm:t>
    </dgm:pt>
    <dgm:pt modelId="{F3D23E39-1B88-47B1-A764-7B33C1A4B215}" type="pres">
      <dgm:prSet presAssocID="{333D3BC0-CFDE-429A-B15E-56927FBDD592}" presName="descendantBox" presStyleCnt="0"/>
      <dgm:spPr/>
    </dgm:pt>
    <dgm:pt modelId="{5004AE8D-0413-49D3-B206-E919DC18E224}" type="pres">
      <dgm:prSet presAssocID="{F72A5108-E048-4C78-AB2D-AC53F29925D9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578032-BE4E-437F-A509-E902F6B9B6DC}" type="pres">
      <dgm:prSet presAssocID="{6B9CB3EB-1DF2-4239-A8BF-6CE0C5B2366B}" presName="sp" presStyleCnt="0"/>
      <dgm:spPr/>
    </dgm:pt>
    <dgm:pt modelId="{D8D3915E-0ED7-4C3F-B834-705DE6376730}" type="pres">
      <dgm:prSet presAssocID="{C4CBBC81-0D07-40A7-A2B2-FE3CE31B058C}" presName="arrowAndChildren" presStyleCnt="0"/>
      <dgm:spPr/>
    </dgm:pt>
    <dgm:pt modelId="{7C5A3C10-B870-496C-A96B-C1C82F6E4423}" type="pres">
      <dgm:prSet presAssocID="{C4CBBC81-0D07-40A7-A2B2-FE3CE31B058C}" presName="parentTextArrow" presStyleLbl="node1" presStyleIdx="0" presStyleCnt="3"/>
      <dgm:spPr/>
      <dgm:t>
        <a:bodyPr/>
        <a:lstStyle/>
        <a:p>
          <a:endParaRPr lang="ru-RU"/>
        </a:p>
      </dgm:t>
    </dgm:pt>
    <dgm:pt modelId="{19A5B388-6875-44CA-A0CA-326AC6794CFE}" type="pres">
      <dgm:prSet presAssocID="{C4CBBC81-0D07-40A7-A2B2-FE3CE31B058C}" presName="arrow" presStyleLbl="node1" presStyleIdx="1" presStyleCnt="3" custScaleY="105843" custLinFactNeighborY="68"/>
      <dgm:spPr/>
      <dgm:t>
        <a:bodyPr/>
        <a:lstStyle/>
        <a:p>
          <a:endParaRPr lang="ru-RU"/>
        </a:p>
      </dgm:t>
    </dgm:pt>
    <dgm:pt modelId="{2F79D21E-8BF7-4724-9FF1-1490071B0914}" type="pres">
      <dgm:prSet presAssocID="{C4CBBC81-0D07-40A7-A2B2-FE3CE31B058C}" presName="descendantArrow" presStyleCnt="0"/>
      <dgm:spPr/>
    </dgm:pt>
    <dgm:pt modelId="{530B0C82-54EF-4324-B58F-2BC201CA03BE}" type="pres">
      <dgm:prSet presAssocID="{78660508-5851-45FF-BE41-83B71A79DBDD}" presName="childTextArrow" presStyleLbl="fgAccFollowNode1" presStyleIdx="1" presStyleCnt="3" custScaleY="131072" custLinFactNeighborY="-159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8EBA50-D3AE-4E13-8C3F-1446FFF5B0F3}" type="pres">
      <dgm:prSet presAssocID="{194A480D-9C94-49C6-B70F-36867D7F18EE}" presName="sp" presStyleCnt="0"/>
      <dgm:spPr/>
    </dgm:pt>
    <dgm:pt modelId="{A6483850-8BE2-42A4-9999-A932511A1751}" type="pres">
      <dgm:prSet presAssocID="{8A9A579A-A19B-4FA4-A46B-1B1B04367BB8}" presName="arrowAndChildren" presStyleCnt="0"/>
      <dgm:spPr/>
    </dgm:pt>
    <dgm:pt modelId="{8D9B9D6E-8AE9-4868-A465-0BBE27555AFC}" type="pres">
      <dgm:prSet presAssocID="{8A9A579A-A19B-4FA4-A46B-1B1B04367BB8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82934386-D3D5-4D05-8E50-1C1A936E03D6}" type="pres">
      <dgm:prSet presAssocID="{8A9A579A-A19B-4FA4-A46B-1B1B04367BB8}" presName="arrow" presStyleLbl="node1" presStyleIdx="2" presStyleCnt="3"/>
      <dgm:spPr/>
      <dgm:t>
        <a:bodyPr/>
        <a:lstStyle/>
        <a:p>
          <a:endParaRPr lang="ru-RU"/>
        </a:p>
      </dgm:t>
    </dgm:pt>
    <dgm:pt modelId="{F7F13790-38E6-4235-93C8-73B0FAE7663C}" type="pres">
      <dgm:prSet presAssocID="{8A9A579A-A19B-4FA4-A46B-1B1B04367BB8}" presName="descendantArrow" presStyleCnt="0"/>
      <dgm:spPr/>
    </dgm:pt>
    <dgm:pt modelId="{AF2903EB-FB69-4C15-9CAC-AB5D0C68AB45}" type="pres">
      <dgm:prSet presAssocID="{342D1CDE-DEA1-48D8-B877-FAE76097387D}" presName="childTextArrow" presStyleLbl="fgAccFollowNode1" presStyleIdx="2" presStyleCnt="3" custScaleX="20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81EF30-B65F-4D40-B431-FE3BA7509B25}" srcId="{05DFB59C-0E3E-44A2-80D5-C27103671C5C}" destId="{333D3BC0-CFDE-429A-B15E-56927FBDD592}" srcOrd="2" destOrd="0" parTransId="{43809BF1-4DAB-4224-842F-0177C84B35B0}" sibTransId="{C9031858-9E65-44E0-9F12-0F659463BD72}"/>
    <dgm:cxn modelId="{462B90C8-42B9-4F7C-94DA-81CC01045107}" type="presOf" srcId="{05DFB59C-0E3E-44A2-80D5-C27103671C5C}" destId="{4B420BD7-2A8C-4CD2-AB8A-018E9C028EFE}" srcOrd="0" destOrd="0" presId="urn:microsoft.com/office/officeart/2005/8/layout/process4"/>
    <dgm:cxn modelId="{4B608C1F-0B82-4793-A589-890662649961}" type="presOf" srcId="{8A9A579A-A19B-4FA4-A46B-1B1B04367BB8}" destId="{82934386-D3D5-4D05-8E50-1C1A936E03D6}" srcOrd="1" destOrd="0" presId="urn:microsoft.com/office/officeart/2005/8/layout/process4"/>
    <dgm:cxn modelId="{D907ED20-9D6B-487D-95C6-01C4E1758583}" type="presOf" srcId="{333D3BC0-CFDE-429A-B15E-56927FBDD592}" destId="{4FD955D2-1517-4CCF-ACC4-34BCE1553F25}" srcOrd="1" destOrd="0" presId="urn:microsoft.com/office/officeart/2005/8/layout/process4"/>
    <dgm:cxn modelId="{065D9292-907C-4BAA-97C9-66F4764E2FD8}" srcId="{333D3BC0-CFDE-429A-B15E-56927FBDD592}" destId="{F72A5108-E048-4C78-AB2D-AC53F29925D9}" srcOrd="0" destOrd="0" parTransId="{A75B210C-3B23-46ED-B2D5-917B82502D29}" sibTransId="{634E0742-9AE6-47A9-9BC3-CEA37930EF9F}"/>
    <dgm:cxn modelId="{A0D6EBBF-E88A-4559-8453-26B41D033D17}" type="presOf" srcId="{C4CBBC81-0D07-40A7-A2B2-FE3CE31B058C}" destId="{19A5B388-6875-44CA-A0CA-326AC6794CFE}" srcOrd="1" destOrd="0" presId="urn:microsoft.com/office/officeart/2005/8/layout/process4"/>
    <dgm:cxn modelId="{1B6A5756-08E1-4F0B-933C-806053DD5B97}" type="presOf" srcId="{F72A5108-E048-4C78-AB2D-AC53F29925D9}" destId="{5004AE8D-0413-49D3-B206-E919DC18E224}" srcOrd="0" destOrd="0" presId="urn:microsoft.com/office/officeart/2005/8/layout/process4"/>
    <dgm:cxn modelId="{ABA439C3-0696-4246-8BF6-565B6221132C}" srcId="{8A9A579A-A19B-4FA4-A46B-1B1B04367BB8}" destId="{342D1CDE-DEA1-48D8-B877-FAE76097387D}" srcOrd="0" destOrd="0" parTransId="{CD34F6F1-43AA-4A2E-B882-EE780AFC614C}" sibTransId="{DA557064-1543-4C3C-94DC-D72C147873E9}"/>
    <dgm:cxn modelId="{CA058F90-55CE-475C-97D1-E420EBC39522}" type="presOf" srcId="{C4CBBC81-0D07-40A7-A2B2-FE3CE31B058C}" destId="{7C5A3C10-B870-496C-A96B-C1C82F6E4423}" srcOrd="0" destOrd="0" presId="urn:microsoft.com/office/officeart/2005/8/layout/process4"/>
    <dgm:cxn modelId="{B88C8C7B-9A6D-4634-89D5-D6C164D56ED0}" type="presOf" srcId="{8A9A579A-A19B-4FA4-A46B-1B1B04367BB8}" destId="{8D9B9D6E-8AE9-4868-A465-0BBE27555AFC}" srcOrd="0" destOrd="0" presId="urn:microsoft.com/office/officeart/2005/8/layout/process4"/>
    <dgm:cxn modelId="{AEF5D2A1-D92A-4DD8-9513-E02A6DB42FBF}" srcId="{C4CBBC81-0D07-40A7-A2B2-FE3CE31B058C}" destId="{78660508-5851-45FF-BE41-83B71A79DBDD}" srcOrd="0" destOrd="0" parTransId="{255B2859-B8E9-4942-8503-183D70B506C3}" sibTransId="{124B5CE9-3CC3-4757-8B26-491F0280CB2F}"/>
    <dgm:cxn modelId="{20B681C7-1885-4B45-BD2F-181122C34BA9}" srcId="{05DFB59C-0E3E-44A2-80D5-C27103671C5C}" destId="{C4CBBC81-0D07-40A7-A2B2-FE3CE31B058C}" srcOrd="1" destOrd="0" parTransId="{42DACC19-DDBC-4FCA-ACC9-67860AE892E4}" sibTransId="{6B9CB3EB-1DF2-4239-A8BF-6CE0C5B2366B}"/>
    <dgm:cxn modelId="{0863DA29-2580-4120-ADC3-7D65641BCB1E}" type="presOf" srcId="{78660508-5851-45FF-BE41-83B71A79DBDD}" destId="{530B0C82-54EF-4324-B58F-2BC201CA03BE}" srcOrd="0" destOrd="0" presId="urn:microsoft.com/office/officeart/2005/8/layout/process4"/>
    <dgm:cxn modelId="{EDB9B006-84B6-496B-9DF6-39D9ED6C1526}" type="presOf" srcId="{342D1CDE-DEA1-48D8-B877-FAE76097387D}" destId="{AF2903EB-FB69-4C15-9CAC-AB5D0C68AB45}" srcOrd="0" destOrd="0" presId="urn:microsoft.com/office/officeart/2005/8/layout/process4"/>
    <dgm:cxn modelId="{9603BAEA-A620-4D99-A771-8C07C227C3D2}" srcId="{05DFB59C-0E3E-44A2-80D5-C27103671C5C}" destId="{8A9A579A-A19B-4FA4-A46B-1B1B04367BB8}" srcOrd="0" destOrd="0" parTransId="{79467F70-B820-4422-888D-3B583C265CD1}" sibTransId="{194A480D-9C94-49C6-B70F-36867D7F18EE}"/>
    <dgm:cxn modelId="{33FA092C-09AD-4CF1-8FB4-FB6E69571362}" type="presOf" srcId="{333D3BC0-CFDE-429A-B15E-56927FBDD592}" destId="{C8BC2085-23DF-41DA-AB65-53A8583DC89B}" srcOrd="0" destOrd="0" presId="urn:microsoft.com/office/officeart/2005/8/layout/process4"/>
    <dgm:cxn modelId="{2FE89DBC-1D98-4DEF-B8BF-9E379D147101}" type="presParOf" srcId="{4B420BD7-2A8C-4CD2-AB8A-018E9C028EFE}" destId="{A430627D-5D42-40CD-B4C0-67AB950F0D02}" srcOrd="0" destOrd="0" presId="urn:microsoft.com/office/officeart/2005/8/layout/process4"/>
    <dgm:cxn modelId="{5064842D-E25F-43CF-815D-99DD03AA6301}" type="presParOf" srcId="{A430627D-5D42-40CD-B4C0-67AB950F0D02}" destId="{C8BC2085-23DF-41DA-AB65-53A8583DC89B}" srcOrd="0" destOrd="0" presId="urn:microsoft.com/office/officeart/2005/8/layout/process4"/>
    <dgm:cxn modelId="{FC79714B-EDBA-4E51-ABE2-70C37317A91D}" type="presParOf" srcId="{A430627D-5D42-40CD-B4C0-67AB950F0D02}" destId="{4FD955D2-1517-4CCF-ACC4-34BCE1553F25}" srcOrd="1" destOrd="0" presId="urn:microsoft.com/office/officeart/2005/8/layout/process4"/>
    <dgm:cxn modelId="{ED80507E-4F58-48AC-AA0D-B146D87690F6}" type="presParOf" srcId="{A430627D-5D42-40CD-B4C0-67AB950F0D02}" destId="{F3D23E39-1B88-47B1-A764-7B33C1A4B215}" srcOrd="2" destOrd="0" presId="urn:microsoft.com/office/officeart/2005/8/layout/process4"/>
    <dgm:cxn modelId="{F213124E-B03D-4E1F-82B5-4C24FA659D3A}" type="presParOf" srcId="{F3D23E39-1B88-47B1-A764-7B33C1A4B215}" destId="{5004AE8D-0413-49D3-B206-E919DC18E224}" srcOrd="0" destOrd="0" presId="urn:microsoft.com/office/officeart/2005/8/layout/process4"/>
    <dgm:cxn modelId="{D1C5F3ED-3CE7-4A2A-950B-AC692DC3BF26}" type="presParOf" srcId="{4B420BD7-2A8C-4CD2-AB8A-018E9C028EFE}" destId="{08578032-BE4E-437F-A509-E902F6B9B6DC}" srcOrd="1" destOrd="0" presId="urn:microsoft.com/office/officeart/2005/8/layout/process4"/>
    <dgm:cxn modelId="{7C840E49-EF85-438B-B2E1-67CB5BC12F4A}" type="presParOf" srcId="{4B420BD7-2A8C-4CD2-AB8A-018E9C028EFE}" destId="{D8D3915E-0ED7-4C3F-B834-705DE6376730}" srcOrd="2" destOrd="0" presId="urn:microsoft.com/office/officeart/2005/8/layout/process4"/>
    <dgm:cxn modelId="{7BE21787-FB5E-4353-B423-807939B1285F}" type="presParOf" srcId="{D8D3915E-0ED7-4C3F-B834-705DE6376730}" destId="{7C5A3C10-B870-496C-A96B-C1C82F6E4423}" srcOrd="0" destOrd="0" presId="urn:microsoft.com/office/officeart/2005/8/layout/process4"/>
    <dgm:cxn modelId="{3A0B9A59-32B5-4A62-B5AB-3846D54BC8E2}" type="presParOf" srcId="{D8D3915E-0ED7-4C3F-B834-705DE6376730}" destId="{19A5B388-6875-44CA-A0CA-326AC6794CFE}" srcOrd="1" destOrd="0" presId="urn:microsoft.com/office/officeart/2005/8/layout/process4"/>
    <dgm:cxn modelId="{6349C7DD-6FC7-4F18-BF52-C5DBDC9EDA3E}" type="presParOf" srcId="{D8D3915E-0ED7-4C3F-B834-705DE6376730}" destId="{2F79D21E-8BF7-4724-9FF1-1490071B0914}" srcOrd="2" destOrd="0" presId="urn:microsoft.com/office/officeart/2005/8/layout/process4"/>
    <dgm:cxn modelId="{E2FFF51D-7CBB-4E88-86AF-A86BDD65AE17}" type="presParOf" srcId="{2F79D21E-8BF7-4724-9FF1-1490071B0914}" destId="{530B0C82-54EF-4324-B58F-2BC201CA03BE}" srcOrd="0" destOrd="0" presId="urn:microsoft.com/office/officeart/2005/8/layout/process4"/>
    <dgm:cxn modelId="{2B96C4A3-4C1F-4FA5-8CE3-484A75EBD5A0}" type="presParOf" srcId="{4B420BD7-2A8C-4CD2-AB8A-018E9C028EFE}" destId="{A58EBA50-D3AE-4E13-8C3F-1446FFF5B0F3}" srcOrd="3" destOrd="0" presId="urn:microsoft.com/office/officeart/2005/8/layout/process4"/>
    <dgm:cxn modelId="{449214DC-A08E-498A-94D0-ECB87C63DB35}" type="presParOf" srcId="{4B420BD7-2A8C-4CD2-AB8A-018E9C028EFE}" destId="{A6483850-8BE2-42A4-9999-A932511A1751}" srcOrd="4" destOrd="0" presId="urn:microsoft.com/office/officeart/2005/8/layout/process4"/>
    <dgm:cxn modelId="{38455397-EE70-409F-A771-7ACA5C2CC415}" type="presParOf" srcId="{A6483850-8BE2-42A4-9999-A932511A1751}" destId="{8D9B9D6E-8AE9-4868-A465-0BBE27555AFC}" srcOrd="0" destOrd="0" presId="urn:microsoft.com/office/officeart/2005/8/layout/process4"/>
    <dgm:cxn modelId="{E600B4D8-8362-4AD4-8484-7D3C73627271}" type="presParOf" srcId="{A6483850-8BE2-42A4-9999-A932511A1751}" destId="{82934386-D3D5-4D05-8E50-1C1A936E03D6}" srcOrd="1" destOrd="0" presId="urn:microsoft.com/office/officeart/2005/8/layout/process4"/>
    <dgm:cxn modelId="{07105202-8FC5-46F0-8632-5F877A21E571}" type="presParOf" srcId="{A6483850-8BE2-42A4-9999-A932511A1751}" destId="{F7F13790-38E6-4235-93C8-73B0FAE7663C}" srcOrd="2" destOrd="0" presId="urn:microsoft.com/office/officeart/2005/8/layout/process4"/>
    <dgm:cxn modelId="{0D2A5219-B8D9-4AD7-A0EA-8AECC9148AB8}" type="presParOf" srcId="{F7F13790-38E6-4235-93C8-73B0FAE7663C}" destId="{AF2903EB-FB69-4C15-9CAC-AB5D0C68AB45}" srcOrd="0" destOrd="0" presId="urn:microsoft.com/office/officeart/2005/8/layout/process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4441C1-8A89-42F6-A66E-26C61CBFAA35}" type="doc">
      <dgm:prSet loTypeId="urn:microsoft.com/office/officeart/2005/8/layout/chevron2" loCatId="list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70F708C2-C032-46C8-A02E-5A4FF206D944}">
      <dgm:prSet phldrT="[Текст]"/>
      <dgm:spPr/>
      <dgm:t>
        <a:bodyPr/>
        <a:lstStyle/>
        <a:p>
          <a:r>
            <a:rPr lang="ru-RU" b="1" dirty="0" smtClean="0">
              <a:solidFill>
                <a:schemeClr val="accent3">
                  <a:lumMod val="50000"/>
                </a:schemeClr>
              </a:solidFill>
            </a:rPr>
            <a:t>ЭТАП </a:t>
          </a:r>
          <a:r>
            <a:rPr lang="en-US" b="1" dirty="0" smtClean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en-US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I</a:t>
          </a:r>
          <a:r>
            <a:rPr lang="ru-RU" dirty="0" smtClean="0"/>
            <a:t> </a:t>
          </a:r>
          <a:endParaRPr lang="ru-RU" dirty="0"/>
        </a:p>
      </dgm:t>
    </dgm:pt>
    <dgm:pt modelId="{F08F83AF-559C-4F88-8C56-F76C0B639B13}" type="parTrans" cxnId="{14892ED4-075A-4EE8-A5F5-C929E4E24B37}">
      <dgm:prSet/>
      <dgm:spPr/>
      <dgm:t>
        <a:bodyPr/>
        <a:lstStyle/>
        <a:p>
          <a:endParaRPr lang="ru-RU"/>
        </a:p>
      </dgm:t>
    </dgm:pt>
    <dgm:pt modelId="{F5DF1148-4E1D-4DC4-9F0B-852DC56F3A85}" type="sibTrans" cxnId="{14892ED4-075A-4EE8-A5F5-C929E4E24B37}">
      <dgm:prSet/>
      <dgm:spPr/>
      <dgm:t>
        <a:bodyPr/>
        <a:lstStyle/>
        <a:p>
          <a:endParaRPr lang="ru-RU"/>
        </a:p>
      </dgm:t>
    </dgm:pt>
    <dgm:pt modelId="{CCC9C8B8-6757-4702-9CC1-14B9D28E9BCF}">
      <dgm:prSet phldrT="[Текст]" custT="1"/>
      <dgm:spPr/>
      <dgm:t>
        <a:bodyPr/>
        <a:lstStyle/>
        <a:p>
          <a:r>
            <a:rPr lang="ru-RU" sz="2000" dirty="0" smtClean="0"/>
            <a:t>Качество </a:t>
          </a:r>
          <a:r>
            <a:rPr lang="ru-RU" sz="2000" b="1" dirty="0" smtClean="0">
              <a:solidFill>
                <a:schemeClr val="accent3">
                  <a:lumMod val="75000"/>
                </a:schemeClr>
              </a:solidFill>
            </a:rPr>
            <a:t>«ЦВЕТЫ ВЯНУТ»</a:t>
          </a:r>
          <a:endParaRPr lang="ru-RU" sz="2000" b="1" dirty="0">
            <a:solidFill>
              <a:schemeClr val="accent3">
                <a:lumMod val="75000"/>
              </a:schemeClr>
            </a:solidFill>
          </a:endParaRPr>
        </a:p>
      </dgm:t>
    </dgm:pt>
    <dgm:pt modelId="{C2857560-64CA-4C8B-9296-A8E8A7944D96}" type="parTrans" cxnId="{66024EBD-5D47-4791-A56F-1862DAE2D962}">
      <dgm:prSet/>
      <dgm:spPr/>
      <dgm:t>
        <a:bodyPr/>
        <a:lstStyle/>
        <a:p>
          <a:endParaRPr lang="ru-RU"/>
        </a:p>
      </dgm:t>
    </dgm:pt>
    <dgm:pt modelId="{91B77BDA-2B10-4EFA-8DF4-7BF6F1B6C91E}" type="sibTrans" cxnId="{66024EBD-5D47-4791-A56F-1862DAE2D962}">
      <dgm:prSet/>
      <dgm:spPr/>
      <dgm:t>
        <a:bodyPr/>
        <a:lstStyle/>
        <a:p>
          <a:endParaRPr lang="ru-RU"/>
        </a:p>
      </dgm:t>
    </dgm:pt>
    <dgm:pt modelId="{4DA53445-7927-4F39-BDFB-75B933B9B650}">
      <dgm:prSet phldrT="[Текст]"/>
      <dgm:spPr/>
      <dgm:t>
        <a:bodyPr/>
        <a:lstStyle/>
        <a:p>
          <a:r>
            <a:rPr lang="ru-RU" b="1" dirty="0" smtClean="0">
              <a:solidFill>
                <a:schemeClr val="accent3">
                  <a:lumMod val="50000"/>
                </a:schemeClr>
              </a:solidFill>
            </a:rPr>
            <a:t>ЭТАП </a:t>
          </a:r>
          <a:r>
            <a:rPr lang="en-US" b="1" dirty="0" smtClean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en-US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II</a:t>
          </a:r>
          <a:endParaRPr lang="ru-RU" dirty="0"/>
        </a:p>
      </dgm:t>
    </dgm:pt>
    <dgm:pt modelId="{47C121BF-FD43-4ACC-AE0D-27903C773EE5}" type="parTrans" cxnId="{EA935CD5-A3B6-4435-A2DA-E2AF0CD9F2C7}">
      <dgm:prSet/>
      <dgm:spPr/>
      <dgm:t>
        <a:bodyPr/>
        <a:lstStyle/>
        <a:p>
          <a:endParaRPr lang="ru-RU"/>
        </a:p>
      </dgm:t>
    </dgm:pt>
    <dgm:pt modelId="{31162CD2-C7CA-4E84-B72D-0F5DF201871D}" type="sibTrans" cxnId="{EA935CD5-A3B6-4435-A2DA-E2AF0CD9F2C7}">
      <dgm:prSet/>
      <dgm:spPr/>
      <dgm:t>
        <a:bodyPr/>
        <a:lstStyle/>
        <a:p>
          <a:endParaRPr lang="ru-RU"/>
        </a:p>
      </dgm:t>
    </dgm:pt>
    <dgm:pt modelId="{DA797358-BECE-4911-8E8E-04B50A377B63}">
      <dgm:prSet phldrT="[Текст]" custT="1"/>
      <dgm:spPr/>
      <dgm:t>
        <a:bodyPr/>
        <a:lstStyle/>
        <a:p>
          <a:r>
            <a:rPr lang="ru-RU" sz="2000" dirty="0" smtClean="0"/>
            <a:t>Латеральный сдвиг,                                      идея </a:t>
          </a:r>
          <a:r>
            <a:rPr lang="ru-RU" sz="2000" b="1" dirty="0" smtClean="0">
              <a:solidFill>
                <a:schemeClr val="accent3">
                  <a:lumMod val="75000"/>
                </a:schemeClr>
              </a:solidFill>
            </a:rPr>
            <a:t>«ЦВЕТЫ НЕ ВЯНУТ»</a:t>
          </a:r>
          <a:endParaRPr lang="ru-RU" sz="2000" b="1" dirty="0">
            <a:solidFill>
              <a:schemeClr val="accent3">
                <a:lumMod val="75000"/>
              </a:schemeClr>
            </a:solidFill>
          </a:endParaRPr>
        </a:p>
      </dgm:t>
    </dgm:pt>
    <dgm:pt modelId="{ECD44D3F-4DA7-4509-92C9-49A543D1055A}" type="parTrans" cxnId="{D6E106FB-8355-4748-A81A-D9534D706723}">
      <dgm:prSet/>
      <dgm:spPr/>
      <dgm:t>
        <a:bodyPr/>
        <a:lstStyle/>
        <a:p>
          <a:endParaRPr lang="ru-RU"/>
        </a:p>
      </dgm:t>
    </dgm:pt>
    <dgm:pt modelId="{B42A72CE-6F5F-48FC-91F0-EE0AA05587B8}" type="sibTrans" cxnId="{D6E106FB-8355-4748-A81A-D9534D706723}">
      <dgm:prSet/>
      <dgm:spPr/>
      <dgm:t>
        <a:bodyPr/>
        <a:lstStyle/>
        <a:p>
          <a:endParaRPr lang="ru-RU"/>
        </a:p>
      </dgm:t>
    </dgm:pt>
    <dgm:pt modelId="{E1643ABD-68D1-48CF-9EFD-5B0EE28D4A65}">
      <dgm:prSet phldrT="[Текст]"/>
      <dgm:spPr/>
      <dgm:t>
        <a:bodyPr/>
        <a:lstStyle/>
        <a:p>
          <a:r>
            <a:rPr lang="ru-RU" b="1" dirty="0" smtClean="0">
              <a:solidFill>
                <a:schemeClr val="accent3">
                  <a:lumMod val="50000"/>
                </a:schemeClr>
              </a:solidFill>
            </a:rPr>
            <a:t>ЭТАП </a:t>
          </a:r>
          <a:r>
            <a:rPr lang="en-US" b="1" dirty="0" smtClean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en-US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III</a:t>
          </a:r>
          <a:endParaRPr lang="ru-RU" dirty="0"/>
        </a:p>
      </dgm:t>
    </dgm:pt>
    <dgm:pt modelId="{7FC240B6-11E7-41D5-A838-26E57D8FBC37}" type="parTrans" cxnId="{B7F445B8-2177-48F4-8716-B371F38FABEF}">
      <dgm:prSet/>
      <dgm:spPr/>
      <dgm:t>
        <a:bodyPr/>
        <a:lstStyle/>
        <a:p>
          <a:endParaRPr lang="ru-RU"/>
        </a:p>
      </dgm:t>
    </dgm:pt>
    <dgm:pt modelId="{B360F829-0802-4CDE-A7E8-AF0B2EC6E894}" type="sibTrans" cxnId="{B7F445B8-2177-48F4-8716-B371F38FABEF}">
      <dgm:prSet/>
      <dgm:spPr/>
      <dgm:t>
        <a:bodyPr/>
        <a:lstStyle/>
        <a:p>
          <a:endParaRPr lang="ru-RU"/>
        </a:p>
      </dgm:t>
    </dgm:pt>
    <dgm:pt modelId="{F9991D97-1787-4B51-9658-F5F16AC1CC95}">
      <dgm:prSet phldrT="[Текст]" custT="1"/>
      <dgm:spPr/>
      <dgm:t>
        <a:bodyPr/>
        <a:lstStyle/>
        <a:p>
          <a:r>
            <a:rPr lang="ru-RU" sz="2000" dirty="0" smtClean="0"/>
            <a:t>Нестандартное решение задачи – </a:t>
          </a:r>
          <a:r>
            <a:rPr lang="ru-RU" sz="2000" b="1" dirty="0" smtClean="0">
              <a:solidFill>
                <a:schemeClr val="accent3">
                  <a:lumMod val="75000"/>
                </a:schemeClr>
              </a:solidFill>
            </a:rPr>
            <a:t>ИСКУССТВЕННЫЕ ЦВЕТЫ</a:t>
          </a:r>
          <a:endParaRPr lang="ru-RU" sz="2000" b="1" dirty="0">
            <a:solidFill>
              <a:schemeClr val="accent3">
                <a:lumMod val="75000"/>
              </a:schemeClr>
            </a:solidFill>
          </a:endParaRPr>
        </a:p>
      </dgm:t>
    </dgm:pt>
    <dgm:pt modelId="{81A74A32-9AC0-4BCE-9DCB-85CF268F2AA0}" type="parTrans" cxnId="{8C10CE94-2A66-460A-ABEC-0D6CC4C57026}">
      <dgm:prSet/>
      <dgm:spPr/>
      <dgm:t>
        <a:bodyPr/>
        <a:lstStyle/>
        <a:p>
          <a:endParaRPr lang="ru-RU"/>
        </a:p>
      </dgm:t>
    </dgm:pt>
    <dgm:pt modelId="{B0945046-DE90-4A7E-B05B-3944A2C6E62F}" type="sibTrans" cxnId="{8C10CE94-2A66-460A-ABEC-0D6CC4C57026}">
      <dgm:prSet/>
      <dgm:spPr/>
      <dgm:t>
        <a:bodyPr/>
        <a:lstStyle/>
        <a:p>
          <a:endParaRPr lang="ru-RU"/>
        </a:p>
      </dgm:t>
    </dgm:pt>
    <dgm:pt modelId="{E4E822AB-3C77-420D-82C5-A7A636921479}">
      <dgm:prSet phldrT="[Текст]" custT="1"/>
      <dgm:spPr/>
      <dgm:t>
        <a:bodyPr/>
        <a:lstStyle/>
        <a:p>
          <a:r>
            <a:rPr lang="ru-RU" sz="2000" dirty="0" smtClean="0"/>
            <a:t>Фокусный объект - </a:t>
          </a:r>
          <a:r>
            <a:rPr lang="ru-RU" sz="2000" b="1" dirty="0" smtClean="0">
              <a:solidFill>
                <a:schemeClr val="accent3">
                  <a:lumMod val="75000"/>
                </a:schemeClr>
              </a:solidFill>
            </a:rPr>
            <a:t>ЦВЕТОК</a:t>
          </a:r>
          <a:endParaRPr lang="ru-RU" sz="2000" b="1" dirty="0">
            <a:solidFill>
              <a:schemeClr val="accent3">
                <a:lumMod val="75000"/>
              </a:schemeClr>
            </a:solidFill>
          </a:endParaRPr>
        </a:p>
      </dgm:t>
    </dgm:pt>
    <dgm:pt modelId="{AE7AA017-8656-420F-90D0-2442CE184A5C}" type="sibTrans" cxnId="{7713803B-CF8B-4959-9CAE-5487288DBE5C}">
      <dgm:prSet/>
      <dgm:spPr/>
      <dgm:t>
        <a:bodyPr/>
        <a:lstStyle/>
        <a:p>
          <a:endParaRPr lang="ru-RU"/>
        </a:p>
      </dgm:t>
    </dgm:pt>
    <dgm:pt modelId="{A183E080-684D-4734-9F82-A4A9F58A8882}" type="parTrans" cxnId="{7713803B-CF8B-4959-9CAE-5487288DBE5C}">
      <dgm:prSet/>
      <dgm:spPr/>
      <dgm:t>
        <a:bodyPr/>
        <a:lstStyle/>
        <a:p>
          <a:endParaRPr lang="ru-RU"/>
        </a:p>
      </dgm:t>
    </dgm:pt>
    <dgm:pt modelId="{915FD605-4E14-4FDF-8EEF-AC9932AFB42C}" type="pres">
      <dgm:prSet presAssocID="{494441C1-8A89-42F6-A66E-26C61CBFAA3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5EA582-EE57-47B9-B157-ADA266C70079}" type="pres">
      <dgm:prSet presAssocID="{70F708C2-C032-46C8-A02E-5A4FF206D944}" presName="composite" presStyleCnt="0"/>
      <dgm:spPr/>
    </dgm:pt>
    <dgm:pt modelId="{260F5B23-4D32-43B7-8017-6411B2FECF7F}" type="pres">
      <dgm:prSet presAssocID="{70F708C2-C032-46C8-A02E-5A4FF206D944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207EDE-89C0-48D7-8957-7722A18B9E4C}" type="pres">
      <dgm:prSet presAssocID="{70F708C2-C032-46C8-A02E-5A4FF206D944}" presName="descendantText" presStyleLbl="alignAcc1" presStyleIdx="0" presStyleCnt="3" custLinFactNeighborX="172" custLinFactNeighborY="31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BDAD1F-7588-455C-A299-1757600FB603}" type="pres">
      <dgm:prSet presAssocID="{F5DF1148-4E1D-4DC4-9F0B-852DC56F3A85}" presName="sp" presStyleCnt="0"/>
      <dgm:spPr/>
    </dgm:pt>
    <dgm:pt modelId="{FB28AD01-CF92-4898-87DC-C16A9E057D8E}" type="pres">
      <dgm:prSet presAssocID="{4DA53445-7927-4F39-BDFB-75B933B9B650}" presName="composite" presStyleCnt="0"/>
      <dgm:spPr/>
    </dgm:pt>
    <dgm:pt modelId="{CF6CC533-F130-494F-BB1C-E7409B63336E}" type="pres">
      <dgm:prSet presAssocID="{4DA53445-7927-4F39-BDFB-75B933B9B65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058434-6147-47B3-BEA5-52B46859BD0A}" type="pres">
      <dgm:prSet presAssocID="{4DA53445-7927-4F39-BDFB-75B933B9B650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1C4CF4-E984-4FEB-9D9C-3BB93CBFAA86}" type="pres">
      <dgm:prSet presAssocID="{31162CD2-C7CA-4E84-B72D-0F5DF201871D}" presName="sp" presStyleCnt="0"/>
      <dgm:spPr/>
    </dgm:pt>
    <dgm:pt modelId="{83D44DE1-6570-4922-BDDD-39C28C2DA493}" type="pres">
      <dgm:prSet presAssocID="{E1643ABD-68D1-48CF-9EFD-5B0EE28D4A65}" presName="composite" presStyleCnt="0"/>
      <dgm:spPr/>
    </dgm:pt>
    <dgm:pt modelId="{81FD1FD2-474C-4D6E-8CCD-09DED1E5FC20}" type="pres">
      <dgm:prSet presAssocID="{E1643ABD-68D1-48CF-9EFD-5B0EE28D4A6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B2527A-1C9B-4E2D-B93E-30CBD3E1FE07}" type="pres">
      <dgm:prSet presAssocID="{E1643ABD-68D1-48CF-9EFD-5B0EE28D4A6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A53A0D7-DC96-45EB-AA69-13E557919445}" type="presOf" srcId="{494441C1-8A89-42F6-A66E-26C61CBFAA35}" destId="{915FD605-4E14-4FDF-8EEF-AC9932AFB42C}" srcOrd="0" destOrd="0" presId="urn:microsoft.com/office/officeart/2005/8/layout/chevron2"/>
    <dgm:cxn modelId="{08C09E83-17C0-4F7C-AE89-8A0D4E8E9959}" type="presOf" srcId="{F9991D97-1787-4B51-9658-F5F16AC1CC95}" destId="{88B2527A-1C9B-4E2D-B93E-30CBD3E1FE07}" srcOrd="0" destOrd="0" presId="urn:microsoft.com/office/officeart/2005/8/layout/chevron2"/>
    <dgm:cxn modelId="{597433D0-33E4-4601-9656-636E9C7B2FF0}" type="presOf" srcId="{E1643ABD-68D1-48CF-9EFD-5B0EE28D4A65}" destId="{81FD1FD2-474C-4D6E-8CCD-09DED1E5FC20}" srcOrd="0" destOrd="0" presId="urn:microsoft.com/office/officeart/2005/8/layout/chevron2"/>
    <dgm:cxn modelId="{C172D1C8-B0C3-4F7C-BD25-A71AB475E7CC}" type="presOf" srcId="{DA797358-BECE-4911-8E8E-04B50A377B63}" destId="{42058434-6147-47B3-BEA5-52B46859BD0A}" srcOrd="0" destOrd="0" presId="urn:microsoft.com/office/officeart/2005/8/layout/chevron2"/>
    <dgm:cxn modelId="{51E67397-D54F-4DC2-A2E9-32A47C5B858E}" type="presOf" srcId="{70F708C2-C032-46C8-A02E-5A4FF206D944}" destId="{260F5B23-4D32-43B7-8017-6411B2FECF7F}" srcOrd="0" destOrd="0" presId="urn:microsoft.com/office/officeart/2005/8/layout/chevron2"/>
    <dgm:cxn modelId="{66024EBD-5D47-4791-A56F-1862DAE2D962}" srcId="{70F708C2-C032-46C8-A02E-5A4FF206D944}" destId="{CCC9C8B8-6757-4702-9CC1-14B9D28E9BCF}" srcOrd="1" destOrd="0" parTransId="{C2857560-64CA-4C8B-9296-A8E8A7944D96}" sibTransId="{91B77BDA-2B10-4EFA-8DF4-7BF6F1B6C91E}"/>
    <dgm:cxn modelId="{14892ED4-075A-4EE8-A5F5-C929E4E24B37}" srcId="{494441C1-8A89-42F6-A66E-26C61CBFAA35}" destId="{70F708C2-C032-46C8-A02E-5A4FF206D944}" srcOrd="0" destOrd="0" parTransId="{F08F83AF-559C-4F88-8C56-F76C0B639B13}" sibTransId="{F5DF1148-4E1D-4DC4-9F0B-852DC56F3A85}"/>
    <dgm:cxn modelId="{7713803B-CF8B-4959-9CAE-5487288DBE5C}" srcId="{70F708C2-C032-46C8-A02E-5A4FF206D944}" destId="{E4E822AB-3C77-420D-82C5-A7A636921479}" srcOrd="0" destOrd="0" parTransId="{A183E080-684D-4734-9F82-A4A9F58A8882}" sibTransId="{AE7AA017-8656-420F-90D0-2442CE184A5C}"/>
    <dgm:cxn modelId="{EA935CD5-A3B6-4435-A2DA-E2AF0CD9F2C7}" srcId="{494441C1-8A89-42F6-A66E-26C61CBFAA35}" destId="{4DA53445-7927-4F39-BDFB-75B933B9B650}" srcOrd="1" destOrd="0" parTransId="{47C121BF-FD43-4ACC-AE0D-27903C773EE5}" sibTransId="{31162CD2-C7CA-4E84-B72D-0F5DF201871D}"/>
    <dgm:cxn modelId="{8C10CE94-2A66-460A-ABEC-0D6CC4C57026}" srcId="{E1643ABD-68D1-48CF-9EFD-5B0EE28D4A65}" destId="{F9991D97-1787-4B51-9658-F5F16AC1CC95}" srcOrd="0" destOrd="0" parTransId="{81A74A32-9AC0-4BCE-9DCB-85CF268F2AA0}" sibTransId="{B0945046-DE90-4A7E-B05B-3944A2C6E62F}"/>
    <dgm:cxn modelId="{C2A6F206-62CB-4268-9EC4-97A5D7D73452}" type="presOf" srcId="{4DA53445-7927-4F39-BDFB-75B933B9B650}" destId="{CF6CC533-F130-494F-BB1C-E7409B63336E}" srcOrd="0" destOrd="0" presId="urn:microsoft.com/office/officeart/2005/8/layout/chevron2"/>
    <dgm:cxn modelId="{B7F445B8-2177-48F4-8716-B371F38FABEF}" srcId="{494441C1-8A89-42F6-A66E-26C61CBFAA35}" destId="{E1643ABD-68D1-48CF-9EFD-5B0EE28D4A65}" srcOrd="2" destOrd="0" parTransId="{7FC240B6-11E7-41D5-A838-26E57D8FBC37}" sibTransId="{B360F829-0802-4CDE-A7E8-AF0B2EC6E894}"/>
    <dgm:cxn modelId="{D6E106FB-8355-4748-A81A-D9534D706723}" srcId="{4DA53445-7927-4F39-BDFB-75B933B9B650}" destId="{DA797358-BECE-4911-8E8E-04B50A377B63}" srcOrd="0" destOrd="0" parTransId="{ECD44D3F-4DA7-4509-92C9-49A543D1055A}" sibTransId="{B42A72CE-6F5F-48FC-91F0-EE0AA05587B8}"/>
    <dgm:cxn modelId="{B48A5939-F829-49B5-A459-D1F3FC91CC5F}" type="presOf" srcId="{CCC9C8B8-6757-4702-9CC1-14B9D28E9BCF}" destId="{16207EDE-89C0-48D7-8957-7722A18B9E4C}" srcOrd="0" destOrd="1" presId="urn:microsoft.com/office/officeart/2005/8/layout/chevron2"/>
    <dgm:cxn modelId="{A93471E7-FDC6-4863-A623-28E394508148}" type="presOf" srcId="{E4E822AB-3C77-420D-82C5-A7A636921479}" destId="{16207EDE-89C0-48D7-8957-7722A18B9E4C}" srcOrd="0" destOrd="0" presId="urn:microsoft.com/office/officeart/2005/8/layout/chevron2"/>
    <dgm:cxn modelId="{D83274F8-7B61-465B-8364-22D51B3D7832}" type="presParOf" srcId="{915FD605-4E14-4FDF-8EEF-AC9932AFB42C}" destId="{505EA582-EE57-47B9-B157-ADA266C70079}" srcOrd="0" destOrd="0" presId="urn:microsoft.com/office/officeart/2005/8/layout/chevron2"/>
    <dgm:cxn modelId="{B541903B-AB8B-4D1D-89CE-7537B2B0F7D0}" type="presParOf" srcId="{505EA582-EE57-47B9-B157-ADA266C70079}" destId="{260F5B23-4D32-43B7-8017-6411B2FECF7F}" srcOrd="0" destOrd="0" presId="urn:microsoft.com/office/officeart/2005/8/layout/chevron2"/>
    <dgm:cxn modelId="{05E17730-06B9-4F78-8DE0-47684CCE4743}" type="presParOf" srcId="{505EA582-EE57-47B9-B157-ADA266C70079}" destId="{16207EDE-89C0-48D7-8957-7722A18B9E4C}" srcOrd="1" destOrd="0" presId="urn:microsoft.com/office/officeart/2005/8/layout/chevron2"/>
    <dgm:cxn modelId="{DEEAEF29-3222-4B7D-BFF3-19F83DD4EF01}" type="presParOf" srcId="{915FD605-4E14-4FDF-8EEF-AC9932AFB42C}" destId="{06BDAD1F-7588-455C-A299-1757600FB603}" srcOrd="1" destOrd="0" presId="urn:microsoft.com/office/officeart/2005/8/layout/chevron2"/>
    <dgm:cxn modelId="{8DCA81BE-6BE4-4DC5-9160-117D16A6D64F}" type="presParOf" srcId="{915FD605-4E14-4FDF-8EEF-AC9932AFB42C}" destId="{FB28AD01-CF92-4898-87DC-C16A9E057D8E}" srcOrd="2" destOrd="0" presId="urn:microsoft.com/office/officeart/2005/8/layout/chevron2"/>
    <dgm:cxn modelId="{31FC64BC-C87E-4669-B7D2-25E6778109F1}" type="presParOf" srcId="{FB28AD01-CF92-4898-87DC-C16A9E057D8E}" destId="{CF6CC533-F130-494F-BB1C-E7409B63336E}" srcOrd="0" destOrd="0" presId="urn:microsoft.com/office/officeart/2005/8/layout/chevron2"/>
    <dgm:cxn modelId="{B8CF82B6-50A2-4D4D-A6B8-6D417841D02F}" type="presParOf" srcId="{FB28AD01-CF92-4898-87DC-C16A9E057D8E}" destId="{42058434-6147-47B3-BEA5-52B46859BD0A}" srcOrd="1" destOrd="0" presId="urn:microsoft.com/office/officeart/2005/8/layout/chevron2"/>
    <dgm:cxn modelId="{567537D4-1C5B-4E50-95BA-C194BE4157D7}" type="presParOf" srcId="{915FD605-4E14-4FDF-8EEF-AC9932AFB42C}" destId="{321C4CF4-E984-4FEB-9D9C-3BB93CBFAA86}" srcOrd="3" destOrd="0" presId="urn:microsoft.com/office/officeart/2005/8/layout/chevron2"/>
    <dgm:cxn modelId="{4FBB689B-A864-4040-9B8F-6FFE5C06C73D}" type="presParOf" srcId="{915FD605-4E14-4FDF-8EEF-AC9932AFB42C}" destId="{83D44DE1-6570-4922-BDDD-39C28C2DA493}" srcOrd="4" destOrd="0" presId="urn:microsoft.com/office/officeart/2005/8/layout/chevron2"/>
    <dgm:cxn modelId="{F0F53FAD-BED7-4CF1-978E-78BB019EAF2E}" type="presParOf" srcId="{83D44DE1-6570-4922-BDDD-39C28C2DA493}" destId="{81FD1FD2-474C-4D6E-8CCD-09DED1E5FC20}" srcOrd="0" destOrd="0" presId="urn:microsoft.com/office/officeart/2005/8/layout/chevron2"/>
    <dgm:cxn modelId="{551B495A-8E71-45DA-A5EC-50422D894D58}" type="presParOf" srcId="{83D44DE1-6570-4922-BDDD-39C28C2DA493}" destId="{88B2527A-1C9B-4E2D-B93E-30CBD3E1FE07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9CCF61-12D0-48E1-8949-DD11F4610CA0}" type="doc">
      <dgm:prSet loTypeId="urn:microsoft.com/office/officeart/2005/8/layout/process4" loCatId="list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02C4D4DD-4854-439D-BF51-BD3B9720256D}">
      <dgm:prSet phldrT="[Текст]" custT="1"/>
      <dgm:spPr/>
      <dgm:t>
        <a:bodyPr/>
        <a:lstStyle/>
        <a:p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Латеральное замещение</a:t>
          </a:r>
          <a:endParaRPr lang="ru-RU" sz="2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8C9266-408C-470A-87D3-DFE111C1FDA8}" type="parTrans" cxnId="{E9B4CA0E-23C0-4CFD-BBE4-28F4BD1E7504}">
      <dgm:prSet/>
      <dgm:spPr/>
      <dgm:t>
        <a:bodyPr/>
        <a:lstStyle/>
        <a:p>
          <a:endParaRPr lang="ru-RU"/>
        </a:p>
      </dgm:t>
    </dgm:pt>
    <dgm:pt modelId="{DCD7F2BD-B511-4B54-A2BB-5B196E617A22}" type="sibTrans" cxnId="{E9B4CA0E-23C0-4CFD-BBE4-28F4BD1E7504}">
      <dgm:prSet/>
      <dgm:spPr/>
      <dgm:t>
        <a:bodyPr/>
        <a:lstStyle/>
        <a:p>
          <a:endParaRPr lang="ru-RU"/>
        </a:p>
      </dgm:t>
    </dgm:pt>
    <dgm:pt modelId="{1BA5968B-6D71-4E5C-A490-C02D8E549801}">
      <dgm:prSet phldrT="[Текст]" custT="1"/>
      <dgm:spPr/>
      <dgm:t>
        <a:bodyPr/>
        <a:lstStyle/>
        <a:p>
          <a:r>
            <a:rPr lang="ru-RU" sz="2000" dirty="0" smtClean="0"/>
            <a:t>Может проводиться индивидуально каждым работником</a:t>
          </a:r>
          <a:endParaRPr lang="ru-RU" sz="2000" dirty="0"/>
        </a:p>
      </dgm:t>
    </dgm:pt>
    <dgm:pt modelId="{5A00D093-7515-4D56-9DA6-8EE8B5280DD1}" type="parTrans" cxnId="{85663D42-7B23-46FC-B6E2-1017279BADA4}">
      <dgm:prSet/>
      <dgm:spPr/>
      <dgm:t>
        <a:bodyPr/>
        <a:lstStyle/>
        <a:p>
          <a:endParaRPr lang="ru-RU"/>
        </a:p>
      </dgm:t>
    </dgm:pt>
    <dgm:pt modelId="{951E9392-A273-4D6D-8B58-F31ED728036A}" type="sibTrans" cxnId="{85663D42-7B23-46FC-B6E2-1017279BADA4}">
      <dgm:prSet/>
      <dgm:spPr/>
      <dgm:t>
        <a:bodyPr/>
        <a:lstStyle/>
        <a:p>
          <a:endParaRPr lang="ru-RU"/>
        </a:p>
      </dgm:t>
    </dgm:pt>
    <dgm:pt modelId="{AE5168B6-2DD3-4A30-974D-CB4A3E1493E8}">
      <dgm:prSet phldrT="[Текст]" custT="1"/>
      <dgm:spPr/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Собрание «комитета по    латеральному маркетингу»</a:t>
          </a:r>
          <a:endParaRPr lang="ru-RU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8EB954-7D70-4047-804D-DD38B8CF7876}" type="parTrans" cxnId="{5165978D-A2F7-4954-8D98-9B78EEAEDC0F}">
      <dgm:prSet/>
      <dgm:spPr/>
      <dgm:t>
        <a:bodyPr/>
        <a:lstStyle/>
        <a:p>
          <a:endParaRPr lang="ru-RU"/>
        </a:p>
      </dgm:t>
    </dgm:pt>
    <dgm:pt modelId="{351E7CA1-B41A-40CF-AC90-DAF36E6B89AB}" type="sibTrans" cxnId="{5165978D-A2F7-4954-8D98-9B78EEAEDC0F}">
      <dgm:prSet/>
      <dgm:spPr/>
      <dgm:t>
        <a:bodyPr/>
        <a:lstStyle/>
        <a:p>
          <a:endParaRPr lang="ru-RU"/>
        </a:p>
      </dgm:t>
    </dgm:pt>
    <dgm:pt modelId="{3B2028A5-B662-41DC-9A9B-9E2178FC595C}">
      <dgm:prSet phldrT="[Текст]" custT="1"/>
      <dgm:spPr/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Процесс разработки нового товара                 </a:t>
          </a:r>
        </a:p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ru-RU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98BC198-5365-46B9-A198-0864DD7A9A46}" type="parTrans" cxnId="{9DA6A9FB-2017-43E8-846C-4D72130ABB4D}">
      <dgm:prSet/>
      <dgm:spPr/>
      <dgm:t>
        <a:bodyPr/>
        <a:lstStyle/>
        <a:p>
          <a:endParaRPr lang="ru-RU"/>
        </a:p>
      </dgm:t>
    </dgm:pt>
    <dgm:pt modelId="{DFC8FF5F-6442-4B7E-A199-BB8B325FC29D}" type="sibTrans" cxnId="{9DA6A9FB-2017-43E8-846C-4D72130ABB4D}">
      <dgm:prSet/>
      <dgm:spPr/>
      <dgm:t>
        <a:bodyPr/>
        <a:lstStyle/>
        <a:p>
          <a:endParaRPr lang="ru-RU"/>
        </a:p>
      </dgm:t>
    </dgm:pt>
    <dgm:pt modelId="{02F413E4-CCD7-4B51-BD3C-35D3001D3FFA}">
      <dgm:prSet custT="1"/>
      <dgm:spPr/>
      <dgm:t>
        <a:bodyPr/>
        <a:lstStyle/>
        <a:p>
          <a:r>
            <a:rPr lang="ru-RU" sz="2000" dirty="0" smtClean="0"/>
            <a:t>Выделяется несколько пригодных идей и несколько никуда не годных</a:t>
          </a:r>
          <a:endParaRPr lang="ru-RU" sz="2000" dirty="0"/>
        </a:p>
      </dgm:t>
    </dgm:pt>
    <dgm:pt modelId="{126ACA92-8061-4085-9F16-75ED89E360EC}" type="parTrans" cxnId="{BE12E22F-969B-4DDE-A185-C29051497A14}">
      <dgm:prSet/>
      <dgm:spPr/>
      <dgm:t>
        <a:bodyPr/>
        <a:lstStyle/>
        <a:p>
          <a:endParaRPr lang="ru-RU"/>
        </a:p>
      </dgm:t>
    </dgm:pt>
    <dgm:pt modelId="{C88DDF56-0046-4291-8BDF-B9A4B3A10511}" type="sibTrans" cxnId="{BE12E22F-969B-4DDE-A185-C29051497A14}">
      <dgm:prSet/>
      <dgm:spPr/>
      <dgm:t>
        <a:bodyPr/>
        <a:lstStyle/>
        <a:p>
          <a:endParaRPr lang="ru-RU"/>
        </a:p>
      </dgm:t>
    </dgm:pt>
    <dgm:pt modelId="{696AE6D1-BC6B-4F0D-A407-D2B17F011169}">
      <dgm:prSet phldrT="[Текст]" custT="1"/>
      <dgm:spPr/>
      <dgm:t>
        <a:bodyPr/>
        <a:lstStyle/>
        <a:p>
          <a:r>
            <a:rPr lang="ru-RU" sz="2000" dirty="0" smtClean="0"/>
            <a:t>1) начальная идея;  2) тестирование концепции;  3) тестирование прототипа;  4) рыночное тестирование;  5) запуск товара на рынок</a:t>
          </a:r>
          <a:endParaRPr lang="ru-RU" sz="2000" dirty="0"/>
        </a:p>
      </dgm:t>
    </dgm:pt>
    <dgm:pt modelId="{AF042E70-DAB8-448C-9844-1A48FAD72AB7}" type="sibTrans" cxnId="{572DCA3B-1F72-46D6-8645-454D0302E60F}">
      <dgm:prSet/>
      <dgm:spPr/>
      <dgm:t>
        <a:bodyPr/>
        <a:lstStyle/>
        <a:p>
          <a:endParaRPr lang="ru-RU"/>
        </a:p>
      </dgm:t>
    </dgm:pt>
    <dgm:pt modelId="{6CADCD42-0E00-47F7-B0C8-AC4D620533B8}" type="parTrans" cxnId="{572DCA3B-1F72-46D6-8645-454D0302E60F}">
      <dgm:prSet/>
      <dgm:spPr/>
      <dgm:t>
        <a:bodyPr/>
        <a:lstStyle/>
        <a:p>
          <a:endParaRPr lang="ru-RU"/>
        </a:p>
      </dgm:t>
    </dgm:pt>
    <dgm:pt modelId="{ACC637A7-63C2-482A-8BC7-9E779FBE44B8}" type="pres">
      <dgm:prSet presAssocID="{989CCF61-12D0-48E1-8949-DD11F4610CA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668C42B-74EF-42D4-9231-F9920276950E}" type="pres">
      <dgm:prSet presAssocID="{3B2028A5-B662-41DC-9A9B-9E2178FC595C}" presName="boxAndChildren" presStyleCnt="0"/>
      <dgm:spPr/>
    </dgm:pt>
    <dgm:pt modelId="{3883FFE9-C806-4F47-BC6E-3DB6BBD2A716}" type="pres">
      <dgm:prSet presAssocID="{3B2028A5-B662-41DC-9A9B-9E2178FC595C}" presName="parentTextBox" presStyleLbl="node1" presStyleIdx="0" presStyleCnt="3"/>
      <dgm:spPr/>
      <dgm:t>
        <a:bodyPr/>
        <a:lstStyle/>
        <a:p>
          <a:endParaRPr lang="ru-RU"/>
        </a:p>
      </dgm:t>
    </dgm:pt>
    <dgm:pt modelId="{D51B50D6-EC8C-4E0A-9214-3C7E5124FA28}" type="pres">
      <dgm:prSet presAssocID="{3B2028A5-B662-41DC-9A9B-9E2178FC595C}" presName="entireBox" presStyleLbl="node1" presStyleIdx="0" presStyleCnt="3" custScaleY="138603" custLinFactNeighborY="2100"/>
      <dgm:spPr/>
      <dgm:t>
        <a:bodyPr/>
        <a:lstStyle/>
        <a:p>
          <a:endParaRPr lang="ru-RU"/>
        </a:p>
      </dgm:t>
    </dgm:pt>
    <dgm:pt modelId="{F2C3CA3A-C26A-422E-AB68-8BA6CE2F8B0D}" type="pres">
      <dgm:prSet presAssocID="{3B2028A5-B662-41DC-9A9B-9E2178FC595C}" presName="descendantBox" presStyleCnt="0"/>
      <dgm:spPr/>
    </dgm:pt>
    <dgm:pt modelId="{A6F61C76-DE36-4111-A0F8-C2CB868C9313}" type="pres">
      <dgm:prSet presAssocID="{696AE6D1-BC6B-4F0D-A407-D2B17F011169}" presName="childTextBox" presStyleLbl="fgAccFollowNode1" presStyleIdx="0" presStyleCnt="3" custScaleY="211471" custLinFactNeighborY="-3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491C0C-C6C8-4CB6-90E7-1AC816099286}" type="pres">
      <dgm:prSet presAssocID="{351E7CA1-B41A-40CF-AC90-DAF36E6B89AB}" presName="sp" presStyleCnt="0"/>
      <dgm:spPr/>
    </dgm:pt>
    <dgm:pt modelId="{EF7A1F1E-DF5C-4565-A499-969A902EAAF9}" type="pres">
      <dgm:prSet presAssocID="{AE5168B6-2DD3-4A30-974D-CB4A3E1493E8}" presName="arrowAndChildren" presStyleCnt="0"/>
      <dgm:spPr/>
    </dgm:pt>
    <dgm:pt modelId="{807DD74D-AD1A-4959-8EEC-BF89FE35608D}" type="pres">
      <dgm:prSet presAssocID="{AE5168B6-2DD3-4A30-974D-CB4A3E1493E8}" presName="parentTextArrow" presStyleLbl="node1" presStyleIdx="0" presStyleCnt="3"/>
      <dgm:spPr/>
      <dgm:t>
        <a:bodyPr/>
        <a:lstStyle/>
        <a:p>
          <a:endParaRPr lang="ru-RU"/>
        </a:p>
      </dgm:t>
    </dgm:pt>
    <dgm:pt modelId="{55FBB5D3-ABF5-4B90-B74F-3DC8637BE662}" type="pres">
      <dgm:prSet presAssocID="{AE5168B6-2DD3-4A30-974D-CB4A3E1493E8}" presName="arrow" presStyleLbl="node1" presStyleIdx="1" presStyleCnt="3" custAng="0" custScaleY="114219"/>
      <dgm:spPr/>
      <dgm:t>
        <a:bodyPr/>
        <a:lstStyle/>
        <a:p>
          <a:endParaRPr lang="ru-RU"/>
        </a:p>
      </dgm:t>
    </dgm:pt>
    <dgm:pt modelId="{672AA7FE-E179-486F-AC7B-2A6456416537}" type="pres">
      <dgm:prSet presAssocID="{AE5168B6-2DD3-4A30-974D-CB4A3E1493E8}" presName="descendantArrow" presStyleCnt="0"/>
      <dgm:spPr/>
    </dgm:pt>
    <dgm:pt modelId="{071A0E9B-F371-4333-B629-2185BF3AD2F5}" type="pres">
      <dgm:prSet presAssocID="{02F413E4-CCD7-4B51-BD3C-35D3001D3FFA}" presName="childTextArrow" presStyleLbl="fgAccFollowNode1" presStyleIdx="1" presStyleCnt="3" custLinFactNeighborX="-113" custLinFactNeighborY="92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2909C7-B430-4E4F-A412-D69545D0AC73}" type="pres">
      <dgm:prSet presAssocID="{DCD7F2BD-B511-4B54-A2BB-5B196E617A22}" presName="sp" presStyleCnt="0"/>
      <dgm:spPr/>
    </dgm:pt>
    <dgm:pt modelId="{81597F03-C9C0-456A-9261-22401E183715}" type="pres">
      <dgm:prSet presAssocID="{02C4D4DD-4854-439D-BF51-BD3B9720256D}" presName="arrowAndChildren" presStyleCnt="0"/>
      <dgm:spPr/>
    </dgm:pt>
    <dgm:pt modelId="{DFB8BA39-7716-4F71-8282-516BE12BA5DD}" type="pres">
      <dgm:prSet presAssocID="{02C4D4DD-4854-439D-BF51-BD3B9720256D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5A702BF1-3658-49B1-97E4-EC1E1E6EB197}" type="pres">
      <dgm:prSet presAssocID="{02C4D4DD-4854-439D-BF51-BD3B9720256D}" presName="arrow" presStyleLbl="node1" presStyleIdx="2" presStyleCnt="3"/>
      <dgm:spPr/>
      <dgm:t>
        <a:bodyPr/>
        <a:lstStyle/>
        <a:p>
          <a:endParaRPr lang="ru-RU"/>
        </a:p>
      </dgm:t>
    </dgm:pt>
    <dgm:pt modelId="{17C7153C-C9F8-403A-97F5-72EE09994EB1}" type="pres">
      <dgm:prSet presAssocID="{02C4D4DD-4854-439D-BF51-BD3B9720256D}" presName="descendantArrow" presStyleCnt="0"/>
      <dgm:spPr/>
    </dgm:pt>
    <dgm:pt modelId="{590F92C9-5E40-4D37-9AEA-351B2E73BB96}" type="pres">
      <dgm:prSet presAssocID="{1BA5968B-6D71-4E5C-A490-C02D8E549801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98E23C-381F-40F5-AF64-827EEF4E309E}" type="presOf" srcId="{02C4D4DD-4854-439D-BF51-BD3B9720256D}" destId="{DFB8BA39-7716-4F71-8282-516BE12BA5DD}" srcOrd="0" destOrd="0" presId="urn:microsoft.com/office/officeart/2005/8/layout/process4"/>
    <dgm:cxn modelId="{3B543D88-F8E4-49EA-9A68-CC920B62A5E1}" type="presOf" srcId="{1BA5968B-6D71-4E5C-A490-C02D8E549801}" destId="{590F92C9-5E40-4D37-9AEA-351B2E73BB96}" srcOrd="0" destOrd="0" presId="urn:microsoft.com/office/officeart/2005/8/layout/process4"/>
    <dgm:cxn modelId="{9C7A3384-A119-4B4E-8851-A075A764328F}" type="presOf" srcId="{02F413E4-CCD7-4B51-BD3C-35D3001D3FFA}" destId="{071A0E9B-F371-4333-B629-2185BF3AD2F5}" srcOrd="0" destOrd="0" presId="urn:microsoft.com/office/officeart/2005/8/layout/process4"/>
    <dgm:cxn modelId="{85663D42-7B23-46FC-B6E2-1017279BADA4}" srcId="{02C4D4DD-4854-439D-BF51-BD3B9720256D}" destId="{1BA5968B-6D71-4E5C-A490-C02D8E549801}" srcOrd="0" destOrd="0" parTransId="{5A00D093-7515-4D56-9DA6-8EE8B5280DD1}" sibTransId="{951E9392-A273-4D6D-8B58-F31ED728036A}"/>
    <dgm:cxn modelId="{EF220ABC-05A3-4FE5-9FBD-E48DE79C4A5B}" type="presOf" srcId="{3B2028A5-B662-41DC-9A9B-9E2178FC595C}" destId="{D51B50D6-EC8C-4E0A-9214-3C7E5124FA28}" srcOrd="1" destOrd="0" presId="urn:microsoft.com/office/officeart/2005/8/layout/process4"/>
    <dgm:cxn modelId="{5165978D-A2F7-4954-8D98-9B78EEAEDC0F}" srcId="{989CCF61-12D0-48E1-8949-DD11F4610CA0}" destId="{AE5168B6-2DD3-4A30-974D-CB4A3E1493E8}" srcOrd="1" destOrd="0" parTransId="{718EB954-7D70-4047-804D-DD38B8CF7876}" sibTransId="{351E7CA1-B41A-40CF-AC90-DAF36E6B89AB}"/>
    <dgm:cxn modelId="{95866781-EF92-4833-B584-50B1B3A89750}" type="presOf" srcId="{02C4D4DD-4854-439D-BF51-BD3B9720256D}" destId="{5A702BF1-3658-49B1-97E4-EC1E1E6EB197}" srcOrd="1" destOrd="0" presId="urn:microsoft.com/office/officeart/2005/8/layout/process4"/>
    <dgm:cxn modelId="{BE12E22F-969B-4DDE-A185-C29051497A14}" srcId="{AE5168B6-2DD3-4A30-974D-CB4A3E1493E8}" destId="{02F413E4-CCD7-4B51-BD3C-35D3001D3FFA}" srcOrd="0" destOrd="0" parTransId="{126ACA92-8061-4085-9F16-75ED89E360EC}" sibTransId="{C88DDF56-0046-4291-8BDF-B9A4B3A10511}"/>
    <dgm:cxn modelId="{572DCA3B-1F72-46D6-8645-454D0302E60F}" srcId="{3B2028A5-B662-41DC-9A9B-9E2178FC595C}" destId="{696AE6D1-BC6B-4F0D-A407-D2B17F011169}" srcOrd="0" destOrd="0" parTransId="{6CADCD42-0E00-47F7-B0C8-AC4D620533B8}" sibTransId="{AF042E70-DAB8-448C-9844-1A48FAD72AB7}"/>
    <dgm:cxn modelId="{959ADC53-290F-4D59-AC92-BF6B135181A8}" type="presOf" srcId="{989CCF61-12D0-48E1-8949-DD11F4610CA0}" destId="{ACC637A7-63C2-482A-8BC7-9E779FBE44B8}" srcOrd="0" destOrd="0" presId="urn:microsoft.com/office/officeart/2005/8/layout/process4"/>
    <dgm:cxn modelId="{9DA6A9FB-2017-43E8-846C-4D72130ABB4D}" srcId="{989CCF61-12D0-48E1-8949-DD11F4610CA0}" destId="{3B2028A5-B662-41DC-9A9B-9E2178FC595C}" srcOrd="2" destOrd="0" parTransId="{598BC198-5365-46B9-A198-0864DD7A9A46}" sibTransId="{DFC8FF5F-6442-4B7E-A199-BB8B325FC29D}"/>
    <dgm:cxn modelId="{E577E85F-DFB7-4956-BA39-23FB61983E81}" type="presOf" srcId="{AE5168B6-2DD3-4A30-974D-CB4A3E1493E8}" destId="{807DD74D-AD1A-4959-8EEC-BF89FE35608D}" srcOrd="0" destOrd="0" presId="urn:microsoft.com/office/officeart/2005/8/layout/process4"/>
    <dgm:cxn modelId="{E9B4CA0E-23C0-4CFD-BBE4-28F4BD1E7504}" srcId="{989CCF61-12D0-48E1-8949-DD11F4610CA0}" destId="{02C4D4DD-4854-439D-BF51-BD3B9720256D}" srcOrd="0" destOrd="0" parTransId="{1F8C9266-408C-470A-87D3-DFE111C1FDA8}" sibTransId="{DCD7F2BD-B511-4B54-A2BB-5B196E617A22}"/>
    <dgm:cxn modelId="{F493DE4E-4616-4BC4-8D91-21647F0145EF}" type="presOf" srcId="{3B2028A5-B662-41DC-9A9B-9E2178FC595C}" destId="{3883FFE9-C806-4F47-BC6E-3DB6BBD2A716}" srcOrd="0" destOrd="0" presId="urn:microsoft.com/office/officeart/2005/8/layout/process4"/>
    <dgm:cxn modelId="{CD5FD9AC-3181-4869-9782-6C5A693BB200}" type="presOf" srcId="{696AE6D1-BC6B-4F0D-A407-D2B17F011169}" destId="{A6F61C76-DE36-4111-A0F8-C2CB868C9313}" srcOrd="0" destOrd="0" presId="urn:microsoft.com/office/officeart/2005/8/layout/process4"/>
    <dgm:cxn modelId="{B1217B0E-0208-4F29-BCFC-3D0013A57341}" type="presOf" srcId="{AE5168B6-2DD3-4A30-974D-CB4A3E1493E8}" destId="{55FBB5D3-ABF5-4B90-B74F-3DC8637BE662}" srcOrd="1" destOrd="0" presId="urn:microsoft.com/office/officeart/2005/8/layout/process4"/>
    <dgm:cxn modelId="{FEFCA16B-75D5-42B6-B7A2-5E3B058EACF0}" type="presParOf" srcId="{ACC637A7-63C2-482A-8BC7-9E779FBE44B8}" destId="{0668C42B-74EF-42D4-9231-F9920276950E}" srcOrd="0" destOrd="0" presId="urn:microsoft.com/office/officeart/2005/8/layout/process4"/>
    <dgm:cxn modelId="{6455BB54-D1FD-4B2C-9AC8-491E9EB18B52}" type="presParOf" srcId="{0668C42B-74EF-42D4-9231-F9920276950E}" destId="{3883FFE9-C806-4F47-BC6E-3DB6BBD2A716}" srcOrd="0" destOrd="0" presId="urn:microsoft.com/office/officeart/2005/8/layout/process4"/>
    <dgm:cxn modelId="{B459C589-CB03-4435-A1CE-726EA1A9C18F}" type="presParOf" srcId="{0668C42B-74EF-42D4-9231-F9920276950E}" destId="{D51B50D6-EC8C-4E0A-9214-3C7E5124FA28}" srcOrd="1" destOrd="0" presId="urn:microsoft.com/office/officeart/2005/8/layout/process4"/>
    <dgm:cxn modelId="{243173BF-AC3A-4A3B-8FFE-667C2A3F7F39}" type="presParOf" srcId="{0668C42B-74EF-42D4-9231-F9920276950E}" destId="{F2C3CA3A-C26A-422E-AB68-8BA6CE2F8B0D}" srcOrd="2" destOrd="0" presId="urn:microsoft.com/office/officeart/2005/8/layout/process4"/>
    <dgm:cxn modelId="{B174BABC-2238-456D-B17C-A993EA277C39}" type="presParOf" srcId="{F2C3CA3A-C26A-422E-AB68-8BA6CE2F8B0D}" destId="{A6F61C76-DE36-4111-A0F8-C2CB868C9313}" srcOrd="0" destOrd="0" presId="urn:microsoft.com/office/officeart/2005/8/layout/process4"/>
    <dgm:cxn modelId="{1009F808-5FD3-4BAC-B3C9-CF25CCD490BB}" type="presParOf" srcId="{ACC637A7-63C2-482A-8BC7-9E779FBE44B8}" destId="{F7491C0C-C6C8-4CB6-90E7-1AC816099286}" srcOrd="1" destOrd="0" presId="urn:microsoft.com/office/officeart/2005/8/layout/process4"/>
    <dgm:cxn modelId="{760A1580-1703-47C6-8957-9715D035CCBE}" type="presParOf" srcId="{ACC637A7-63C2-482A-8BC7-9E779FBE44B8}" destId="{EF7A1F1E-DF5C-4565-A499-969A902EAAF9}" srcOrd="2" destOrd="0" presId="urn:microsoft.com/office/officeart/2005/8/layout/process4"/>
    <dgm:cxn modelId="{5BDEBB92-4B26-4EFE-B273-A0A7A8835D1A}" type="presParOf" srcId="{EF7A1F1E-DF5C-4565-A499-969A902EAAF9}" destId="{807DD74D-AD1A-4959-8EEC-BF89FE35608D}" srcOrd="0" destOrd="0" presId="urn:microsoft.com/office/officeart/2005/8/layout/process4"/>
    <dgm:cxn modelId="{DB24C951-24BA-49D9-930D-3380C6713959}" type="presParOf" srcId="{EF7A1F1E-DF5C-4565-A499-969A902EAAF9}" destId="{55FBB5D3-ABF5-4B90-B74F-3DC8637BE662}" srcOrd="1" destOrd="0" presId="urn:microsoft.com/office/officeart/2005/8/layout/process4"/>
    <dgm:cxn modelId="{B311A619-E743-4925-A358-1287108B25DF}" type="presParOf" srcId="{EF7A1F1E-DF5C-4565-A499-969A902EAAF9}" destId="{672AA7FE-E179-486F-AC7B-2A6456416537}" srcOrd="2" destOrd="0" presId="urn:microsoft.com/office/officeart/2005/8/layout/process4"/>
    <dgm:cxn modelId="{DAC18E79-44AA-475E-8EE0-6733F0734DFB}" type="presParOf" srcId="{672AA7FE-E179-486F-AC7B-2A6456416537}" destId="{071A0E9B-F371-4333-B629-2185BF3AD2F5}" srcOrd="0" destOrd="0" presId="urn:microsoft.com/office/officeart/2005/8/layout/process4"/>
    <dgm:cxn modelId="{2C695BC9-0144-4691-BB10-2486380D3433}" type="presParOf" srcId="{ACC637A7-63C2-482A-8BC7-9E779FBE44B8}" destId="{982909C7-B430-4E4F-A412-D69545D0AC73}" srcOrd="3" destOrd="0" presId="urn:microsoft.com/office/officeart/2005/8/layout/process4"/>
    <dgm:cxn modelId="{847A9A18-8046-4CB8-A183-4077D65529DB}" type="presParOf" srcId="{ACC637A7-63C2-482A-8BC7-9E779FBE44B8}" destId="{81597F03-C9C0-456A-9261-22401E183715}" srcOrd="4" destOrd="0" presId="urn:microsoft.com/office/officeart/2005/8/layout/process4"/>
    <dgm:cxn modelId="{AFB7D62E-07ED-49C6-88DC-A5214D1786A9}" type="presParOf" srcId="{81597F03-C9C0-456A-9261-22401E183715}" destId="{DFB8BA39-7716-4F71-8282-516BE12BA5DD}" srcOrd="0" destOrd="0" presId="urn:microsoft.com/office/officeart/2005/8/layout/process4"/>
    <dgm:cxn modelId="{FFC41F22-862D-47A0-9081-EC0FCAF05F69}" type="presParOf" srcId="{81597F03-C9C0-456A-9261-22401E183715}" destId="{5A702BF1-3658-49B1-97E4-EC1E1E6EB197}" srcOrd="1" destOrd="0" presId="urn:microsoft.com/office/officeart/2005/8/layout/process4"/>
    <dgm:cxn modelId="{3A950E79-6697-403E-B155-679F7806C2B3}" type="presParOf" srcId="{81597F03-C9C0-456A-9261-22401E183715}" destId="{17C7153C-C9F8-403A-97F5-72EE09994EB1}" srcOrd="2" destOrd="0" presId="urn:microsoft.com/office/officeart/2005/8/layout/process4"/>
    <dgm:cxn modelId="{6F15C077-63E0-4C37-BC60-582E55CDFB19}" type="presParOf" srcId="{17C7153C-C9F8-403A-97F5-72EE09994EB1}" destId="{590F92C9-5E40-4D37-9AEA-351B2E73BB96}" srcOrd="0" destOrd="0" presId="urn:microsoft.com/office/officeart/2005/8/layout/process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FD955D2-1517-4CCF-ACC4-34BCE1553F25}">
      <dsp:nvSpPr>
        <dsp:cNvPr id="0" name=""/>
        <dsp:cNvSpPr/>
      </dsp:nvSpPr>
      <dsp:spPr>
        <a:xfrm>
          <a:off x="0" y="3081734"/>
          <a:ext cx="6096000" cy="982265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5">
                <a:alpha val="90000"/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5">
                <a:alpha val="90000"/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5">
                <a:alpha val="90000"/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5">
              <a:alpha val="90000"/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accent3">
                  <a:lumMod val="50000"/>
                </a:schemeClr>
              </a:solidFill>
            </a:rPr>
            <a:t>ЭТАП </a:t>
          </a:r>
          <a:r>
            <a:rPr lang="en-US" sz="2800" b="1" kern="1200" dirty="0" smtClean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en-US" sz="2800" b="1" kern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III</a:t>
          </a:r>
          <a:endParaRPr lang="ru-RU" sz="28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0" y="3081734"/>
        <a:ext cx="6096000" cy="530423"/>
      </dsp:txXfrm>
    </dsp:sp>
    <dsp:sp modelId="{5004AE8D-0413-49D3-B206-E919DC18E224}">
      <dsp:nvSpPr>
        <dsp:cNvPr id="0" name=""/>
        <dsp:cNvSpPr/>
      </dsp:nvSpPr>
      <dsp:spPr>
        <a:xfrm>
          <a:off x="0" y="3591771"/>
          <a:ext cx="6096000" cy="451842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3">
                  <a:lumMod val="75000"/>
                </a:schemeClr>
              </a:solidFill>
            </a:rPr>
            <a:t>Нестандартный подход к решению задачи</a:t>
          </a:r>
          <a:endParaRPr lang="ru-RU" sz="20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0" y="3591771"/>
        <a:ext cx="6096000" cy="451842"/>
      </dsp:txXfrm>
    </dsp:sp>
    <dsp:sp modelId="{19A5B388-6875-44CA-A0CA-326AC6794CFE}">
      <dsp:nvSpPr>
        <dsp:cNvPr id="0" name=""/>
        <dsp:cNvSpPr/>
      </dsp:nvSpPr>
      <dsp:spPr>
        <a:xfrm rot="10800000">
          <a:off x="0" y="1497758"/>
          <a:ext cx="6096000" cy="1598996"/>
        </a:xfrm>
        <a:prstGeom prst="upArrowCallou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20000"/>
                <a:tint val="92000"/>
                <a:satMod val="170000"/>
              </a:schemeClr>
            </a:gs>
            <a:gs pos="15000">
              <a:schemeClr val="accent5">
                <a:alpha val="90000"/>
                <a:hueOff val="0"/>
                <a:satOff val="0"/>
                <a:lumOff val="0"/>
                <a:alphaOff val="-20000"/>
                <a:tint val="92000"/>
                <a:shade val="99000"/>
                <a:satMod val="170000"/>
              </a:schemeClr>
            </a:gs>
            <a:gs pos="62000">
              <a:schemeClr val="accent5">
                <a:alpha val="90000"/>
                <a:hueOff val="0"/>
                <a:satOff val="0"/>
                <a:lumOff val="0"/>
                <a:alphaOff val="-20000"/>
                <a:tint val="96000"/>
                <a:shade val="80000"/>
                <a:satMod val="170000"/>
              </a:schemeClr>
            </a:gs>
            <a:gs pos="97000">
              <a:schemeClr val="accent5">
                <a:alpha val="90000"/>
                <a:hueOff val="0"/>
                <a:satOff val="0"/>
                <a:lumOff val="0"/>
                <a:alphaOff val="-20000"/>
                <a:tint val="98000"/>
                <a:shade val="63000"/>
                <a:satMod val="17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2000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5">
              <a:alpha val="90000"/>
              <a:hueOff val="0"/>
              <a:satOff val="0"/>
              <a:lumOff val="0"/>
              <a:alphaOff val="-2000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accent3">
                  <a:lumMod val="50000"/>
                </a:schemeClr>
              </a:solidFill>
            </a:rPr>
            <a:t>ЭТАП </a:t>
          </a:r>
          <a:r>
            <a:rPr lang="en-US" sz="2800" b="1" kern="1200" dirty="0" smtClean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en-US" sz="2800" b="1" kern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II</a:t>
          </a:r>
          <a:endParaRPr lang="ru-RU" sz="28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0" y="1497758"/>
        <a:ext cx="6096000" cy="561247"/>
      </dsp:txXfrm>
    </dsp:sp>
    <dsp:sp modelId="{530B0C82-54EF-4324-B58F-2BC201CA03BE}">
      <dsp:nvSpPr>
        <dsp:cNvPr id="0" name=""/>
        <dsp:cNvSpPr/>
      </dsp:nvSpPr>
      <dsp:spPr>
        <a:xfrm>
          <a:off x="0" y="1928825"/>
          <a:ext cx="6096000" cy="59206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-20000"/>
          </a:schemeClr>
        </a:solidFill>
        <a:ln w="9525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chemeClr val="accent3">
                  <a:lumMod val="75000"/>
                </a:schemeClr>
              </a:solidFill>
            </a:rPr>
            <a:t>Латеральное замещение                                       (прерывание цепи логических размышлений)</a:t>
          </a:r>
          <a:endParaRPr lang="ru-RU" sz="2000" b="1" i="0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0" y="1928825"/>
        <a:ext cx="6096000" cy="592060"/>
      </dsp:txXfrm>
    </dsp:sp>
    <dsp:sp modelId="{82934386-D3D5-4D05-8E50-1C1A936E03D6}">
      <dsp:nvSpPr>
        <dsp:cNvPr id="0" name=""/>
        <dsp:cNvSpPr/>
      </dsp:nvSpPr>
      <dsp:spPr>
        <a:xfrm rot="10800000">
          <a:off x="0" y="740"/>
          <a:ext cx="6096000" cy="1510724"/>
        </a:xfrm>
        <a:prstGeom prst="upArrowCallou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40000"/>
                <a:tint val="92000"/>
                <a:satMod val="170000"/>
              </a:schemeClr>
            </a:gs>
            <a:gs pos="15000">
              <a:schemeClr val="accent5">
                <a:alpha val="90000"/>
                <a:hueOff val="0"/>
                <a:satOff val="0"/>
                <a:lumOff val="0"/>
                <a:alphaOff val="-40000"/>
                <a:tint val="92000"/>
                <a:shade val="99000"/>
                <a:satMod val="170000"/>
              </a:schemeClr>
            </a:gs>
            <a:gs pos="62000">
              <a:schemeClr val="accent5">
                <a:alpha val="90000"/>
                <a:hueOff val="0"/>
                <a:satOff val="0"/>
                <a:lumOff val="0"/>
                <a:alphaOff val="-40000"/>
                <a:tint val="96000"/>
                <a:shade val="80000"/>
                <a:satMod val="170000"/>
              </a:schemeClr>
            </a:gs>
            <a:gs pos="97000">
              <a:schemeClr val="accent5">
                <a:alpha val="90000"/>
                <a:hueOff val="0"/>
                <a:satOff val="0"/>
                <a:lumOff val="0"/>
                <a:alphaOff val="-40000"/>
                <a:tint val="98000"/>
                <a:shade val="63000"/>
                <a:satMod val="17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4000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5">
              <a:alpha val="90000"/>
              <a:hueOff val="0"/>
              <a:satOff val="0"/>
              <a:lumOff val="0"/>
              <a:alphaOff val="-4000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accent3">
                  <a:lumMod val="50000"/>
                </a:schemeClr>
              </a:solidFill>
            </a:rPr>
            <a:t>ЭТАП </a:t>
          </a:r>
          <a:r>
            <a:rPr lang="en-US" sz="2800" b="1" kern="1200" dirty="0" smtClean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en-US" sz="2800" b="1" kern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I</a:t>
          </a:r>
          <a:endParaRPr lang="ru-RU" sz="2800" b="1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0" y="740"/>
        <a:ext cx="6096000" cy="530264"/>
      </dsp:txXfrm>
    </dsp:sp>
    <dsp:sp modelId="{AF2903EB-FB69-4C15-9CAC-AB5D0C68AB45}">
      <dsp:nvSpPr>
        <dsp:cNvPr id="0" name=""/>
        <dsp:cNvSpPr/>
      </dsp:nvSpPr>
      <dsp:spPr>
        <a:xfrm>
          <a:off x="744" y="531005"/>
          <a:ext cx="6094511" cy="451706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-40000"/>
          </a:schemeClr>
        </a:solidFill>
        <a:ln w="9525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3">
                  <a:lumMod val="75000"/>
                </a:schemeClr>
              </a:solidFill>
            </a:rPr>
            <a:t>Фокусный объект (товар или услуга)</a:t>
          </a:r>
        </a:p>
      </dsp:txBody>
      <dsp:txXfrm>
        <a:off x="744" y="531005"/>
        <a:ext cx="6094511" cy="45170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66AA1-2461-4951-807F-55686343B37F}" type="datetimeFigureOut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43659-F6A5-4E48-BB51-B646043AC26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43659-F6A5-4E48-BB51-B646043AC269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7029CD-92C1-4E42-A639-8B57C2C86AF6}" type="datetimeFigureOut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876DAB-3CD7-4759-AA67-76C06A16331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7029CD-92C1-4E42-A639-8B57C2C86AF6}" type="datetimeFigureOut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876DAB-3CD7-4759-AA67-76C06A1633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7029CD-92C1-4E42-A639-8B57C2C86AF6}" type="datetimeFigureOut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876DAB-3CD7-4759-AA67-76C06A16331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7029CD-92C1-4E42-A639-8B57C2C86AF6}" type="datetimeFigureOut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876DAB-3CD7-4759-AA67-76C06A1633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7029CD-92C1-4E42-A639-8B57C2C86AF6}" type="datetimeFigureOut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876DAB-3CD7-4759-AA67-76C06A1633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7029CD-92C1-4E42-A639-8B57C2C86AF6}" type="datetimeFigureOut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876DAB-3CD7-4759-AA67-76C06A1633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7029CD-92C1-4E42-A639-8B57C2C86AF6}" type="datetimeFigureOut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876DAB-3CD7-4759-AA67-76C06A16331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7029CD-92C1-4E42-A639-8B57C2C86AF6}" type="datetimeFigureOut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876DAB-3CD7-4759-AA67-76C06A1633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7029CD-92C1-4E42-A639-8B57C2C86AF6}" type="datetimeFigureOut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876DAB-3CD7-4759-AA67-76C06A16331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7029CD-92C1-4E42-A639-8B57C2C86AF6}" type="datetimeFigureOut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876DAB-3CD7-4759-AA67-76C06A1633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7029CD-92C1-4E42-A639-8B57C2C86AF6}" type="datetimeFigureOut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876DAB-3CD7-4759-AA67-76C06A1633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27029CD-92C1-4E42-A639-8B57C2C86AF6}" type="datetimeFigureOut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2876DAB-3CD7-4759-AA67-76C06A16331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5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1714488"/>
            <a:ext cx="8143900" cy="14721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000100" y="571480"/>
            <a:ext cx="8143900" cy="6286520"/>
          </a:xfrm>
        </p:spPr>
        <p:txBody>
          <a:bodyPr>
            <a:normAutofit/>
          </a:bodyPr>
          <a:lstStyle/>
          <a:p>
            <a:pPr algn="ctr"/>
            <a:endParaRPr lang="ru-RU" sz="3800" dirty="0" smtClean="0"/>
          </a:p>
          <a:p>
            <a:pPr algn="ctr"/>
            <a:endParaRPr lang="ru-RU" sz="3800" dirty="0" smtClean="0"/>
          </a:p>
          <a:p>
            <a:pPr algn="ctr"/>
            <a:r>
              <a:rPr lang="ru-RU" sz="4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4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Латеральный маркетинг                           и возможности его использования при осуществлении ВЭД»</a:t>
            </a:r>
            <a:endParaRPr lang="ru-RU" sz="3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33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285728"/>
            <a:ext cx="7933588" cy="6572272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sz="5500" b="1" i="1" u="sng" dirty="0" smtClean="0">
                <a:solidFill>
                  <a:schemeClr val="accent3">
                    <a:lumMod val="75000"/>
                  </a:schemeClr>
                </a:solidFill>
              </a:rPr>
              <a:t>Объект исследования </a:t>
            </a:r>
            <a:r>
              <a:rPr lang="ru-RU" sz="5500" dirty="0" smtClean="0"/>
              <a:t>–  ВЭД организации.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5500" b="1" i="1" u="sng" dirty="0" smtClean="0">
                <a:solidFill>
                  <a:schemeClr val="accent3">
                    <a:lumMod val="75000"/>
                  </a:schemeClr>
                </a:solidFill>
              </a:rPr>
              <a:t>Предмет исследования </a:t>
            </a:r>
            <a:r>
              <a:rPr lang="ru-RU" sz="5500" dirty="0" smtClean="0"/>
              <a:t>– латеральный маркетинг и возможности его использования при осуществлении организацией внешнеэкономической деятельности.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5500" b="1" i="1" u="sng" dirty="0" smtClean="0">
                <a:solidFill>
                  <a:schemeClr val="accent3">
                    <a:lumMod val="75000"/>
                  </a:schemeClr>
                </a:solidFill>
              </a:rPr>
              <a:t>Цель работы </a:t>
            </a:r>
            <a:r>
              <a:rPr lang="ru-RU" sz="5500" dirty="0" smtClean="0"/>
              <a:t>– изучение возможностей использования латерального маркетинга при осуществлении внешнеэкономической деятельности на примере компании </a:t>
            </a:r>
            <a:r>
              <a:rPr lang="en-US" sz="5500" dirty="0" smtClean="0">
                <a:latin typeface="Corbel" pitchFamily="34" charset="0"/>
              </a:rPr>
              <a:t>IKEA</a:t>
            </a:r>
            <a:r>
              <a:rPr lang="ru-RU" sz="5500" dirty="0" smtClean="0"/>
              <a:t>.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5500" b="1" i="1" u="sng" dirty="0" smtClean="0">
                <a:solidFill>
                  <a:schemeClr val="accent3">
                    <a:lumMod val="75000"/>
                  </a:schemeClr>
                </a:solidFill>
              </a:rPr>
              <a:t>Задачи работы:</a:t>
            </a:r>
          </a:p>
          <a:p>
            <a:pPr>
              <a:buNone/>
            </a:pPr>
            <a:r>
              <a:rPr lang="ru-RU" sz="5500" dirty="0" smtClean="0"/>
              <a:t>	</a:t>
            </a:r>
            <a:r>
              <a:rPr lang="ru-RU" sz="5500" b="1" i="1" dirty="0" smtClean="0">
                <a:solidFill>
                  <a:schemeClr val="accent3">
                    <a:lumMod val="75000"/>
                  </a:schemeClr>
                </a:solidFill>
              </a:rPr>
              <a:t>1) </a:t>
            </a:r>
            <a:r>
              <a:rPr lang="ru-RU" sz="5500" dirty="0" smtClean="0"/>
              <a:t>дать понятие латерального мышления и латерального маркетинга, изучить теорию латерального мышления Эдварда де Боно, теорию латерального маркетинга Филипа Котлера и Фернандо Триас де Беса ;</a:t>
            </a:r>
          </a:p>
          <a:p>
            <a:pPr>
              <a:buNone/>
            </a:pPr>
            <a:r>
              <a:rPr lang="ru-RU" sz="5500" dirty="0" smtClean="0"/>
              <a:t>	</a:t>
            </a:r>
            <a:r>
              <a:rPr lang="ru-RU" sz="5500" b="1" i="1" dirty="0" smtClean="0">
                <a:solidFill>
                  <a:schemeClr val="accent3">
                    <a:lumMod val="75000"/>
                  </a:schemeClr>
                </a:solidFill>
              </a:rPr>
              <a:t>2) </a:t>
            </a:r>
            <a:r>
              <a:rPr lang="ru-RU" sz="5500" dirty="0" smtClean="0"/>
              <a:t>определить основные принципы латерального мышления;</a:t>
            </a:r>
          </a:p>
          <a:p>
            <a:pPr>
              <a:buNone/>
            </a:pPr>
            <a:r>
              <a:rPr lang="ru-RU" sz="5500" dirty="0" smtClean="0"/>
              <a:t>	</a:t>
            </a:r>
            <a:r>
              <a:rPr lang="ru-RU" sz="5500" b="1" i="1" dirty="0" smtClean="0">
                <a:solidFill>
                  <a:schemeClr val="accent3">
                    <a:lumMod val="75000"/>
                  </a:schemeClr>
                </a:solidFill>
              </a:rPr>
              <a:t>3) </a:t>
            </a:r>
            <a:r>
              <a:rPr lang="ru-RU" sz="5500" dirty="0" smtClean="0"/>
              <a:t>определить актуальность применения латерального маркетинга на современном этапе развития рынка, рассмотреть недостатки латерального маркетинга;</a:t>
            </a:r>
          </a:p>
          <a:p>
            <a:pPr>
              <a:buNone/>
            </a:pPr>
            <a:r>
              <a:rPr lang="ru-RU" sz="5500" dirty="0" smtClean="0"/>
              <a:t>	</a:t>
            </a:r>
            <a:r>
              <a:rPr lang="ru-RU" sz="5500" b="1" i="1" dirty="0" smtClean="0">
                <a:solidFill>
                  <a:schemeClr val="accent3">
                    <a:lumMod val="75000"/>
                  </a:schemeClr>
                </a:solidFill>
              </a:rPr>
              <a:t>4) </a:t>
            </a:r>
            <a:r>
              <a:rPr lang="ru-RU" sz="5500" dirty="0" smtClean="0"/>
              <a:t>рассмотреть возможности применения латерального маркетинга на разных уровнях рынка;</a:t>
            </a:r>
          </a:p>
          <a:p>
            <a:pPr>
              <a:buNone/>
            </a:pPr>
            <a:r>
              <a:rPr lang="ru-RU" sz="5500" b="1" i="1" dirty="0" smtClean="0">
                <a:solidFill>
                  <a:schemeClr val="accent3">
                    <a:lumMod val="75000"/>
                  </a:schemeClr>
                </a:solidFill>
              </a:rPr>
              <a:t>	5) </a:t>
            </a:r>
            <a:r>
              <a:rPr lang="ru-RU" sz="5500" dirty="0" smtClean="0"/>
              <a:t>изучить принципы применения латерального маркетинга в действии и рассмотреть последовательность применения методов латерального маркетинга в латеральной организации;</a:t>
            </a:r>
          </a:p>
          <a:p>
            <a:pPr>
              <a:buNone/>
            </a:pPr>
            <a:r>
              <a:rPr lang="ru-RU" sz="5500" dirty="0" smtClean="0"/>
              <a:t>	</a:t>
            </a:r>
            <a:r>
              <a:rPr lang="ru-RU" sz="5500" b="1" i="1" dirty="0" smtClean="0">
                <a:solidFill>
                  <a:schemeClr val="accent3">
                    <a:lumMod val="75000"/>
                  </a:schemeClr>
                </a:solidFill>
              </a:rPr>
              <a:t>6) </a:t>
            </a:r>
            <a:r>
              <a:rPr lang="ru-RU" sz="5500" dirty="0" smtClean="0"/>
              <a:t>проанализировать применение латерального маркетинга в компании </a:t>
            </a:r>
            <a:r>
              <a:rPr lang="en-US" sz="5500" dirty="0" smtClean="0">
                <a:latin typeface="Corbel" pitchFamily="34" charset="0"/>
              </a:rPr>
              <a:t>IKEA</a:t>
            </a:r>
            <a:r>
              <a:rPr lang="ru-RU" sz="5500" dirty="0" smtClean="0"/>
              <a:t>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№2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/>
              <a:t>1.  ЛАТЕРАЛЬНОЕ МЫШЛЕНИЕ                                                                           КАК СПОСОБ ПОИСКА               МАРКЕТИНГОВЫХ РЕШЕНИЙ</a:t>
            </a:r>
            <a:endParaRPr lang="ru-RU" sz="2800" dirty="0"/>
          </a:p>
        </p:txBody>
      </p:sp>
      <p:pic>
        <p:nvPicPr>
          <p:cNvPr id="4" name="Содержимое 3" descr="Эдвард де Боно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47688" y="3000372"/>
            <a:ext cx="3846459" cy="2880570"/>
          </a:xfrm>
          <a:noFill/>
          <a:ln w="31750"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B prst="relaxedInset"/>
          </a:sp3d>
        </p:spPr>
      </p:pic>
      <p:sp>
        <p:nvSpPr>
          <p:cNvPr id="5" name="TextBox 4"/>
          <p:cNvSpPr txBox="1"/>
          <p:nvPr/>
        </p:nvSpPr>
        <p:spPr>
          <a:xfrm>
            <a:off x="4857752" y="5929330"/>
            <a:ext cx="4286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accent3">
                    <a:lumMod val="75000"/>
                  </a:schemeClr>
                </a:solidFill>
              </a:rPr>
              <a:t>Эдвард де Боно (родился 19 мая 1933 г.),                                                          автор термина «латеральное мышление»</a:t>
            </a:r>
            <a:endParaRPr lang="ru-RU" sz="16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42976" y="1714488"/>
            <a:ext cx="771530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>
                <a:solidFill>
                  <a:schemeClr val="accent3">
                    <a:lumMod val="75000"/>
                  </a:schemeClr>
                </a:solidFill>
              </a:rPr>
              <a:t>Латеральное мышление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dirty="0" smtClean="0"/>
              <a:t>(lateral </a:t>
            </a:r>
            <a:r>
              <a:rPr lang="ru-RU" dirty="0"/>
              <a:t>thinking) - это метод нестандартного подхода </a:t>
            </a:r>
            <a:r>
              <a:rPr lang="ru-RU" dirty="0" smtClean="0"/>
              <a:t>к решению </a:t>
            </a:r>
            <a:r>
              <a:rPr lang="ru-RU" dirty="0"/>
              <a:t>задач; подход к решению проблем, при котором человек смотрит на проблему под разными углами, пытаясь найти наилучшее решение. 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142976" y="3143248"/>
            <a:ext cx="38576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chemeClr val="accent3">
                    <a:lumMod val="75000"/>
                  </a:schemeClr>
                </a:solidFill>
              </a:rPr>
              <a:t>L</a:t>
            </a:r>
            <a:r>
              <a:rPr lang="ru-RU" sz="2000" b="1" u="sng" dirty="0" smtClean="0">
                <a:solidFill>
                  <a:schemeClr val="accent3">
                    <a:lumMod val="75000"/>
                  </a:schemeClr>
                </a:solidFill>
              </a:rPr>
              <a:t>ateral</a:t>
            </a: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</a:rPr>
              <a:t>  </a:t>
            </a:r>
            <a:r>
              <a:rPr lang="en-US" dirty="0" smtClean="0"/>
              <a:t>(</a:t>
            </a:r>
            <a:r>
              <a:rPr lang="ru-RU" dirty="0" smtClean="0"/>
              <a:t>англ.</a:t>
            </a:r>
            <a:r>
              <a:rPr lang="en-US" dirty="0" smtClean="0"/>
              <a:t>)</a:t>
            </a:r>
            <a:r>
              <a:rPr lang="ru-RU" dirty="0"/>
              <a:t> </a:t>
            </a:r>
            <a:r>
              <a:rPr lang="ru-RU" dirty="0" smtClean="0"/>
              <a:t>- боковой</a:t>
            </a:r>
            <a:r>
              <a:rPr lang="ru-RU" dirty="0"/>
              <a:t>, поперечный, направленный в </a:t>
            </a:r>
            <a:r>
              <a:rPr lang="ru-RU" dirty="0" smtClean="0"/>
              <a:t>сторону</a:t>
            </a:r>
            <a:endParaRPr lang="ru-R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1285852" y="4357694"/>
            <a:ext cx="3500462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i="1" dirty="0"/>
              <a:t>«Невозможно вырыть яму в ином месте, если только углублять уже существующую. Вертикальное мышление необходимо для углубления имеющейся ямы. С помощью латерального мышления яму копают на новом </a:t>
            </a:r>
            <a:r>
              <a:rPr lang="ru-RU" sz="1600" i="1" dirty="0" smtClean="0"/>
              <a:t>месте.»</a:t>
            </a:r>
          </a:p>
          <a:p>
            <a:endParaRPr lang="ru-RU" sz="600" i="1" dirty="0" smtClean="0"/>
          </a:p>
          <a:p>
            <a:pPr algn="r"/>
            <a:r>
              <a:rPr lang="ru-RU" sz="1600" i="1" dirty="0" smtClean="0"/>
              <a:t> Эдвард </a:t>
            </a:r>
            <a:r>
              <a:rPr lang="ru-RU" sz="1600" i="1" dirty="0"/>
              <a:t>де </a:t>
            </a:r>
            <a:r>
              <a:rPr lang="ru-RU" sz="1600" i="1" dirty="0" smtClean="0"/>
              <a:t>Боно</a:t>
            </a:r>
            <a:endParaRPr lang="ru-RU" sz="16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3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chemeClr val="accent5">
                    <a:lumMod val="50000"/>
                  </a:schemeClr>
                </a:solidFill>
              </a:rPr>
              <a:t>1.1. ТРАДИЦИОННОЕ ЛАТЕРАЛЬНОЕ МЫШЛЕНИЕ ПО ФИЛИППУ КОТЛЕРУ</a:t>
            </a:r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4400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котле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214942" y="1071546"/>
            <a:ext cx="3677055" cy="4800600"/>
          </a:xfrm>
          <a:ln w="53975">
            <a:solidFill>
              <a:schemeClr val="accent1">
                <a:lumMod val="40000"/>
                <a:lumOff val="60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357290" y="1071546"/>
            <a:ext cx="36433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solidFill>
                  <a:schemeClr val="accent3">
                    <a:lumMod val="75000"/>
                  </a:schemeClr>
                </a:solidFill>
              </a:rPr>
              <a:t>Латеральное </a:t>
            </a:r>
            <a:r>
              <a:rPr lang="ru-RU" sz="2400" b="1" u="sng" dirty="0">
                <a:solidFill>
                  <a:schemeClr val="accent3">
                    <a:lumMod val="75000"/>
                  </a:schemeClr>
                </a:solidFill>
              </a:rPr>
              <a:t>мышление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dirty="0"/>
              <a:t>- это творческий процесс, при применении которого к существующим товарам или услугам мы создаем новые, пригодные для удовлетворения потребностей и ситуаций, которые до этого не учитывались никем.</a:t>
            </a:r>
            <a:endParaRPr lang="ru-RU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071670" y="3643314"/>
            <a:ext cx="300039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i="1" dirty="0"/>
              <a:t>Филип </a:t>
            </a:r>
            <a:r>
              <a:rPr lang="ru-RU" sz="1600" i="1" dirty="0" smtClean="0"/>
              <a:t>Котлер,</a:t>
            </a:r>
          </a:p>
          <a:p>
            <a:pPr algn="r"/>
            <a:r>
              <a:rPr lang="ru-RU" sz="1600" i="1" dirty="0" smtClean="0"/>
              <a:t>Фернандо </a:t>
            </a:r>
            <a:r>
              <a:rPr lang="ru-RU" sz="1600" i="1" dirty="0"/>
              <a:t>Триас де Без </a:t>
            </a:r>
            <a:r>
              <a:rPr lang="ru-RU" sz="1600" i="1" dirty="0" smtClean="0"/>
              <a:t> </a:t>
            </a:r>
          </a:p>
          <a:p>
            <a:pPr algn="r"/>
            <a:r>
              <a:rPr lang="ru-RU" sz="1600" i="1" dirty="0" smtClean="0"/>
              <a:t>«</a:t>
            </a:r>
            <a:r>
              <a:rPr lang="ru-RU" sz="1600" i="1" dirty="0"/>
              <a:t>Новые маркетинговые технологии</a:t>
            </a:r>
            <a:r>
              <a:rPr lang="ru-RU" sz="1600" i="1" dirty="0" smtClean="0"/>
              <a:t>» </a:t>
            </a:r>
            <a:endParaRPr lang="ru-RU" sz="1600" i="1" dirty="0"/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357290" y="4857760"/>
            <a:ext cx="37147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/>
              <a:t>«</a:t>
            </a:r>
            <a:r>
              <a:rPr lang="ru-RU" b="1" i="1" dirty="0"/>
              <a:t>Латеральный маркетинг </a:t>
            </a:r>
            <a:r>
              <a:rPr lang="ru-RU" i="1" dirty="0"/>
              <a:t>– это когда вы думаете не </a:t>
            </a:r>
            <a:r>
              <a:rPr lang="ru-RU" i="1" dirty="0" smtClean="0"/>
              <a:t>«вдоль», </a:t>
            </a:r>
            <a:r>
              <a:rPr lang="ru-RU" i="1" dirty="0"/>
              <a:t>а </a:t>
            </a:r>
            <a:r>
              <a:rPr lang="ru-RU" i="1" dirty="0" smtClean="0"/>
              <a:t>«поперек».</a:t>
            </a:r>
          </a:p>
          <a:p>
            <a:pPr algn="r"/>
            <a:r>
              <a:rPr lang="ru-RU" i="1" dirty="0" smtClean="0"/>
              <a:t>Филип Котлер</a:t>
            </a:r>
            <a:endParaRPr lang="ru-RU" i="1" dirty="0"/>
          </a:p>
          <a:p>
            <a:r>
              <a:rPr lang="ru-RU" sz="1600" dirty="0"/>
              <a:t>	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57786" y="6000768"/>
            <a:ext cx="3786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accent3">
                    <a:lumMod val="75000"/>
                  </a:schemeClr>
                </a:solidFill>
              </a:rPr>
              <a:t>Филип Котлер </a:t>
            </a:r>
          </a:p>
          <a:p>
            <a:pPr algn="ctr"/>
            <a:r>
              <a:rPr lang="ru-RU" sz="1600" b="1" i="1" dirty="0" smtClean="0">
                <a:solidFill>
                  <a:schemeClr val="accent3">
                    <a:lumMod val="75000"/>
                  </a:schemeClr>
                </a:solidFill>
              </a:rPr>
              <a:t>(родился 27 мая 1931 г.)                                                          </a:t>
            </a:r>
            <a:endParaRPr lang="ru-RU" sz="16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4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/>
              <a:t>1.2. ОСНОВНЫЕ ПРИНЦИПЫ                                 ЛАТЕРАЛЬНОГО МЫШЛЕНИЯ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1571612"/>
            <a:ext cx="7498080" cy="48006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3400" b="1" i="1" dirty="0" smtClean="0">
                <a:solidFill>
                  <a:schemeClr val="accent3">
                    <a:lumMod val="75000"/>
                  </a:schemeClr>
                </a:solidFill>
              </a:rPr>
              <a:t>5 методических советов Эдварда де Боно                               по  уходу от традиционного логического мышления к латеральному</a:t>
            </a:r>
            <a:r>
              <a:rPr lang="ru-RU" sz="3400" dirty="0" smtClean="0"/>
              <a:t>:</a:t>
            </a:r>
          </a:p>
          <a:p>
            <a:pPr>
              <a:buNone/>
            </a:pPr>
            <a:endParaRPr lang="ru-RU" sz="1700" dirty="0" smtClean="0"/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1) </a:t>
            </a:r>
            <a:r>
              <a:rPr lang="ru-RU" dirty="0" smtClean="0"/>
              <a:t>уйдите от клише и установившихся моделей мышления; </a:t>
            </a:r>
          </a:p>
          <a:p>
            <a:pPr>
              <a:buNone/>
            </a:pPr>
            <a:endParaRPr lang="ru-RU" sz="1100" dirty="0" smtClean="0"/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2) </a:t>
            </a:r>
            <a:r>
              <a:rPr lang="ru-RU" dirty="0" smtClean="0"/>
              <a:t>сомневайтесь в допускаемом; </a:t>
            </a:r>
          </a:p>
          <a:p>
            <a:pPr>
              <a:buNone/>
            </a:pPr>
            <a:endParaRPr lang="ru-RU" sz="1100" dirty="0" smtClean="0"/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3) </a:t>
            </a:r>
            <a:r>
              <a:rPr lang="ru-RU" dirty="0" smtClean="0"/>
              <a:t>обобщайте альтернативы; </a:t>
            </a:r>
          </a:p>
          <a:p>
            <a:pPr>
              <a:buNone/>
            </a:pPr>
            <a:endParaRPr lang="ru-RU" sz="1100" dirty="0" smtClean="0"/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4) </a:t>
            </a:r>
            <a:r>
              <a:rPr lang="ru-RU" dirty="0" smtClean="0"/>
              <a:t>хватайтесь за новые идеи и смотрите, что получится; </a:t>
            </a:r>
          </a:p>
          <a:p>
            <a:pPr>
              <a:buNone/>
            </a:pPr>
            <a:endParaRPr lang="ru-RU" sz="1100" dirty="0" smtClean="0"/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5) </a:t>
            </a:r>
            <a:r>
              <a:rPr lang="ru-RU" dirty="0" smtClean="0"/>
              <a:t>находите новые точки входа, от которых можно оттолкнуться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5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45920" y="357166"/>
            <a:ext cx="7498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i="1" dirty="0" smtClean="0">
                <a:solidFill>
                  <a:schemeClr val="accent3">
                    <a:lumMod val="75000"/>
                  </a:schemeClr>
                </a:solidFill>
              </a:rPr>
              <a:t>Трехступенчатая система нестандартного подхода к творчеству Филипа Котлера                        и Триаса де Беза </a:t>
            </a:r>
            <a:endParaRPr lang="ru-RU" sz="24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071670" y="178592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6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1428728" y="285728"/>
            <a:ext cx="7498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i="1" u="sng" dirty="0" smtClean="0">
                <a:solidFill>
                  <a:schemeClr val="accent5">
                    <a:lumMod val="75000"/>
                  </a:schemeClr>
                </a:solidFill>
              </a:rPr>
              <a:t>Пример использования трехступенчатой системы нестандартного подхода к творчеству </a:t>
            </a:r>
            <a:endParaRPr lang="ru-RU" sz="2400" b="1" i="1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1500166" y="1857364"/>
          <a:ext cx="5334016" cy="435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 descr="48036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72330" y="1214422"/>
            <a:ext cx="1762146" cy="1414752"/>
          </a:xfrm>
          <a:prstGeom prst="rect">
            <a:avLst/>
          </a:prstGeom>
        </p:spPr>
      </p:pic>
      <p:pic>
        <p:nvPicPr>
          <p:cNvPr id="8" name="Рисунок 7" descr="48036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72330" y="3000372"/>
            <a:ext cx="1762146" cy="1414752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 rot="10800000" flipV="1">
            <a:off x="7072330" y="3000372"/>
            <a:ext cx="1785950" cy="142876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072330" y="3000372"/>
            <a:ext cx="1714512" cy="1357322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 descr="11c29b2056f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39212" y="4764028"/>
            <a:ext cx="1904788" cy="2093972"/>
          </a:xfrm>
          <a:prstGeom prst="rect">
            <a:avLst/>
          </a:prstGeom>
        </p:spPr>
      </p:pic>
      <p:sp>
        <p:nvSpPr>
          <p:cNvPr id="18" name="Стрелка вниз 17"/>
          <p:cNvSpPr/>
          <p:nvPr/>
        </p:nvSpPr>
        <p:spPr>
          <a:xfrm>
            <a:off x="7858148" y="2714620"/>
            <a:ext cx="214314" cy="214314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Стрелка вниз 18"/>
          <p:cNvSpPr/>
          <p:nvPr/>
        </p:nvSpPr>
        <p:spPr>
          <a:xfrm>
            <a:off x="7858148" y="4500570"/>
            <a:ext cx="214314" cy="214314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7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428604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/>
              <a:t>1.3. ЗНАЧЕНИЕ ЛАТЕРАЛЬНОГО МЫШЛЕНИЯ                                          И ЛАТЕРАЛЬНОГО МАРКЕТИНГА                                                      НА СОВРЕМЕННОМ ЭТАПЕ РАЗВИТИЯ РЫНКА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447800"/>
            <a:ext cx="7929586" cy="54102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4200" b="1" i="1" dirty="0" smtClean="0">
                <a:solidFill>
                  <a:schemeClr val="accent3">
                    <a:lumMod val="75000"/>
                  </a:schemeClr>
                </a:solidFill>
              </a:rPr>
              <a:t>Факторы, осложняющие практику традиционного маркетингового подхода к созданию товаров: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1. </a:t>
            </a:r>
            <a:r>
              <a:rPr lang="ru-RU" dirty="0" smtClean="0"/>
              <a:t>Дистрибьюторы владеют пространством на полках и решают, кому его предоставить.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2. </a:t>
            </a:r>
            <a:r>
              <a:rPr lang="ru-RU" dirty="0" smtClean="0"/>
              <a:t>Становится больше брендов, но меньше производителей. Каждый сегмент и рыночная ниша обладает собственным брендом. 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3. </a:t>
            </a:r>
            <a:r>
              <a:rPr lang="ru-RU" dirty="0" smtClean="0"/>
              <a:t>Жизненный цикл товара сократился. Компании запускают новый бренд, их конкуренты отвечают своим новым брендом и цикл повторяется.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4. </a:t>
            </a:r>
            <a:r>
              <a:rPr lang="ru-RU" dirty="0" smtClean="0"/>
              <a:t>Стало дешевле поменять товар, чем его починить. Это стимулирует увеличение количества новых товаров.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5. </a:t>
            </a:r>
            <a:r>
              <a:rPr lang="ru-RU" dirty="0" smtClean="0"/>
              <a:t>Цифровые технологии привели к новому пространству товаров и услуг.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6. </a:t>
            </a:r>
            <a:r>
              <a:rPr lang="ru-RU" dirty="0" smtClean="0"/>
              <a:t>Увеличилось количество регистраций новых торговых марок и патентов.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7. </a:t>
            </a:r>
            <a:r>
              <a:rPr lang="ru-RU" dirty="0" smtClean="0"/>
              <a:t>Радикально увеличилось количество вариаций товаров.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8. </a:t>
            </a:r>
            <a:r>
              <a:rPr lang="ru-RU" dirty="0" smtClean="0"/>
              <a:t>Рынки фрагментированы.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9. </a:t>
            </a:r>
            <a:r>
              <a:rPr lang="ru-RU" dirty="0" smtClean="0"/>
              <a:t>Рекламная насыщенность возрастает, затрудняется запуск товаров, сложно привлечь внимания покупателей.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10. </a:t>
            </a:r>
            <a:r>
              <a:rPr lang="ru-RU" dirty="0" smtClean="0"/>
              <a:t>Занять свое место в уме покупателя стало труднее.. Новизна становится единственным средством привлечения внимания клиентов.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8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41763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400" b="1" dirty="0" smtClean="0"/>
              <a:t>2. ЛАТЕРАЛЬНЫЙ МАРКЕТИНГ КАК ОТРАЖЕНИЕ СОВРЕМЕННОГО МАРКЕТИНГА</a:t>
            </a:r>
            <a:br>
              <a:rPr lang="ru-RU" sz="2400" b="1" dirty="0" smtClean="0"/>
            </a:br>
            <a:r>
              <a:rPr lang="ru-RU" sz="2400" b="1" dirty="0" smtClean="0"/>
              <a:t>2.1.ПРИМЕНЕНИЕ ЛАТЕРАЛЬНОГО МАРКЕТИНГА НА РАЗЛИЧНЫХ  УРОВНЯХ МАРКЕТИНГА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1714488"/>
            <a:ext cx="7498080" cy="4800600"/>
          </a:xfrm>
        </p:spPr>
        <p:txBody>
          <a:bodyPr/>
          <a:lstStyle/>
          <a:p>
            <a:pPr marL="596646" indent="-514350"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1. На уровне рынка</a:t>
            </a:r>
          </a:p>
          <a:p>
            <a:pPr marL="596646" indent="-514350"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а) </a:t>
            </a:r>
            <a:r>
              <a:rPr lang="ru-RU" sz="2200" dirty="0" smtClean="0"/>
              <a:t>замена одного измерения рынка другим, которое ранее не принималось во внимание</a:t>
            </a:r>
          </a:p>
          <a:p>
            <a:pPr marL="596646" indent="-514350">
              <a:buNone/>
            </a:pPr>
            <a:endParaRPr lang="ru-RU" sz="2200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596646" indent="-514350">
              <a:buNone/>
            </a:pPr>
            <a:endParaRPr lang="ru-RU" sz="600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596646" indent="-514350">
              <a:buNone/>
            </a:pPr>
            <a:endParaRPr lang="ru-RU" sz="600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596646" indent="-514350">
              <a:buNone/>
            </a:pPr>
            <a:endParaRPr lang="ru-RU" sz="600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596646" indent="-514350">
              <a:buNone/>
            </a:pPr>
            <a:endParaRPr lang="ru-RU" sz="2200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596646" indent="-514350"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б) </a:t>
            </a:r>
            <a:r>
              <a:rPr lang="ru-RU" sz="2200" dirty="0" smtClean="0"/>
              <a:t>замена целевой аудитории рынка</a:t>
            </a:r>
          </a:p>
          <a:p>
            <a:pPr marL="596646" indent="-514350">
              <a:buNone/>
            </a:pPr>
            <a:endParaRPr lang="ru-RU" sz="22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Рисунок 3" descr="24prodykt_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72264" y="2786058"/>
            <a:ext cx="1785950" cy="180324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928794" y="3429000"/>
            <a:ext cx="1714512" cy="714380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  <a:scene3d>
              <a:camera prst="orthographicFront">
                <a:rot lat="21054773" lon="53714" rev="1141396"/>
              </a:camera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МАГАЗИН</a:t>
            </a:r>
            <a:endParaRPr lang="ru-RU" sz="3200" b="1" cap="none" spc="0" dirty="0">
              <a:ln w="11430"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4810" y="3286124"/>
            <a:ext cx="2000264" cy="513337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  <a:scene3d>
              <a:camera prst="orthographicFront">
                <a:rot lat="21054773" lon="53714" rev="1141396"/>
              </a:camera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24 часа</a:t>
            </a:r>
          </a:p>
          <a:p>
            <a:pPr algn="ctr"/>
            <a:endParaRPr lang="ru-RU" sz="3200" b="1" cap="none" spc="0" dirty="0">
              <a:ln w="11430"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Плюс 6"/>
          <p:cNvSpPr/>
          <p:nvPr/>
        </p:nvSpPr>
        <p:spPr>
          <a:xfrm>
            <a:off x="3857620" y="3214686"/>
            <a:ext cx="428628" cy="428628"/>
          </a:xfrm>
          <a:prstGeom prst="mathPlus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Равно 8"/>
          <p:cNvSpPr/>
          <p:nvPr/>
        </p:nvSpPr>
        <p:spPr>
          <a:xfrm>
            <a:off x="6215074" y="3143248"/>
            <a:ext cx="428628" cy="500066"/>
          </a:xfrm>
          <a:prstGeom prst="mathEqual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6" name="Рисунок 15" descr="29253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57357" y="5024426"/>
            <a:ext cx="1500197" cy="1833574"/>
          </a:xfrm>
          <a:prstGeom prst="rect">
            <a:avLst/>
          </a:prstGeom>
        </p:spPr>
      </p:pic>
      <p:sp>
        <p:nvSpPr>
          <p:cNvPr id="17" name="Плюс 16"/>
          <p:cNvSpPr/>
          <p:nvPr/>
        </p:nvSpPr>
        <p:spPr>
          <a:xfrm>
            <a:off x="3857620" y="5357826"/>
            <a:ext cx="428628" cy="428628"/>
          </a:xfrm>
          <a:prstGeom prst="mathPlus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Равно 17"/>
          <p:cNvSpPr/>
          <p:nvPr/>
        </p:nvSpPr>
        <p:spPr>
          <a:xfrm>
            <a:off x="6215074" y="5286388"/>
            <a:ext cx="428628" cy="500066"/>
          </a:xfrm>
          <a:prstGeom prst="mathEqual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2" name="Рисунок 11" descr="0_1c3f3_15c904d8_X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3438" y="5031765"/>
            <a:ext cx="976931" cy="1469069"/>
          </a:xfrm>
          <a:prstGeom prst="rect">
            <a:avLst/>
          </a:prstGeom>
        </p:spPr>
      </p:pic>
      <p:pic>
        <p:nvPicPr>
          <p:cNvPr id="13" name="Рисунок 12" descr="E72F273ACFC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00892" y="5072074"/>
            <a:ext cx="1059515" cy="150019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9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428604"/>
            <a:ext cx="7498080" cy="4800600"/>
          </a:xfrm>
        </p:spPr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в) </a:t>
            </a:r>
            <a:r>
              <a:rPr lang="ru-RU" sz="2200" dirty="0" smtClean="0"/>
              <a:t>поиск потребности, которая до сих пор не рассматривалась, и ее удовлетворение продуктом</a:t>
            </a:r>
            <a:endParaRPr lang="ru-RU" sz="2200" dirty="0"/>
          </a:p>
        </p:txBody>
      </p:sp>
      <p:pic>
        <p:nvPicPr>
          <p:cNvPr id="4" name="Рисунок 3" descr="05883336d3d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80" y="1714488"/>
            <a:ext cx="1643074" cy="1440257"/>
          </a:xfrm>
          <a:prstGeom prst="rect">
            <a:avLst/>
          </a:prstGeom>
        </p:spPr>
      </p:pic>
      <p:pic>
        <p:nvPicPr>
          <p:cNvPr id="5" name="Рисунок 4" descr="479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1571612"/>
            <a:ext cx="928694" cy="1900742"/>
          </a:xfrm>
          <a:prstGeom prst="rect">
            <a:avLst/>
          </a:prstGeom>
        </p:spPr>
      </p:pic>
      <p:pic>
        <p:nvPicPr>
          <p:cNvPr id="6" name="Рисунок 5" descr="966_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1643050"/>
            <a:ext cx="1828800" cy="1771650"/>
          </a:xfrm>
          <a:prstGeom prst="rect">
            <a:avLst/>
          </a:prstGeom>
        </p:spPr>
      </p:pic>
      <p:sp>
        <p:nvSpPr>
          <p:cNvPr id="7" name="Плюс 6"/>
          <p:cNvSpPr/>
          <p:nvPr/>
        </p:nvSpPr>
        <p:spPr>
          <a:xfrm>
            <a:off x="3500430" y="2143116"/>
            <a:ext cx="428628" cy="428628"/>
          </a:xfrm>
          <a:prstGeom prst="mathPlus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Равно 7"/>
          <p:cNvSpPr/>
          <p:nvPr/>
        </p:nvSpPr>
        <p:spPr>
          <a:xfrm>
            <a:off x="5643570" y="2143116"/>
            <a:ext cx="428628" cy="500066"/>
          </a:xfrm>
          <a:prstGeom prst="mathEqual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9" name="Рисунок 8" descr="0_cbc9_1e3d724f_XL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14480" y="4071942"/>
            <a:ext cx="1571636" cy="2006345"/>
          </a:xfrm>
          <a:prstGeom prst="rect">
            <a:avLst/>
          </a:prstGeom>
        </p:spPr>
      </p:pic>
      <p:pic>
        <p:nvPicPr>
          <p:cNvPr id="10" name="Рисунок 9" descr="item_505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143372" y="3929066"/>
            <a:ext cx="1400171" cy="2500306"/>
          </a:xfrm>
          <a:prstGeom prst="rect">
            <a:avLst/>
          </a:prstGeom>
        </p:spPr>
      </p:pic>
      <p:pic>
        <p:nvPicPr>
          <p:cNvPr id="11" name="Рисунок 10" descr="redbull_shot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57950" y="4143380"/>
            <a:ext cx="1945976" cy="1991824"/>
          </a:xfrm>
          <a:prstGeom prst="rect">
            <a:avLst/>
          </a:prstGeom>
        </p:spPr>
      </p:pic>
      <p:sp>
        <p:nvSpPr>
          <p:cNvPr id="12" name="Плюс 11"/>
          <p:cNvSpPr/>
          <p:nvPr/>
        </p:nvSpPr>
        <p:spPr>
          <a:xfrm>
            <a:off x="3643306" y="4714884"/>
            <a:ext cx="428628" cy="428628"/>
          </a:xfrm>
          <a:prstGeom prst="mathPlus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Равно 12"/>
          <p:cNvSpPr/>
          <p:nvPr/>
        </p:nvSpPr>
        <p:spPr>
          <a:xfrm>
            <a:off x="5786446" y="4714884"/>
            <a:ext cx="428628" cy="500066"/>
          </a:xfrm>
          <a:prstGeom prst="mathEqual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10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357166"/>
            <a:ext cx="7498080" cy="4800600"/>
          </a:xfrm>
        </p:spPr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2. На уровне продукта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существуют техники латерального замещения:</a:t>
            </a:r>
          </a:p>
          <a:p>
            <a:pPr>
              <a:buNone/>
            </a:pPr>
            <a:endParaRPr lang="ru-RU" sz="28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а) </a:t>
            </a:r>
            <a:r>
              <a:rPr lang="ru-RU" sz="2800" b="1" u="sng" dirty="0" smtClean="0">
                <a:solidFill>
                  <a:schemeClr val="accent5">
                    <a:lumMod val="50000"/>
                  </a:schemeClr>
                </a:solidFill>
              </a:rPr>
              <a:t>Замена: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2800" i="1" dirty="0" smtClean="0">
                <a:solidFill>
                  <a:schemeClr val="accent5">
                    <a:lumMod val="75000"/>
                  </a:schemeClr>
                </a:solidFill>
              </a:rPr>
              <a:t>изменение одного или нескольких элементов товара</a:t>
            </a:r>
            <a:endParaRPr lang="ru-RU" b="1" i="1" u="sng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IZMIR_5394_KR_en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3042" y="3143248"/>
            <a:ext cx="1816308" cy="2643206"/>
          </a:xfrm>
          <a:prstGeom prst="rect">
            <a:avLst/>
          </a:prstGeom>
        </p:spPr>
      </p:pic>
      <p:pic>
        <p:nvPicPr>
          <p:cNvPr id="5" name="Рисунок 4" descr="kovr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8" y="3286124"/>
            <a:ext cx="2973395" cy="23241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7224" y="5929330"/>
            <a:ext cx="3500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/>
              <a:t>Ковёр с нижней частью                                 из пластика или веревки</a:t>
            </a:r>
            <a:endParaRPr lang="ru-RU" sz="16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429256" y="5929330"/>
            <a:ext cx="3500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/>
              <a:t>Двусторонний ковёр</a:t>
            </a:r>
            <a:endParaRPr lang="ru-RU" sz="1600" b="1" i="1" dirty="0"/>
          </a:p>
        </p:txBody>
      </p:sp>
      <p:sp>
        <p:nvSpPr>
          <p:cNvPr id="8" name="Стрелка вправо 7"/>
          <p:cNvSpPr/>
          <p:nvPr/>
        </p:nvSpPr>
        <p:spPr>
          <a:xfrm>
            <a:off x="3571868" y="3786190"/>
            <a:ext cx="2071702" cy="1500198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</a:rPr>
              <a:t>Замена пластика или веревки на ворс</a:t>
            </a:r>
            <a:endParaRPr lang="ru-RU" sz="1600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11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571480"/>
            <a:ext cx="7498080" cy="4800600"/>
          </a:xfrm>
        </p:spPr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б) </a:t>
            </a:r>
            <a:r>
              <a:rPr lang="ru-RU" b="1" u="sng" dirty="0" smtClean="0">
                <a:solidFill>
                  <a:schemeClr val="accent5">
                    <a:lumMod val="50000"/>
                  </a:schemeClr>
                </a:solidFill>
              </a:rPr>
              <a:t>Комбинация: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i="1" dirty="0" smtClean="0">
                <a:solidFill>
                  <a:schemeClr val="accent5">
                    <a:lumMod val="75000"/>
                  </a:schemeClr>
                </a:solidFill>
                <a:ea typeface="Times New Roman"/>
              </a:rPr>
              <a:t>добавление одного или нескольких элементов к товару или услуге при сохранение всего остального неизменным</a:t>
            </a:r>
            <a:endParaRPr lang="ru-RU" b="1" i="1" u="sng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1266209619_ggafrseockxi0yhа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1670" y="3214686"/>
            <a:ext cx="1785950" cy="1843828"/>
          </a:xfrm>
          <a:prstGeom prst="rect">
            <a:avLst/>
          </a:prstGeom>
        </p:spPr>
      </p:pic>
      <p:pic>
        <p:nvPicPr>
          <p:cNvPr id="5" name="Рисунок 4" descr="1266209619_ggafrseockxi0yhап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71934" y="3214686"/>
            <a:ext cx="1819275" cy="2371725"/>
          </a:xfrm>
          <a:prstGeom prst="rect">
            <a:avLst/>
          </a:prstGeom>
        </p:spPr>
      </p:pic>
      <p:pic>
        <p:nvPicPr>
          <p:cNvPr id="6" name="Рисунок 5" descr="1266209619_ggafrseockxi0y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00826" y="2143116"/>
            <a:ext cx="1857388" cy="4122707"/>
          </a:xfrm>
          <a:prstGeom prst="rect">
            <a:avLst/>
          </a:prstGeom>
        </p:spPr>
      </p:pic>
      <p:sp>
        <p:nvSpPr>
          <p:cNvPr id="7" name="Плюс 6"/>
          <p:cNvSpPr/>
          <p:nvPr/>
        </p:nvSpPr>
        <p:spPr>
          <a:xfrm>
            <a:off x="4143372" y="3929066"/>
            <a:ext cx="571504" cy="62864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Равно 7"/>
          <p:cNvSpPr/>
          <p:nvPr/>
        </p:nvSpPr>
        <p:spPr>
          <a:xfrm>
            <a:off x="5643570" y="4000504"/>
            <a:ext cx="714380" cy="571504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12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571480"/>
            <a:ext cx="7498080" cy="4800600"/>
          </a:xfrm>
        </p:spPr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в) </a:t>
            </a:r>
            <a:r>
              <a:rPr lang="ru-RU" b="1" u="sng" dirty="0" smtClean="0">
                <a:solidFill>
                  <a:schemeClr val="accent5">
                    <a:lumMod val="50000"/>
                  </a:schemeClr>
                </a:solidFill>
              </a:rPr>
              <a:t>Переворот: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i="1" dirty="0" smtClean="0">
                <a:solidFill>
                  <a:schemeClr val="accent5">
                    <a:lumMod val="75000"/>
                  </a:schemeClr>
                </a:solidFill>
              </a:rPr>
              <a:t>добавление частицы «не» к элементу товара или услуги</a:t>
            </a:r>
            <a:endParaRPr lang="ru-RU" b="1" i="1" u="sng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912145557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2357430"/>
            <a:ext cx="3024198" cy="3024198"/>
          </a:xfrm>
          <a:prstGeom prst="rect">
            <a:avLst/>
          </a:prstGeom>
        </p:spPr>
      </p:pic>
      <p:pic>
        <p:nvPicPr>
          <p:cNvPr id="6" name="Рисунок 5" descr="musarella_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2132" y="2285992"/>
            <a:ext cx="3010654" cy="3214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24" y="5786454"/>
            <a:ext cx="3500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/>
              <a:t>Пицца, которая                     доставляется на дом</a:t>
            </a:r>
            <a:endParaRPr lang="ru-RU" sz="16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5286380" y="5715016"/>
            <a:ext cx="3500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/>
              <a:t>Пицца, которая                                                </a:t>
            </a:r>
            <a:r>
              <a:rPr lang="ru-RU" sz="1600" b="1" i="1" u="sng" dirty="0" smtClean="0"/>
              <a:t>НЕ</a:t>
            </a:r>
            <a:r>
              <a:rPr lang="ru-RU" sz="1600" b="1" i="1" dirty="0" smtClean="0"/>
              <a:t> доставляется на дом (замороженная пицца)</a:t>
            </a:r>
            <a:endParaRPr lang="ru-RU" sz="1600" b="1" i="1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4500562" y="3429000"/>
            <a:ext cx="857256" cy="642942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13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642918"/>
            <a:ext cx="7498080" cy="4800600"/>
          </a:xfrm>
        </p:spPr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г) </a:t>
            </a:r>
            <a:r>
              <a:rPr lang="ru-RU" b="1" u="sng" dirty="0" smtClean="0">
                <a:solidFill>
                  <a:schemeClr val="accent5">
                    <a:lumMod val="50000"/>
                  </a:schemeClr>
                </a:solidFill>
              </a:rPr>
              <a:t>Удаление: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i="1" dirty="0" smtClean="0">
                <a:solidFill>
                  <a:schemeClr val="accent5">
                    <a:lumMod val="75000"/>
                  </a:schemeClr>
                </a:solidFill>
              </a:rPr>
              <a:t>удаление элемента товара или услуги</a:t>
            </a:r>
            <a:endParaRPr lang="ru-RU" b="1" i="1" u="sng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d82193d5acc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1785926"/>
            <a:ext cx="2476496" cy="1857372"/>
          </a:xfrm>
          <a:prstGeom prst="rect">
            <a:avLst/>
          </a:prstGeom>
        </p:spPr>
      </p:pic>
      <p:pic>
        <p:nvPicPr>
          <p:cNvPr id="6" name="Рисунок 5" descr="bdadaef0-c800-4af7-9186-f00ac02b34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29454" y="1571612"/>
            <a:ext cx="1727967" cy="2000264"/>
          </a:xfrm>
          <a:prstGeom prst="rect">
            <a:avLst/>
          </a:prstGeom>
        </p:spPr>
      </p:pic>
      <p:sp>
        <p:nvSpPr>
          <p:cNvPr id="7" name="Равно 6"/>
          <p:cNvSpPr/>
          <p:nvPr/>
        </p:nvSpPr>
        <p:spPr>
          <a:xfrm>
            <a:off x="6286512" y="2428868"/>
            <a:ext cx="571504" cy="428628"/>
          </a:xfrm>
          <a:prstGeom prst="mathEqual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Минус 8"/>
          <p:cNvSpPr/>
          <p:nvPr/>
        </p:nvSpPr>
        <p:spPr>
          <a:xfrm>
            <a:off x="3643306" y="2500306"/>
            <a:ext cx="428628" cy="485772"/>
          </a:xfrm>
          <a:prstGeom prst="mathMinus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 descr="400_F_664407_9RxluiWx7viNK7HDWTl4E1KdQEXy8Q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06854" y="2071678"/>
            <a:ext cx="2000263" cy="1500198"/>
          </a:xfrm>
          <a:prstGeom prst="rect">
            <a:avLst/>
          </a:prstGeom>
        </p:spPr>
      </p:pic>
      <p:pic>
        <p:nvPicPr>
          <p:cNvPr id="12" name="Рисунок 11" descr="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14414" y="4500570"/>
            <a:ext cx="2143140" cy="1813793"/>
          </a:xfrm>
          <a:prstGeom prst="rect">
            <a:avLst/>
          </a:prstGeom>
        </p:spPr>
      </p:pic>
      <p:sp>
        <p:nvSpPr>
          <p:cNvPr id="13" name="Равно 12"/>
          <p:cNvSpPr/>
          <p:nvPr/>
        </p:nvSpPr>
        <p:spPr>
          <a:xfrm>
            <a:off x="6357950" y="4929198"/>
            <a:ext cx="571504" cy="428628"/>
          </a:xfrm>
          <a:prstGeom prst="mathEqual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Минус 13"/>
          <p:cNvSpPr/>
          <p:nvPr/>
        </p:nvSpPr>
        <p:spPr>
          <a:xfrm>
            <a:off x="3714744" y="5000636"/>
            <a:ext cx="428628" cy="485772"/>
          </a:xfrm>
          <a:prstGeom prst="mathMinus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" name="Рисунок 14" descr="polaroid-camer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97188" y="4429132"/>
            <a:ext cx="1834093" cy="1847849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4214810" y="4714884"/>
            <a:ext cx="20794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21299999" rev="1800000"/>
              </a:camera>
              <a:lightRig rig="threePt" dir="t"/>
            </a:scene3d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время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14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642918"/>
            <a:ext cx="7498080" cy="4800600"/>
          </a:xfrm>
        </p:spPr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д) </a:t>
            </a:r>
            <a:r>
              <a:rPr lang="ru-RU" b="1" u="sng" dirty="0" smtClean="0">
                <a:solidFill>
                  <a:schemeClr val="accent5">
                    <a:lumMod val="50000"/>
                  </a:schemeClr>
                </a:solidFill>
              </a:rPr>
              <a:t>Гиперболизация: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i="1" dirty="0" smtClean="0">
                <a:solidFill>
                  <a:schemeClr val="accent5">
                    <a:lumMod val="75000"/>
                  </a:schemeClr>
                </a:solidFill>
              </a:rPr>
              <a:t>преувеличение или преуменьшение одного или нескольких элементов товара или услуги или изображение совершенного товара или услуги</a:t>
            </a:r>
            <a:endParaRPr lang="ru-RU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Рисунок 4" descr="8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8" y="3214686"/>
            <a:ext cx="2619983" cy="2643168"/>
          </a:xfrm>
          <a:prstGeom prst="rect">
            <a:avLst/>
          </a:prstGeom>
        </p:spPr>
      </p:pic>
      <p:pic>
        <p:nvPicPr>
          <p:cNvPr id="6" name="Рисунок 5" descr="BQcDAAAAAwoDanBnAAAABC5vdXQKFndFb3JJZWFsM2hHVXZlSFZ1SVpYd2cAAAACaWQKAXgAAAAEc2l6Z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76396" y="3071810"/>
            <a:ext cx="3286148" cy="32861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72066" y="5929330"/>
            <a:ext cx="3500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/>
              <a:t>Автоматический карандаш                    со сменным грифелем</a:t>
            </a:r>
            <a:endParaRPr lang="ru-RU" sz="1600" b="1" i="1" dirty="0"/>
          </a:p>
        </p:txBody>
      </p:sp>
      <p:sp>
        <p:nvSpPr>
          <p:cNvPr id="8" name="Стрелка вправо 7"/>
          <p:cNvSpPr/>
          <p:nvPr/>
        </p:nvSpPr>
        <p:spPr>
          <a:xfrm>
            <a:off x="3357554" y="3714752"/>
            <a:ext cx="2643206" cy="1500198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</a:rPr>
              <a:t>Карандаш, который никогда не спишется</a:t>
            </a:r>
            <a:endParaRPr lang="ru-RU" sz="1600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15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642918"/>
            <a:ext cx="7498080" cy="4800600"/>
          </a:xfrm>
        </p:spPr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е) </a:t>
            </a:r>
            <a:r>
              <a:rPr lang="ru-RU" b="1" u="sng" dirty="0" smtClean="0">
                <a:solidFill>
                  <a:schemeClr val="accent5">
                    <a:lumMod val="50000"/>
                  </a:schemeClr>
                </a:solidFill>
              </a:rPr>
              <a:t>Инверсия: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i="1" dirty="0" smtClean="0">
                <a:solidFill>
                  <a:schemeClr val="accent5">
                    <a:lumMod val="75000"/>
                  </a:schemeClr>
                </a:solidFill>
              </a:rPr>
              <a:t>изменение порядка или последовательности одного или нескольких элементов товара или услуги</a:t>
            </a:r>
            <a:endParaRPr lang="ru-RU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9" name="Рисунок 8" descr="68c5388b519d04b62033ec80be741758_fu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4415" y="2786058"/>
            <a:ext cx="1857388" cy="1045434"/>
          </a:xfrm>
          <a:prstGeom prst="rect">
            <a:avLst/>
          </a:prstGeom>
        </p:spPr>
      </p:pic>
      <p:pic>
        <p:nvPicPr>
          <p:cNvPr id="10" name="Рисунок 9" descr="star%20i%20nov%20desig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57290" y="4286256"/>
            <a:ext cx="1395212" cy="19050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14414" y="3929066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1) Готовый попкорн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357290" y="6143644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2) Упаковка</a:t>
            </a:r>
            <a:endParaRPr lang="ru-RU" dirty="0"/>
          </a:p>
        </p:txBody>
      </p:sp>
      <p:pic>
        <p:nvPicPr>
          <p:cNvPr id="13" name="Рисунок 12" descr="68c5388b519d04b62033ec80be741758_fu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7686" y="5000636"/>
            <a:ext cx="1857388" cy="1045434"/>
          </a:xfrm>
          <a:prstGeom prst="rect">
            <a:avLst/>
          </a:prstGeom>
        </p:spPr>
      </p:pic>
      <p:pic>
        <p:nvPicPr>
          <p:cNvPr id="14" name="Рисунок 13" descr="star%20i%20nov%20desig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2571744"/>
            <a:ext cx="1395212" cy="190500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357686" y="6072206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2) Готовый попкорн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572000" y="4429132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1) Упаковка</a:t>
            </a:r>
            <a:endParaRPr lang="ru-RU" dirty="0"/>
          </a:p>
        </p:txBody>
      </p:sp>
      <p:sp>
        <p:nvSpPr>
          <p:cNvPr id="17" name="Двойная стрелка влево/вправо 16"/>
          <p:cNvSpPr/>
          <p:nvPr/>
        </p:nvSpPr>
        <p:spPr>
          <a:xfrm>
            <a:off x="3000364" y="4143380"/>
            <a:ext cx="1643074" cy="714380"/>
          </a:xfrm>
          <a:prstGeom prst="left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инверсия</a:t>
            </a:r>
            <a:endParaRPr lang="ru-RU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Равно 17"/>
          <p:cNvSpPr/>
          <p:nvPr/>
        </p:nvSpPr>
        <p:spPr>
          <a:xfrm>
            <a:off x="6286512" y="4286256"/>
            <a:ext cx="642942" cy="414334"/>
          </a:xfrm>
          <a:prstGeom prst="mathEqua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9" name="Рисунок 18" descr="watermark_ima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53250" y="2643182"/>
            <a:ext cx="2190750" cy="28575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643670" y="5500702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Попкорн для микроволновки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16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357166"/>
            <a:ext cx="7498080" cy="4800600"/>
          </a:xfrm>
        </p:spPr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2. На уровне маркетинга-микс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изменяют 3 «Р»: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1) </a:t>
            </a:r>
            <a:r>
              <a:rPr lang="en-US" sz="2800" b="1" u="sng" dirty="0" smtClean="0">
                <a:solidFill>
                  <a:schemeClr val="accent5">
                    <a:lumMod val="50000"/>
                  </a:schemeClr>
                </a:solidFill>
                <a:latin typeface="Corbel" pitchFamily="34" charset="0"/>
              </a:rPr>
              <a:t>Price</a:t>
            </a:r>
            <a:r>
              <a:rPr lang="en-US" sz="2800" b="1" u="sng" dirty="0" smtClean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ru-RU" sz="2800" b="1" u="sng" dirty="0" smtClean="0">
                <a:solidFill>
                  <a:schemeClr val="accent5">
                    <a:lumMod val="50000"/>
                  </a:schemeClr>
                </a:solidFill>
              </a:rPr>
              <a:t>цена</a:t>
            </a:r>
            <a:r>
              <a:rPr lang="en-US" sz="2800" b="1" u="sng" dirty="0" smtClean="0">
                <a:solidFill>
                  <a:schemeClr val="accent5">
                    <a:lumMod val="50000"/>
                  </a:schemeClr>
                </a:solidFill>
              </a:rPr>
              <a:t>)</a:t>
            </a:r>
            <a:r>
              <a:rPr lang="ru-RU" sz="2800" b="1" u="sng" dirty="0" smtClean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2800" i="1" dirty="0" smtClean="0">
                <a:solidFill>
                  <a:schemeClr val="accent5">
                    <a:lumMod val="75000"/>
                  </a:schemeClr>
                </a:solidFill>
              </a:rPr>
              <a:t>отсрочки платежа, предоставление кредита, увеличение или снижение цены, замена формы расплаты</a:t>
            </a:r>
            <a:endParaRPr lang="ru-RU" b="1" i="1" u="sng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57224" y="6273225"/>
            <a:ext cx="17145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/>
              <a:t>флаеры</a:t>
            </a:r>
            <a:endParaRPr lang="ru-RU" sz="1600" b="1" i="1" dirty="0"/>
          </a:p>
        </p:txBody>
      </p:sp>
      <p:pic>
        <p:nvPicPr>
          <p:cNvPr id="9" name="Рисунок 8" descr="doll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86182" y="2928934"/>
            <a:ext cx="2284754" cy="981069"/>
          </a:xfrm>
          <a:prstGeom prst="rect">
            <a:avLst/>
          </a:prstGeom>
        </p:spPr>
      </p:pic>
      <p:pic>
        <p:nvPicPr>
          <p:cNvPr id="10" name="Рисунок 9" descr="flaera-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1538" y="4357694"/>
            <a:ext cx="1455548" cy="1715890"/>
          </a:xfrm>
          <a:prstGeom prst="rect">
            <a:avLst/>
          </a:prstGeom>
        </p:spPr>
      </p:pic>
      <p:pic>
        <p:nvPicPr>
          <p:cNvPr id="11" name="Рисунок 10" descr="8ac5d00b2e0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43174" y="4572008"/>
            <a:ext cx="2105868" cy="1333072"/>
          </a:xfrm>
          <a:prstGeom prst="rect">
            <a:avLst/>
          </a:prstGeom>
        </p:spPr>
      </p:pic>
      <p:pic>
        <p:nvPicPr>
          <p:cNvPr id="12" name="Рисунок 11" descr="karta_30_c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29190" y="4572008"/>
            <a:ext cx="1738120" cy="1326603"/>
          </a:xfrm>
          <a:prstGeom prst="rect">
            <a:avLst/>
          </a:prstGeom>
        </p:spPr>
      </p:pic>
      <p:pic>
        <p:nvPicPr>
          <p:cNvPr id="13" name="Рисунок 12" descr="figuristi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15140" y="4572008"/>
            <a:ext cx="2140361" cy="131635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786050" y="6215082"/>
            <a:ext cx="1714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/>
              <a:t>подарочные карты</a:t>
            </a:r>
            <a:endParaRPr lang="ru-RU" sz="1600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4929190" y="6215082"/>
            <a:ext cx="1714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/>
              <a:t>бонусные </a:t>
            </a:r>
          </a:p>
          <a:p>
            <a:pPr algn="ctr"/>
            <a:r>
              <a:rPr lang="ru-RU" sz="1600" b="1" i="1" dirty="0" smtClean="0"/>
              <a:t>карты</a:t>
            </a:r>
            <a:endParaRPr lang="ru-RU" sz="1600" b="1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6929454" y="6273225"/>
            <a:ext cx="1714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/>
              <a:t>электронные карты</a:t>
            </a:r>
            <a:endParaRPr lang="ru-RU" sz="1600" b="1" i="1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 rot="10800000" flipV="1">
            <a:off x="2071670" y="4000504"/>
            <a:ext cx="2214578" cy="285752"/>
          </a:xfrm>
          <a:prstGeom prst="straightConnector1">
            <a:avLst/>
          </a:prstGeom>
          <a:ln w="25400">
            <a:solidFill>
              <a:schemeClr val="accent3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10800000" flipV="1">
            <a:off x="3714744" y="4000504"/>
            <a:ext cx="1000132" cy="428628"/>
          </a:xfrm>
          <a:prstGeom prst="straightConnector1">
            <a:avLst/>
          </a:prstGeom>
          <a:ln w="25400">
            <a:solidFill>
              <a:schemeClr val="accent3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5357818" y="4000504"/>
            <a:ext cx="2428892" cy="428628"/>
          </a:xfrm>
          <a:prstGeom prst="straightConnector1">
            <a:avLst/>
          </a:prstGeom>
          <a:ln w="25400">
            <a:solidFill>
              <a:schemeClr val="accent3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5000628" y="4000504"/>
            <a:ext cx="714380" cy="428628"/>
          </a:xfrm>
          <a:prstGeom prst="straightConnector1">
            <a:avLst/>
          </a:prstGeom>
          <a:ln w="25400">
            <a:solidFill>
              <a:schemeClr val="accent3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17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428604"/>
            <a:ext cx="7786710" cy="4800600"/>
          </a:xfrm>
        </p:spPr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2) </a:t>
            </a:r>
            <a:r>
              <a:rPr lang="en-US" b="1" u="sng" dirty="0" smtClean="0">
                <a:solidFill>
                  <a:schemeClr val="accent5">
                    <a:lumMod val="50000"/>
                  </a:schemeClr>
                </a:solidFill>
                <a:latin typeface="Corbel" pitchFamily="34" charset="0"/>
              </a:rPr>
              <a:t>Place</a:t>
            </a:r>
            <a:r>
              <a:rPr lang="en-US" b="1" u="sng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u="sng" dirty="0" smtClean="0">
                <a:solidFill>
                  <a:schemeClr val="accent5">
                    <a:lumMod val="50000"/>
                  </a:schemeClr>
                </a:solidFill>
              </a:rPr>
              <a:t>(место):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</a:rPr>
              <a:t>проведение                                                                занятий в режиме </a:t>
            </a:r>
            <a:r>
              <a:rPr lang="en-US" i="1" dirty="0" smtClean="0">
                <a:solidFill>
                  <a:schemeClr val="accent2">
                    <a:lumMod val="50000"/>
                  </a:schemeClr>
                </a:solidFill>
                <a:latin typeface="Corbel" pitchFamily="34" charset="0"/>
              </a:rPr>
              <a:t>on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  <a:latin typeface="Corbel" pitchFamily="34" charset="0"/>
              </a:rPr>
              <a:t>-</a:t>
            </a:r>
            <a:r>
              <a:rPr lang="en-US" i="1" dirty="0" smtClean="0">
                <a:solidFill>
                  <a:schemeClr val="accent2">
                    <a:lumMod val="50000"/>
                  </a:schemeClr>
                </a:solidFill>
                <a:latin typeface="Corbel" pitchFamily="34" charset="0"/>
              </a:rPr>
              <a:t>line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  <a:latin typeface="Corbel" pitchFamily="34" charset="0"/>
              </a:rPr>
              <a:t>                                   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</a:rPr>
              <a:t>через видео или                                 аудио-вещание</a:t>
            </a:r>
          </a:p>
          <a:p>
            <a:pPr>
              <a:buNone/>
            </a:pPr>
            <a:endParaRPr lang="ru-RU" sz="1000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3) </a:t>
            </a:r>
            <a:r>
              <a:rPr lang="en-US" b="1" u="sng" dirty="0" smtClean="0">
                <a:solidFill>
                  <a:schemeClr val="accent5">
                    <a:lumMod val="50000"/>
                  </a:schemeClr>
                </a:solidFill>
                <a:latin typeface="Corbel" pitchFamily="34" charset="0"/>
              </a:rPr>
              <a:t>Promotion</a:t>
            </a:r>
            <a:r>
              <a:rPr lang="en-US" b="1" u="sng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u="sng" dirty="0" smtClean="0">
                <a:solidFill>
                  <a:schemeClr val="accent5">
                    <a:lumMod val="50000"/>
                  </a:schemeClr>
                </a:solidFill>
              </a:rPr>
              <a:t>(продвижение):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               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</a:rPr>
              <a:t>продажа пылесосов агентами</a:t>
            </a:r>
          </a:p>
          <a:p>
            <a:pPr>
              <a:buNone/>
            </a:pPr>
            <a:endParaRPr lang="ru-RU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1" name="Рисунок 20" descr="71785952_1---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357166"/>
            <a:ext cx="1857388" cy="2370164"/>
          </a:xfrm>
          <a:prstGeom prst="rect">
            <a:avLst/>
          </a:prstGeom>
        </p:spPr>
      </p:pic>
      <p:pic>
        <p:nvPicPr>
          <p:cNvPr id="23" name="Рисунок 22" descr="1204690318_eldorad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14480" y="3857628"/>
            <a:ext cx="2428892" cy="647705"/>
          </a:xfrm>
          <a:prstGeom prst="rect">
            <a:avLst/>
          </a:prstGeom>
        </p:spPr>
      </p:pic>
      <p:pic>
        <p:nvPicPr>
          <p:cNvPr id="24" name="Рисунок 23" descr="Rowenta%20RO6517_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3108" y="4572008"/>
            <a:ext cx="1285884" cy="1917602"/>
          </a:xfrm>
          <a:prstGeom prst="rect">
            <a:avLst/>
          </a:prstGeom>
        </p:spPr>
      </p:pic>
      <p:pic>
        <p:nvPicPr>
          <p:cNvPr id="25" name="Рисунок 24" descr="Rowenta%20RO6517_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72330" y="4500570"/>
            <a:ext cx="1285884" cy="1917602"/>
          </a:xfrm>
          <a:prstGeom prst="rect">
            <a:avLst/>
          </a:prstGeom>
        </p:spPr>
      </p:pic>
      <p:pic>
        <p:nvPicPr>
          <p:cNvPr id="26" name="Рисунок 25" descr="f6abef5a10d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72198" y="3643314"/>
            <a:ext cx="874104" cy="2928934"/>
          </a:xfrm>
          <a:prstGeom prst="rect">
            <a:avLst/>
          </a:prstGeom>
        </p:spPr>
      </p:pic>
      <p:sp>
        <p:nvSpPr>
          <p:cNvPr id="27" name="Стрелка вправо 26"/>
          <p:cNvSpPr/>
          <p:nvPr/>
        </p:nvSpPr>
        <p:spPr>
          <a:xfrm>
            <a:off x="4500562" y="4929198"/>
            <a:ext cx="1285884" cy="500066"/>
          </a:xfrm>
          <a:prstGeom prst="righ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18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8072462" cy="857232"/>
          </a:xfrm>
        </p:spPr>
        <p:txBody>
          <a:bodyPr>
            <a:noAutofit/>
          </a:bodyPr>
          <a:lstStyle/>
          <a:p>
            <a:pPr algn="ctr"/>
            <a:r>
              <a:rPr lang="ru-RU" sz="2700" b="1" dirty="0" smtClean="0"/>
              <a:t>2.2. ЛАТЕРАЛЬНАЯ ОРГАНИЗАЦИЯ  В ДЕЙСТВИИ</a:t>
            </a:r>
            <a:endParaRPr lang="ru-RU" sz="2700" b="1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142976" y="1071546"/>
          <a:ext cx="563723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7143768" y="2428868"/>
            <a:ext cx="2000232" cy="2428892"/>
            <a:chOff x="0" y="2552702"/>
            <a:chExt cx="5637230" cy="52966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2552702"/>
              <a:ext cx="5637230" cy="529660"/>
            </a:xfrm>
            <a:prstGeom prst="rect">
              <a:avLst/>
            </a:prstGeom>
          </p:spPr>
          <p:style>
            <a:lnRef idx="2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90000"/>
                <a:tint val="40000"/>
                <a:hueOff val="0"/>
                <a:satOff val="0"/>
                <a:lumOff val="0"/>
                <a:alphaOff val="-20000"/>
              </a:schemeClr>
            </a:fillRef>
            <a:effectRef idx="0">
              <a:schemeClr val="accent5">
                <a:alpha val="90000"/>
                <a:tint val="4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рямоугольник 9"/>
            <p:cNvSpPr/>
            <p:nvPr/>
          </p:nvSpPr>
          <p:spPr>
            <a:xfrm>
              <a:off x="194390" y="2552703"/>
              <a:ext cx="5442840" cy="5296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25400" rIns="142240" bIns="25400" numCol="1" spcCol="1270" anchor="ctr" anchorCtr="0">
              <a:noAutofit/>
            </a:bodyPr>
            <a:lstStyle/>
            <a:p>
              <a:pPr algn="ctr"/>
              <a:r>
                <a:rPr lang="ru-RU" sz="2000" dirty="0" smtClean="0"/>
                <a:t>Никуда не годные идеи необходимо зафиксиро-вать, чтобы использовать в будущем</a:t>
              </a:r>
              <a:endParaRPr lang="ru-RU" sz="2000" dirty="0"/>
            </a:p>
          </p:txBody>
        </p:sp>
      </p:grpSp>
      <p:sp>
        <p:nvSpPr>
          <p:cNvPr id="12" name="Стрелка вправо 11"/>
          <p:cNvSpPr/>
          <p:nvPr/>
        </p:nvSpPr>
        <p:spPr>
          <a:xfrm>
            <a:off x="6786578" y="3714752"/>
            <a:ext cx="357190" cy="428628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0100" y="642918"/>
            <a:ext cx="8143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u="sng" dirty="0" smtClean="0">
                <a:solidFill>
                  <a:schemeClr val="accent5">
                    <a:lumMod val="50000"/>
                  </a:schemeClr>
                </a:solidFill>
              </a:rPr>
              <a:t>Процесс латерального маркетинга в организации:</a:t>
            </a:r>
            <a:endParaRPr lang="ru-RU" sz="2400" b="1" i="1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19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/>
              <a:t>2.3. КРИТИКА ЛАТЕРАЛЬНОГО МАРКЕТИНГА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1571612"/>
            <a:ext cx="7498080" cy="48006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Недостатки латерального маркетинга:</a:t>
            </a:r>
          </a:p>
          <a:p>
            <a:pPr>
              <a:buNone/>
            </a:pPr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Clr>
                <a:schemeClr val="accent3">
                  <a:lumMod val="75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ru-RU" dirty="0" smtClean="0"/>
              <a:t>усталость потребителей от инноваций; новизна товара уже не вызывает былой интерес;</a:t>
            </a:r>
          </a:p>
          <a:p>
            <a:pPr>
              <a:buClr>
                <a:schemeClr val="accent3">
                  <a:lumMod val="75000"/>
                </a:schemeClr>
              </a:buClr>
              <a:buSzPct val="110000"/>
              <a:buFont typeface="Wingdings" pitchFamily="2" charset="2"/>
              <a:buChar char="ü"/>
            </a:pPr>
            <a:endParaRPr lang="ru-RU" sz="700" dirty="0" smtClean="0"/>
          </a:p>
          <a:p>
            <a:pPr>
              <a:buClr>
                <a:schemeClr val="accent3">
                  <a:lumMod val="75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ru-RU" dirty="0" smtClean="0"/>
              <a:t>массовое увеличение количества инноваций приводит к маленьким рыночным нишам;</a:t>
            </a:r>
          </a:p>
          <a:p>
            <a:pPr>
              <a:buClr>
                <a:schemeClr val="accent3">
                  <a:lumMod val="75000"/>
                </a:schemeClr>
              </a:buClr>
              <a:buSzPct val="110000"/>
              <a:buFont typeface="Wingdings" pitchFamily="2" charset="2"/>
              <a:buChar char="ü"/>
            </a:pPr>
            <a:endParaRPr lang="ru-RU" sz="700" dirty="0" smtClean="0"/>
          </a:p>
          <a:p>
            <a:pPr>
              <a:buClr>
                <a:schemeClr val="accent3">
                  <a:lumMod val="75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ru-RU" dirty="0" smtClean="0"/>
              <a:t>необходимо создавать убедительные смысловые системы, а не товарные инновации;</a:t>
            </a:r>
          </a:p>
          <a:p>
            <a:pPr>
              <a:buClr>
                <a:schemeClr val="accent3">
                  <a:lumMod val="75000"/>
                </a:schemeClr>
              </a:buClr>
              <a:buSzPct val="110000"/>
              <a:buFont typeface="Wingdings" pitchFamily="2" charset="2"/>
              <a:buChar char="ü"/>
            </a:pPr>
            <a:endParaRPr lang="ru-RU" sz="700" dirty="0" smtClean="0"/>
          </a:p>
          <a:p>
            <a:pPr>
              <a:buClr>
                <a:schemeClr val="accent3">
                  <a:lumMod val="75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ru-RU" dirty="0" smtClean="0"/>
              <a:t>нельзя научить мыслить творчески или строго по схеме</a:t>
            </a:r>
          </a:p>
          <a:p>
            <a:pPr>
              <a:buNone/>
            </a:pPr>
            <a:endParaRPr lang="ru-RU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20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65722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u="sng" dirty="0" smtClean="0">
                <a:solidFill>
                  <a:schemeClr val="accent5">
                    <a:lumMod val="75000"/>
                  </a:schemeClr>
                </a:solidFill>
              </a:rPr>
              <a:t>Примеры неудачного латерального маркетинга </a:t>
            </a:r>
          </a:p>
          <a:p>
            <a:pPr>
              <a:buNone/>
            </a:pPr>
            <a:endParaRPr lang="ru-RU" sz="300" b="1" i="1" u="sng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Clr>
                <a:schemeClr val="accent3">
                  <a:lumMod val="75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ru-RU" sz="2400" dirty="0" smtClean="0"/>
              <a:t>Компания Danone заключила в                                                             России договор о продаже                                                           своей продукции через сеть                                                      аптек ICN</a:t>
            </a:r>
          </a:p>
          <a:p>
            <a:pPr>
              <a:buNone/>
            </a:pPr>
            <a:endParaRPr lang="ru-RU" sz="1000" dirty="0" smtClean="0"/>
          </a:p>
          <a:p>
            <a:pPr>
              <a:buNone/>
            </a:pPr>
            <a:r>
              <a:rPr lang="ru-RU" sz="2400" dirty="0" smtClean="0"/>
              <a:t>			</a:t>
            </a:r>
          </a:p>
          <a:p>
            <a:pPr>
              <a:buNone/>
            </a:pPr>
            <a:r>
              <a:rPr lang="ru-RU" sz="2400" dirty="0" smtClean="0"/>
              <a:t>			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Clr>
                <a:schemeClr val="accent3">
                  <a:lumMod val="75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ru-RU" sz="2400" dirty="0" smtClean="0"/>
              <a:t>Компанию R.J.Reynolds потеряла                                      огромную сумму, вложив средства                                            в разработку бездымных сигарет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21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504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58082" y="1714488"/>
            <a:ext cx="1361886" cy="1220814"/>
          </a:xfrm>
          <a:prstGeom prst="rect">
            <a:avLst/>
          </a:prstGeom>
        </p:spPr>
      </p:pic>
      <p:pic>
        <p:nvPicPr>
          <p:cNvPr id="9" name="Рисунок 8" descr="9bc94227918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2198" y="1357298"/>
            <a:ext cx="1560061" cy="823907"/>
          </a:xfrm>
          <a:prstGeom prst="rect">
            <a:avLst/>
          </a:prstGeom>
        </p:spPr>
      </p:pic>
      <p:pic>
        <p:nvPicPr>
          <p:cNvPr id="10" name="Рисунок 9" descr="d76adc45b2c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14480" y="3286124"/>
            <a:ext cx="1500198" cy="1714512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 rot="5400000">
            <a:off x="1607323" y="3464719"/>
            <a:ext cx="1643074" cy="14287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16200000" flipH="1">
            <a:off x="1607323" y="3393281"/>
            <a:ext cx="1643074" cy="14287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3286116" y="3500438"/>
            <a:ext cx="61436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0" indent="-283464">
              <a:spcBef>
                <a:spcPts val="600"/>
              </a:spcBef>
              <a:buClr>
                <a:schemeClr val="accent3">
                  <a:lumMod val="75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ru-RU" sz="2400" dirty="0" smtClean="0">
                <a:solidFill>
                  <a:prstClr val="black"/>
                </a:solidFill>
              </a:rPr>
              <a:t>Компании </a:t>
            </a:r>
            <a:r>
              <a:rPr lang="en-US" sz="2400" dirty="0" smtClean="0">
                <a:solidFill>
                  <a:prstClr val="black"/>
                </a:solidFill>
                <a:latin typeface="Corbel" pitchFamily="34" charset="0"/>
              </a:rPr>
              <a:t>Gillette</a:t>
            </a:r>
            <a:r>
              <a:rPr lang="ru-RU" sz="2400" dirty="0" smtClean="0">
                <a:solidFill>
                  <a:prstClr val="black"/>
                </a:solidFill>
                <a:latin typeface="Corbel" pitchFamily="34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</a:rPr>
              <a:t>занялась разработкой   мужского крема, замедляющего рост волос</a:t>
            </a:r>
          </a:p>
        </p:txBody>
      </p:sp>
      <p:pic>
        <p:nvPicPr>
          <p:cNvPr id="18" name="Рисунок 17" descr="2008-04-smoking-cigarett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72264" y="4929198"/>
            <a:ext cx="2190326" cy="1642744"/>
          </a:xfrm>
          <a:prstGeom prst="rect">
            <a:avLst/>
          </a:prstGeom>
        </p:spPr>
      </p:pic>
      <p:cxnSp>
        <p:nvCxnSpPr>
          <p:cNvPr id="19" name="Прямая соединительная линия 18"/>
          <p:cNvCxnSpPr/>
          <p:nvPr/>
        </p:nvCxnSpPr>
        <p:spPr>
          <a:xfrm rot="5400000">
            <a:off x="7358082" y="5000636"/>
            <a:ext cx="642942" cy="6429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7286644" y="5072074"/>
            <a:ext cx="714380" cy="5000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714356"/>
            <a:ext cx="8143900" cy="14287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/>
              <a:t>3. ИСПОЛЬЗОВАНИЕ ЛАТЕРАЛЬНОГО МАРКЕТИНГА ПРИ ОСУЩЕСТВЛЕНИИ ВНЕШНЕЭКОНОМИЧЕСКОЙ ДЕЯТЕЛЬНОСТИ КОМПАНИЕЙ </a:t>
            </a:r>
            <a:r>
              <a:rPr lang="en-US" sz="2700" b="1" dirty="0" smtClean="0"/>
              <a:t>IKEA</a:t>
            </a:r>
            <a:r>
              <a:rPr lang="en-US" sz="600" b="1" dirty="0" smtClean="0"/>
              <a:t/>
            </a:r>
            <a:br>
              <a:rPr lang="en-US" sz="6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>3.1. ХАРАКТЕРИСТИКА КОМПАНИИ </a:t>
            </a:r>
            <a:r>
              <a:rPr lang="en-US" sz="2700" b="1" dirty="0" smtClean="0"/>
              <a:t>IKEA</a:t>
            </a:r>
            <a:r>
              <a:rPr lang="ru-RU" sz="2700" b="1" dirty="0" smtClean="0"/>
              <a:t/>
            </a:r>
            <a:br>
              <a:rPr lang="ru-RU" sz="2700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143116"/>
            <a:ext cx="7498080" cy="471488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i="1" u="sng" dirty="0" smtClean="0"/>
              <a:t>Полное наименование </a:t>
            </a:r>
            <a:r>
              <a:rPr lang="ru-RU" dirty="0" smtClean="0"/>
              <a:t>—                                                                                   IKEA International Group.</a:t>
            </a:r>
            <a:endParaRPr lang="en-US" dirty="0" smtClean="0"/>
          </a:p>
          <a:p>
            <a:pPr>
              <a:buNone/>
            </a:pPr>
            <a:r>
              <a:rPr lang="ru-RU" b="1" i="1" u="sng" dirty="0" smtClean="0"/>
              <a:t>Основана</a:t>
            </a:r>
            <a:r>
              <a:rPr lang="ru-RU" dirty="0" smtClean="0"/>
              <a:t> в 1943 году в Швеции                                                                                                Ингваром Кампрадом. 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Мебель добавилась в ассортимент в 1947 году; в 1955 году  IKEA начала выпуск мебели под собственной маркой.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				На конец 2008 года сеть торговых 				центров компании насчитывала 231 				магазинов в 24 странах мира. Общее 				число сотрудников - 127 800 человек. 				Общий объем продаж за 2008 					финансовый год - 21,1 млрд евро.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i="1" u="sng" dirty="0" smtClean="0"/>
              <a:t>Миссия </a:t>
            </a:r>
            <a:r>
              <a:rPr lang="ru-RU" dirty="0" smtClean="0"/>
              <a:t>заключается в том, чтобы украсить повседневную жизнь людей.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22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4564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99924" y="2000240"/>
            <a:ext cx="3444076" cy="1201482"/>
          </a:xfrm>
          <a:prstGeom prst="rect">
            <a:avLst/>
          </a:prstGeom>
        </p:spPr>
      </p:pic>
      <p:pic>
        <p:nvPicPr>
          <p:cNvPr id="7" name="Рисунок 6" descr="f1417cc9730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57290" y="3929066"/>
            <a:ext cx="2609040" cy="200026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 smtClean="0"/>
              <a:t>3.2. ЛАТЕРАЛЬНЫЙ МАРКЕТИНГ И ПРИНЯТИЕ КРЕАТИВНЫХ РЕШЕНИЙ ДЛЯ ЦЕЛЕЙ ПРОДВИЖЕНИЯ ТОВАРОВ КОМПАНИИ </a:t>
            </a:r>
            <a:r>
              <a:rPr lang="en-US" sz="2400" b="1" dirty="0" smtClean="0"/>
              <a:t>IKEA</a:t>
            </a:r>
            <a:r>
              <a:rPr lang="ru-RU" sz="2400" b="1" dirty="0" smtClean="0"/>
              <a:t> НА МЕЖДУНАРОДНОМ РЫНКЕ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785926"/>
            <a:ext cx="7933588" cy="4462474"/>
          </a:xfrm>
        </p:spPr>
        <p:txBody>
          <a:bodyPr/>
          <a:lstStyle/>
          <a:p>
            <a:pPr marL="596646" indent="-514350"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1. На уровне товара</a:t>
            </a:r>
          </a:p>
          <a:p>
            <a:pPr marL="596646" indent="-514350">
              <a:buNone/>
            </a:pPr>
            <a:r>
              <a:rPr lang="ru-RU" dirty="0" smtClean="0"/>
              <a:t>	</a:t>
            </a:r>
            <a:r>
              <a:rPr lang="ru-RU" sz="2400" dirty="0" smtClean="0"/>
              <a:t>1956 г. – с применением техники переворота высказана идея «мебель НЕ занимает много места». Так родилась идея создания плоских упаковок и была создана мебель,                                                                             компактно                                                                                                                 упаковываемая                                                                                                       в плоские коробки,                                                                  занимающие мало                                                                                                        места, и собираемая                                                                                         самим покупателем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23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ikea-boxes-l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00562" y="3643314"/>
            <a:ext cx="3857620" cy="289321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357166"/>
            <a:ext cx="7498080" cy="700092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600" dirty="0" smtClean="0"/>
              <a:t>1973 г. – заменен материал для производства мебели. Создано кресло Тайт из джинсовой ткани. </a:t>
            </a:r>
          </a:p>
          <a:p>
            <a:pPr>
              <a:buNone/>
            </a:pPr>
            <a:endParaRPr lang="ru-RU" sz="500" dirty="0" smtClean="0"/>
          </a:p>
          <a:p>
            <a:pPr>
              <a:buNone/>
            </a:pPr>
            <a:r>
              <a:rPr lang="ru-RU" sz="2600" dirty="0" smtClean="0"/>
              <a:t>1974 г. стул Скоп нестандартной был                                                       изготовлен из пластика.</a:t>
            </a:r>
          </a:p>
          <a:p>
            <a:pPr>
              <a:buNone/>
            </a:pPr>
            <a:endParaRPr lang="ru-RU" sz="2600" dirty="0" smtClean="0"/>
          </a:p>
          <a:p>
            <a:pPr>
              <a:buNone/>
            </a:pPr>
            <a:r>
              <a:rPr lang="ru-RU" sz="2600" dirty="0" smtClean="0"/>
              <a:t>		   1980 г. -  при разработке стола Лакк 			        столешница была заменена на дверь, 			        изготавливаемую из щитов с сотовым 	     	        наполнением, в которых между двумя 		        деревянными пластинами зажаты 		     	        бумажные соты. Позже появились такие же    	        полки.</a:t>
            </a:r>
          </a:p>
          <a:p>
            <a:pPr>
              <a:buNone/>
            </a:pPr>
            <a:r>
              <a:rPr lang="ru-RU" sz="2600" dirty="0" smtClean="0"/>
              <a:t>1980-е гг. – произведен переворот и                                  высказана идея «мебель не упаковывается». Создана лампа Лампан, абажур который одновременно является и упаковкой</a:t>
            </a:r>
          </a:p>
          <a:p>
            <a:pPr>
              <a:buNone/>
            </a:pPr>
            <a:r>
              <a:rPr lang="ru-RU" sz="3000" dirty="0" smtClean="0"/>
              <a:t> 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24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 descr="19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29454" y="1071546"/>
            <a:ext cx="1571636" cy="1571636"/>
          </a:xfrm>
          <a:prstGeom prst="rect">
            <a:avLst/>
          </a:prstGeom>
        </p:spPr>
      </p:pic>
      <p:pic>
        <p:nvPicPr>
          <p:cNvPr id="8" name="Рисунок 7" descr="lack_tab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100" y="2428868"/>
            <a:ext cx="1397000" cy="1397000"/>
          </a:xfrm>
          <a:prstGeom prst="rect">
            <a:avLst/>
          </a:prstGeom>
        </p:spPr>
      </p:pic>
      <p:pic>
        <p:nvPicPr>
          <p:cNvPr id="9" name="Рисунок 8" descr="lampa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43802" y="5000636"/>
            <a:ext cx="1500198" cy="1857364"/>
          </a:xfrm>
          <a:prstGeom prst="rect">
            <a:avLst/>
          </a:prstGeom>
        </p:spPr>
      </p:pic>
      <p:pic>
        <p:nvPicPr>
          <p:cNvPr id="10" name="Рисунок 9" descr="198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1538" y="3643314"/>
            <a:ext cx="1397000" cy="1397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621510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2. На уровне рынка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200" dirty="0" smtClean="0"/>
              <a:t>Начало 1990 гг. - дизайнер Ричард Клак                                        выделил новую неудовлетворенную                                      потребность в детской мебели.                                                Первым изобретением стал детский                                                  стульчик Дагис, прочный, мягкий и без острых углов</a:t>
            </a:r>
          </a:p>
          <a:p>
            <a:pPr>
              <a:buNone/>
            </a:pPr>
            <a:endParaRPr lang="ru-RU" sz="600" dirty="0" smtClean="0"/>
          </a:p>
          <a:p>
            <a:pPr>
              <a:buNone/>
            </a:pPr>
            <a:r>
              <a:rPr lang="ru-RU" sz="2200" dirty="0" smtClean="0"/>
              <a:t>			1994 г. - появилась серия мебели Маммут 			    для детей из прочного и эластичного 			    материала со                                                				    скругленными                         			    		    краями и углами</a:t>
            </a:r>
          </a:p>
          <a:p>
            <a:pPr>
              <a:buNone/>
            </a:pPr>
            <a:endParaRPr lang="ru-RU" sz="2200" dirty="0" smtClean="0"/>
          </a:p>
          <a:p>
            <a:pPr>
              <a:buNone/>
            </a:pPr>
            <a:endParaRPr lang="ru-RU" sz="2200" dirty="0" smtClean="0"/>
          </a:p>
          <a:p>
            <a:pPr>
              <a:buNone/>
            </a:pPr>
            <a:endParaRPr lang="ru-RU" sz="600" dirty="0" smtClean="0"/>
          </a:p>
          <a:p>
            <a:pPr>
              <a:buNone/>
            </a:pPr>
            <a:r>
              <a:rPr lang="ru-RU" sz="2200" dirty="0" smtClean="0"/>
              <a:t>1997 г. - создана линейка детских                                                         товаров</a:t>
            </a:r>
            <a:endParaRPr lang="ru-RU" sz="2200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25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 descr="19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785794"/>
            <a:ext cx="2111380" cy="2111380"/>
          </a:xfrm>
          <a:prstGeom prst="rect">
            <a:avLst/>
          </a:prstGeom>
        </p:spPr>
      </p:pic>
      <p:pic>
        <p:nvPicPr>
          <p:cNvPr id="8" name="Рисунок 7" descr="1997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2198" y="3714752"/>
            <a:ext cx="2071702" cy="2817515"/>
          </a:xfrm>
          <a:prstGeom prst="rect">
            <a:avLst/>
          </a:prstGeom>
        </p:spPr>
      </p:pic>
      <p:pic>
        <p:nvPicPr>
          <p:cNvPr id="9" name="Рисунок 8" descr="199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4414" y="3071810"/>
            <a:ext cx="2000264" cy="236394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57166"/>
            <a:ext cx="7498080" cy="5891234"/>
          </a:xfrm>
        </p:spPr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3. На уровне маркетинга-микс</a:t>
            </a:r>
          </a:p>
          <a:p>
            <a:pPr>
              <a:buNone/>
            </a:pPr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	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Price (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цена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: </a:t>
            </a: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Clr>
                <a:schemeClr val="accent3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2200" dirty="0" smtClean="0"/>
              <a:t>возможность приобретения товаров в                                             кредит. Регулярно проводятся акции                                            выгодного кредитования. С 30 апреля                                                                               по 23 мая 2010 года при покупке в кредит матраса Султан покупатель имеет возможность досрочно погашать кредит без уплаты комиссии</a:t>
            </a:r>
          </a:p>
          <a:p>
            <a:pPr>
              <a:buClr>
                <a:schemeClr val="accent3">
                  <a:lumMod val="75000"/>
                </a:schemeClr>
              </a:buClr>
              <a:buFont typeface="Wingdings" pitchFamily="2" charset="2"/>
              <a:buChar char="ü"/>
            </a:pPr>
            <a:endParaRPr lang="ru-RU" sz="2200" dirty="0" smtClean="0"/>
          </a:p>
          <a:p>
            <a:pPr>
              <a:buClr>
                <a:schemeClr val="accent3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2200" dirty="0" smtClean="0"/>
              <a:t>действуют                                                                                      подарочные                                                                                                       карты         </a:t>
            </a:r>
          </a:p>
          <a:p>
            <a:pPr>
              <a:buNone/>
            </a:pPr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26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1142984"/>
            <a:ext cx="1905000" cy="1962150"/>
          </a:xfrm>
          <a:prstGeom prst="rect">
            <a:avLst/>
          </a:prstGeom>
        </p:spPr>
      </p:pic>
      <p:pic>
        <p:nvPicPr>
          <p:cNvPr id="7" name="Рисунок 6" descr="giftcard-v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4712" y="4226413"/>
            <a:ext cx="5429288" cy="2631587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1214414" y="357166"/>
            <a:ext cx="7498080" cy="6143668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3200" b="1" i="1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КЛУБ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IKEA FAMILY</a:t>
            </a:r>
            <a:endParaRPr kumimoji="0" lang="ru-RU" sz="33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SzPct val="80000"/>
              <a:tabLst/>
              <a:defRPr/>
            </a:pPr>
            <a:endParaRPr lang="ru-RU" sz="2800" b="1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SzPct val="80000"/>
              <a:tabLst/>
              <a:defRPr/>
            </a:pPr>
            <a:r>
              <a:rPr lang="ru-RU" sz="2800" i="1" u="sng" noProof="0" dirty="0" smtClean="0"/>
              <a:t>Карта участника дает </a:t>
            </a:r>
            <a:r>
              <a:rPr lang="ru-RU" sz="2800" i="1" u="sng" dirty="0" smtClean="0"/>
              <a:t>    </a:t>
            </a:r>
            <a:r>
              <a:rPr lang="ru-RU" sz="2800" i="1" noProof="0" dirty="0" smtClean="0"/>
              <a:t>                             </a:t>
            </a:r>
            <a:r>
              <a:rPr lang="ru-RU" sz="2800" i="1" u="sng" noProof="0" dirty="0" smtClean="0"/>
              <a:t>                            ряд преимуществ</a:t>
            </a:r>
            <a:r>
              <a:rPr lang="ru-RU" sz="2800" noProof="0" dirty="0" smtClean="0"/>
              <a:t>:</a:t>
            </a:r>
          </a:p>
          <a:p>
            <a:pPr marL="365760" lvl="0" indent="-283464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80000"/>
              <a:buFont typeface="Wingdings" pitchFamily="2" charset="2"/>
              <a:buChar char="Ø"/>
            </a:pPr>
            <a:r>
              <a:rPr lang="ru-RU" sz="2800" dirty="0" smtClean="0"/>
              <a:t>пользование                                                                                специальными предложениями;</a:t>
            </a:r>
          </a:p>
          <a:p>
            <a:pPr marL="365760" lvl="0" indent="-283464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80000"/>
              <a:buFont typeface="Wingdings" pitchFamily="2" charset="2"/>
              <a:buChar char="Ø"/>
            </a:pPr>
            <a:r>
              <a:rPr lang="ru-RU" sz="2800" dirty="0" smtClean="0"/>
              <a:t> участие в акциях и распродажа;</a:t>
            </a:r>
          </a:p>
          <a:p>
            <a:pPr marL="365760" lvl="0" indent="-283464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80000"/>
              <a:buFont typeface="Wingdings" pitchFamily="2" charset="2"/>
              <a:buChar char="Ø"/>
            </a:pPr>
            <a:r>
              <a:rPr lang="ru-RU" sz="2800" dirty="0" smtClean="0"/>
              <a:t>приобретение товаров из ассортимента отдела IKEA FAMILY;</a:t>
            </a:r>
          </a:p>
          <a:p>
            <a:pPr marL="365760" lvl="0" indent="-283464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80000"/>
              <a:buFont typeface="Wingdings" pitchFamily="2" charset="2"/>
              <a:buChar char="Ø"/>
            </a:pPr>
            <a:r>
              <a:rPr lang="ru-RU" sz="2800" dirty="0" smtClean="0"/>
              <a:t>приобретение ряда товаров из ассортимента по специальным ценам;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" pitchFamily="2" charset="2"/>
              <a:buChar char="Ø"/>
              <a:tabLst/>
              <a:defRPr/>
            </a:pPr>
            <a:r>
              <a:rPr lang="ru-RU" sz="2800" dirty="0" smtClean="0"/>
              <a:t>получение новостей по электронной почте;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" pitchFamily="2" charset="2"/>
              <a:buChar char="Ø"/>
              <a:tabLst/>
              <a:defRPr/>
            </a:pPr>
            <a:r>
              <a:rPr kumimoji="0" lang="ru-RU" sz="28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получение журнала по обустройству интерьера</a:t>
            </a:r>
            <a:r>
              <a:rPr kumimoji="0" lang="en-US" sz="28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IKEA FAMILY LIVE</a:t>
            </a:r>
            <a:r>
              <a:rPr kumimoji="0" lang="ru-RU" sz="28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  <a:endParaRPr kumimoji="0" lang="en-US" sz="280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lvl="0" indent="-283464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80000"/>
              <a:buFont typeface="Wingdings" pitchFamily="2" charset="2"/>
              <a:buChar char="Ø"/>
            </a:pPr>
            <a:r>
              <a:rPr lang="ru-RU" sz="2800" dirty="0" smtClean="0"/>
              <a:t>участие в мастер-классах по оформлению интерьера 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3200" b="1" i="1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Рисунок 5" descr="ikea_famil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98706" y="1"/>
            <a:ext cx="3264319" cy="25717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27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57166"/>
            <a:ext cx="7498080" cy="5891234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Place (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место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: </a:t>
            </a:r>
          </a:p>
          <a:p>
            <a:pPr>
              <a:buNone/>
            </a:pPr>
            <a:r>
              <a:rPr lang="ru-RU" sz="2200" dirty="0" smtClean="0"/>
              <a:t>1965 г. – успешное открытие нового                                                              магазина привело к созданию                                                                склада самообслуживания.                                                                                      В настоящее время такие склады                                                                      стали неотъемлемой                                                                                                         составляющей концепции </a:t>
            </a:r>
            <a:r>
              <a:rPr lang="en-US" sz="2200" dirty="0" smtClean="0">
                <a:latin typeface="Corbel" pitchFamily="34" charset="0"/>
              </a:rPr>
              <a:t>IKEA</a:t>
            </a:r>
            <a:r>
              <a:rPr lang="ru-RU" sz="2200" dirty="0" smtClean="0">
                <a:latin typeface="Corbel" pitchFamily="34" charset="0"/>
              </a:rPr>
              <a:t>.</a:t>
            </a:r>
          </a:p>
          <a:p>
            <a:pPr>
              <a:buNone/>
            </a:pPr>
            <a:endParaRPr lang="ru-RU" sz="900" dirty="0" smtClean="0">
              <a:latin typeface="Corbel" pitchFamily="34" charset="0"/>
            </a:endParaRPr>
          </a:p>
          <a:p>
            <a:pPr>
              <a:buNone/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Promotion (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продвижение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: </a:t>
            </a:r>
          </a:p>
          <a:p>
            <a:pPr>
              <a:buNone/>
            </a:pPr>
            <a:endParaRPr lang="ru-RU" sz="2200" dirty="0">
              <a:latin typeface="Corbe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28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distribu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00760" y="357166"/>
            <a:ext cx="2825760" cy="2825760"/>
          </a:xfrm>
          <a:prstGeom prst="rect">
            <a:avLst/>
          </a:prstGeom>
        </p:spPr>
      </p:pic>
      <p:pic>
        <p:nvPicPr>
          <p:cNvPr id="7" name="Рисунок 6" descr="a6508b6b1d7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1538" y="3786190"/>
            <a:ext cx="2381250" cy="27812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71868" y="3857628"/>
            <a:ext cx="528641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С 1951 г. мебель распространяется по                                  каталогу. В настоящее время </a:t>
            </a:r>
            <a:r>
              <a:rPr lang="ru-RU" sz="2400" dirty="0" smtClean="0"/>
              <a:t>тираж каталога IKEA, распространяемый бесплатно, составил 200 миллионов экземпляров каталога в 52 изданиях на 27 языках.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8143900" cy="1143000"/>
          </a:xfrm>
        </p:spPr>
        <p:txBody>
          <a:bodyPr/>
          <a:lstStyle/>
          <a:p>
            <a:pPr algn="ctr"/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928670"/>
            <a:ext cx="7858148" cy="5643578"/>
          </a:xfrm>
        </p:spPr>
        <p:txBody>
          <a:bodyPr>
            <a:normAutofit fontScale="70000" lnSpcReduction="20000"/>
          </a:bodyPr>
          <a:lstStyle/>
          <a:p>
            <a:pPr>
              <a:buClr>
                <a:schemeClr val="accent3">
                  <a:lumMod val="75000"/>
                </a:schemeClr>
              </a:buClr>
              <a:buSzPct val="110000"/>
              <a:buFont typeface="Wingdings" pitchFamily="2" charset="2"/>
              <a:buChar char="ü"/>
            </a:pPr>
            <a:endParaRPr lang="ru-RU" dirty="0" smtClean="0"/>
          </a:p>
          <a:p>
            <a:pPr>
              <a:buClr>
                <a:schemeClr val="accent3">
                  <a:lumMod val="75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ru-RU" dirty="0" smtClean="0"/>
              <a:t>Сегодня латеральный маркетинг - лучший помощник по выходу из кризиса., Традиционные маркетинговые инструменты все чаще оказываются неэффективными на конкурентных рынках, а потребители требуют от компаний все новых неповторимых решений. </a:t>
            </a:r>
          </a:p>
          <a:p>
            <a:pPr>
              <a:buClr>
                <a:schemeClr val="accent3">
                  <a:lumMod val="75000"/>
                </a:schemeClr>
              </a:buClr>
              <a:buSzPct val="110000"/>
              <a:buFont typeface="Wingdings" pitchFamily="2" charset="2"/>
              <a:buChar char="ü"/>
            </a:pPr>
            <a:endParaRPr lang="ru-RU" dirty="0" smtClean="0"/>
          </a:p>
          <a:p>
            <a:pPr>
              <a:buClr>
                <a:schemeClr val="accent3">
                  <a:lumMod val="75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ru-RU" dirty="0" smtClean="0"/>
              <a:t>Маркетинг XXI века – это поиск и реализация оригинальных идей. Новизна латерального маркетинга состоит в том, что он творчески решает маркетинговые проблемы, реализует инновационный подход применительно к элементам комплекса маркетинга «4 Р». </a:t>
            </a:r>
          </a:p>
          <a:p>
            <a:pPr>
              <a:buClr>
                <a:schemeClr val="accent3">
                  <a:lumMod val="75000"/>
                </a:schemeClr>
              </a:buClr>
              <a:buSzPct val="110000"/>
              <a:buFont typeface="Wingdings" pitchFamily="2" charset="2"/>
              <a:buChar char="ü"/>
            </a:pPr>
            <a:endParaRPr lang="ru-RU" dirty="0" smtClean="0"/>
          </a:p>
          <a:p>
            <a:pPr>
              <a:buClr>
                <a:schemeClr val="accent3">
                  <a:lumMod val="75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ru-RU" dirty="0" smtClean="0"/>
              <a:t>В условиях острой конкурентной борьбы, постоянного увеличения числа брендов и товаров и ослабления заинтересованности потребителей латеральный маркетинг является наиболее перспективный, хотя и более рискованным способом создания новинок.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29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ИСПОЛЬЗОВАННЫЕ ИСТОЧНИКИ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000108"/>
            <a:ext cx="7498080" cy="6286544"/>
          </a:xfrm>
        </p:spPr>
        <p:txBody>
          <a:bodyPr>
            <a:normAutofit fontScale="47500" lnSpcReduction="20000"/>
          </a:bodyPr>
          <a:lstStyle/>
          <a:p>
            <a:pPr marL="596646" indent="-514350">
              <a:buNone/>
            </a:pPr>
            <a:r>
              <a:rPr lang="ru-RU" sz="4200" b="1" dirty="0" smtClean="0">
                <a:solidFill>
                  <a:schemeClr val="accent3">
                    <a:lumMod val="75000"/>
                  </a:schemeClr>
                </a:solidFill>
              </a:rPr>
              <a:t>1. </a:t>
            </a:r>
            <a:r>
              <a:rPr lang="ru-RU" sz="3400" dirty="0" smtClean="0"/>
              <a:t>Котлер Ф., Триас де Бес Ф. Новые маркетинговые технологии. Методики создания гениальных идей /  Пер. с англ. Под ред. Т.Р. Тэор. – СПб: Издательский дом «Нева», 2004. – 192 с.</a:t>
            </a:r>
          </a:p>
          <a:p>
            <a:pPr marL="596646" indent="-514350">
              <a:buAutoNum type="arabicPeriod"/>
            </a:pPr>
            <a:endParaRPr lang="ru-RU" sz="1300" dirty="0" smtClean="0"/>
          </a:p>
          <a:p>
            <a:pPr>
              <a:buNone/>
            </a:pPr>
            <a:r>
              <a:rPr lang="ru-RU" sz="4200" b="1" dirty="0" smtClean="0">
                <a:solidFill>
                  <a:schemeClr val="accent3">
                    <a:lumMod val="75000"/>
                  </a:schemeClr>
                </a:solidFill>
              </a:rPr>
              <a:t>2. </a:t>
            </a:r>
            <a:r>
              <a:rPr lang="ru-RU" sz="3400" dirty="0" smtClean="0"/>
              <a:t>Маркетинг. Большой толковый словарь/ Под общ. ред. А.П. Панкрухина. – М.: Омега-Л, 2009. –   261 с. </a:t>
            </a:r>
          </a:p>
          <a:p>
            <a:pPr>
              <a:buNone/>
            </a:pPr>
            <a:endParaRPr lang="ru-RU" sz="1300" dirty="0" smtClean="0"/>
          </a:p>
          <a:p>
            <a:pPr>
              <a:buNone/>
            </a:pPr>
            <a:r>
              <a:rPr lang="ru-RU" sz="4200" b="1" dirty="0" smtClean="0">
                <a:solidFill>
                  <a:schemeClr val="accent3">
                    <a:lumMod val="75000"/>
                  </a:schemeClr>
                </a:solidFill>
              </a:rPr>
              <a:t>3. </a:t>
            </a:r>
            <a:r>
              <a:rPr lang="ru-RU" sz="3400" dirty="0" smtClean="0"/>
              <a:t>Фуколова Ю. Пример неподражания // Секрет фирмы. – 2004. – № 11 (50). – с. 24-26.</a:t>
            </a:r>
          </a:p>
          <a:p>
            <a:pPr>
              <a:buNone/>
            </a:pPr>
            <a:endParaRPr lang="ru-RU" sz="1300" dirty="0" smtClean="0"/>
          </a:p>
          <a:p>
            <a:pPr>
              <a:buNone/>
            </a:pPr>
            <a:r>
              <a:rPr lang="ru-RU" sz="4200" b="1" dirty="0" smtClean="0">
                <a:solidFill>
                  <a:schemeClr val="accent3">
                    <a:lumMod val="75000"/>
                  </a:schemeClr>
                </a:solidFill>
              </a:rPr>
              <a:t>4. </a:t>
            </a:r>
            <a:r>
              <a:rPr lang="ru-RU" sz="3400" dirty="0" smtClean="0"/>
              <a:t>Бутивщенко Е. Непредсказуемость и юмор – маркетинг будущего [Электрон. ресурс]: Информационный ресурсный центр по практической психологии «Пси-Фактор» с библиотекой. </a:t>
            </a:r>
            <a:r>
              <a:rPr lang="en-US" sz="3400" dirty="0" smtClean="0"/>
              <a:t>M</a:t>
            </a:r>
            <a:r>
              <a:rPr lang="ru-RU" sz="3400" dirty="0" smtClean="0"/>
              <a:t>.: </a:t>
            </a:r>
            <a:r>
              <a:rPr lang="en-US" sz="3400" dirty="0" smtClean="0"/>
              <a:t>Psyfactor</a:t>
            </a:r>
            <a:r>
              <a:rPr lang="ru-RU" sz="3400" dirty="0" smtClean="0"/>
              <a:t>.</a:t>
            </a:r>
            <a:r>
              <a:rPr lang="en-US" sz="3400" dirty="0" smtClean="0"/>
              <a:t>ru</a:t>
            </a:r>
            <a:r>
              <a:rPr lang="ru-RU" sz="3400" dirty="0" smtClean="0"/>
              <a:t>, 2001-2010. Режим доступа: </a:t>
            </a:r>
            <a:r>
              <a:rPr lang="en-US" sz="3400" dirty="0" smtClean="0"/>
              <a:t>World Wibe Web</a:t>
            </a:r>
            <a:r>
              <a:rPr lang="ru-RU" sz="3400" dirty="0" smtClean="0"/>
              <a:t>. </a:t>
            </a:r>
            <a:r>
              <a:rPr lang="en-US" sz="3400" dirty="0" smtClean="0"/>
              <a:t>URL</a:t>
            </a:r>
            <a:r>
              <a:rPr lang="ru-RU" sz="3400" dirty="0" smtClean="0"/>
              <a:t>: </a:t>
            </a:r>
            <a:r>
              <a:rPr lang="en-US" sz="3400" dirty="0" smtClean="0"/>
              <a:t>http</a:t>
            </a:r>
            <a:r>
              <a:rPr lang="ru-RU" sz="3400" dirty="0" smtClean="0"/>
              <a:t>://</a:t>
            </a:r>
            <a:r>
              <a:rPr lang="en-US" sz="3400" dirty="0" smtClean="0"/>
              <a:t>psyfactor</a:t>
            </a:r>
            <a:r>
              <a:rPr lang="ru-RU" sz="3400" dirty="0" smtClean="0"/>
              <a:t>.</a:t>
            </a:r>
            <a:r>
              <a:rPr lang="en-US" sz="3400" dirty="0" smtClean="0"/>
              <a:t>org</a:t>
            </a:r>
            <a:r>
              <a:rPr lang="ru-RU" sz="3400" dirty="0" smtClean="0"/>
              <a:t>/</a:t>
            </a:r>
            <a:r>
              <a:rPr lang="en-US" sz="3400" dirty="0" smtClean="0"/>
              <a:t>lib</a:t>
            </a:r>
            <a:r>
              <a:rPr lang="ru-RU" sz="3400" dirty="0" smtClean="0"/>
              <a:t>/</a:t>
            </a:r>
            <a:r>
              <a:rPr lang="en-US" sz="3400" dirty="0" smtClean="0"/>
              <a:t>business</a:t>
            </a:r>
            <a:r>
              <a:rPr lang="ru-RU" sz="3400" dirty="0" smtClean="0"/>
              <a:t>4.</a:t>
            </a:r>
            <a:r>
              <a:rPr lang="en-US" sz="3400" dirty="0" smtClean="0"/>
              <a:t>html</a:t>
            </a:r>
            <a:r>
              <a:rPr lang="ru-RU" sz="3400" dirty="0" smtClean="0"/>
              <a:t/>
            </a:r>
            <a:br>
              <a:rPr lang="ru-RU" sz="3400" dirty="0" smtClean="0"/>
            </a:br>
            <a:r>
              <a:rPr lang="ru-RU" sz="3400" dirty="0" smtClean="0"/>
              <a:t>	</a:t>
            </a:r>
          </a:p>
          <a:p>
            <a:pPr>
              <a:buNone/>
            </a:pPr>
            <a:r>
              <a:rPr lang="ru-RU" sz="4200" b="1" dirty="0" smtClean="0">
                <a:solidFill>
                  <a:schemeClr val="accent3">
                    <a:lumMod val="75000"/>
                  </a:schemeClr>
                </a:solidFill>
              </a:rPr>
              <a:t>5. </a:t>
            </a:r>
            <a:r>
              <a:rPr lang="ru-RU" sz="3400" dirty="0" smtClean="0"/>
              <a:t>Сурков. П.П. Латеральный (креативный) маркетинг [Электрон. ресурс] Официальный сайт бизнес-тренера П.П. Суркова. </a:t>
            </a:r>
            <a:r>
              <a:rPr lang="en-US" sz="3400" dirty="0" smtClean="0"/>
              <a:t>M</a:t>
            </a:r>
            <a:r>
              <a:rPr lang="ru-RU" sz="3400" dirty="0" smtClean="0"/>
              <a:t>.: </a:t>
            </a:r>
            <a:r>
              <a:rPr lang="en-US" sz="3400" dirty="0" smtClean="0"/>
              <a:t>petrpavel</a:t>
            </a:r>
            <a:r>
              <a:rPr lang="ru-RU" sz="3400" dirty="0" smtClean="0"/>
              <a:t>.</a:t>
            </a:r>
            <a:r>
              <a:rPr lang="en-US" sz="3400" dirty="0" smtClean="0"/>
              <a:t>ru</a:t>
            </a:r>
            <a:r>
              <a:rPr lang="ru-RU" sz="3400" dirty="0" smtClean="0"/>
              <a:t>, 2003-2009. Режим доступа: </a:t>
            </a:r>
            <a:r>
              <a:rPr lang="en-US" sz="3400" dirty="0" smtClean="0"/>
              <a:t>World Wibe Web</a:t>
            </a:r>
            <a:r>
              <a:rPr lang="ru-RU" sz="3400" dirty="0" smtClean="0"/>
              <a:t>. </a:t>
            </a:r>
            <a:r>
              <a:rPr lang="en-US" sz="3400" dirty="0" smtClean="0"/>
              <a:t>URL : http://www.petrpavel.ru/Kreativnoe-CHtivo/Fontan-idejj/kreativnaya2-statejjnaya/145-Lateralnyjj-2kreativnyjj-marketing.html</a:t>
            </a:r>
          </a:p>
          <a:p>
            <a:pPr>
              <a:buNone/>
            </a:pPr>
            <a:endParaRPr lang="ru-RU" sz="1300" dirty="0" smtClean="0"/>
          </a:p>
          <a:p>
            <a:pPr>
              <a:buNone/>
            </a:pPr>
            <a:r>
              <a:rPr lang="ru-RU" sz="4200" b="1" dirty="0" smtClean="0">
                <a:solidFill>
                  <a:schemeClr val="accent3">
                    <a:lumMod val="75000"/>
                  </a:schemeClr>
                </a:solidFill>
              </a:rPr>
              <a:t>6. </a:t>
            </a:r>
            <a:r>
              <a:rPr lang="ru-RU" sz="3400" dirty="0" smtClean="0"/>
              <a:t>Уфимцевы Р. и Е. Латеральная организация [Электрон. ресурс]: Официальный сайт ООО «Ателье маркетинга </a:t>
            </a:r>
            <a:r>
              <a:rPr lang="en-US" sz="3400" dirty="0" smtClean="0"/>
              <a:t>ER</a:t>
            </a:r>
            <a:r>
              <a:rPr lang="ru-RU" sz="3400" dirty="0" smtClean="0"/>
              <a:t>». М.: </a:t>
            </a:r>
            <a:r>
              <a:rPr lang="en-US" sz="3400" dirty="0" smtClean="0"/>
              <a:t>metaphor</a:t>
            </a:r>
            <a:r>
              <a:rPr lang="ru-RU" sz="3400" dirty="0" smtClean="0"/>
              <a:t>.</a:t>
            </a:r>
            <a:r>
              <a:rPr lang="en-US" sz="3400" dirty="0" smtClean="0"/>
              <a:t>ru</a:t>
            </a:r>
            <a:r>
              <a:rPr lang="ru-RU" sz="3400" dirty="0" smtClean="0"/>
              <a:t>, 2003-2010. Режим доступа: </a:t>
            </a:r>
            <a:r>
              <a:rPr lang="en-US" sz="3400" dirty="0" smtClean="0"/>
              <a:t>World Wibe Web</a:t>
            </a:r>
            <a:r>
              <a:rPr lang="ru-RU" sz="3400" dirty="0" smtClean="0"/>
              <a:t>. </a:t>
            </a:r>
            <a:r>
              <a:rPr lang="en-US" sz="3400" dirty="0" smtClean="0"/>
              <a:t>URL</a:t>
            </a:r>
            <a:r>
              <a:rPr lang="ru-RU" sz="3400" dirty="0" smtClean="0"/>
              <a:t> : </a:t>
            </a:r>
            <a:r>
              <a:rPr lang="en-US" sz="3400" dirty="0" smtClean="0"/>
              <a:t>http</a:t>
            </a:r>
            <a:r>
              <a:rPr lang="ru-RU" sz="3400" dirty="0" smtClean="0"/>
              <a:t>://</a:t>
            </a:r>
            <a:r>
              <a:rPr lang="en-US" sz="3400" dirty="0" smtClean="0"/>
              <a:t>www</a:t>
            </a:r>
            <a:r>
              <a:rPr lang="ru-RU" sz="3400" dirty="0" smtClean="0"/>
              <a:t>.</a:t>
            </a:r>
            <a:r>
              <a:rPr lang="en-US" sz="3400" dirty="0" smtClean="0"/>
              <a:t>metaphor</a:t>
            </a:r>
            <a:r>
              <a:rPr lang="ru-RU" sz="3400" dirty="0" smtClean="0"/>
              <a:t>.</a:t>
            </a:r>
            <a:r>
              <a:rPr lang="en-US" sz="3400" dirty="0" smtClean="0"/>
              <a:t>ru</a:t>
            </a:r>
            <a:r>
              <a:rPr lang="ru-RU" sz="3400" dirty="0" smtClean="0"/>
              <a:t>/</a:t>
            </a:r>
            <a:r>
              <a:rPr lang="en-US" sz="3400" dirty="0" smtClean="0"/>
              <a:t>er</a:t>
            </a:r>
            <a:r>
              <a:rPr lang="ru-RU" sz="3400" dirty="0" smtClean="0"/>
              <a:t>/</a:t>
            </a:r>
            <a:r>
              <a:rPr lang="en-US" sz="3400" dirty="0" smtClean="0"/>
              <a:t>misc</a:t>
            </a:r>
            <a:r>
              <a:rPr lang="ru-RU" sz="3400" dirty="0" smtClean="0"/>
              <a:t>/</a:t>
            </a:r>
            <a:r>
              <a:rPr lang="en-US" sz="3400" dirty="0" smtClean="0"/>
              <a:t>lateral</a:t>
            </a:r>
            <a:r>
              <a:rPr lang="ru-RU" sz="3400" dirty="0" smtClean="0"/>
              <a:t>_</a:t>
            </a:r>
            <a:r>
              <a:rPr lang="en-US" sz="3400" dirty="0" smtClean="0"/>
              <a:t>marketing</a:t>
            </a:r>
            <a:r>
              <a:rPr lang="ru-RU" sz="3400" dirty="0" smtClean="0"/>
              <a:t>_4.</a:t>
            </a:r>
            <a:r>
              <a:rPr lang="en-US" sz="3400" dirty="0" smtClean="0"/>
              <a:t>xml</a:t>
            </a:r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30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428604"/>
            <a:ext cx="7498080" cy="614366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</a:rPr>
              <a:t>7. </a:t>
            </a:r>
            <a:r>
              <a:rPr lang="ru-RU" dirty="0" smtClean="0"/>
              <a:t>Уфимцевы Р. и Е. Латеральное мышление [Электрон. ресурс]: Официальный сайт ООО «Ателье маркетинга </a:t>
            </a:r>
            <a:r>
              <a:rPr lang="en-US" dirty="0" smtClean="0"/>
              <a:t>ER</a:t>
            </a:r>
            <a:r>
              <a:rPr lang="ru-RU" dirty="0" smtClean="0"/>
              <a:t>». М.: </a:t>
            </a:r>
            <a:r>
              <a:rPr lang="en-US" dirty="0" smtClean="0"/>
              <a:t>metaphor</a:t>
            </a:r>
            <a:r>
              <a:rPr lang="ru-RU" dirty="0" smtClean="0"/>
              <a:t>.</a:t>
            </a:r>
            <a:r>
              <a:rPr lang="en-US" dirty="0" smtClean="0"/>
              <a:t>ru</a:t>
            </a:r>
            <a:r>
              <a:rPr lang="ru-RU" dirty="0" smtClean="0"/>
              <a:t>, 2003-2010. Режим доступа: </a:t>
            </a:r>
            <a:r>
              <a:rPr lang="en-US" dirty="0" smtClean="0"/>
              <a:t>World Wibe Web</a:t>
            </a:r>
            <a:r>
              <a:rPr lang="ru-RU" dirty="0" smtClean="0"/>
              <a:t>. </a:t>
            </a:r>
            <a:r>
              <a:rPr lang="en-US" dirty="0" smtClean="0"/>
              <a:t>URL</a:t>
            </a:r>
            <a:r>
              <a:rPr lang="ru-RU" dirty="0" smtClean="0"/>
              <a:t> : </a:t>
            </a:r>
            <a:r>
              <a:rPr lang="en-US" dirty="0" smtClean="0"/>
              <a:t>http</a:t>
            </a:r>
            <a:r>
              <a:rPr lang="ru-RU" dirty="0" smtClean="0"/>
              <a:t>://</a:t>
            </a:r>
            <a:r>
              <a:rPr lang="en-US" dirty="0" smtClean="0"/>
              <a:t>www</a:t>
            </a:r>
            <a:r>
              <a:rPr lang="ru-RU" dirty="0" smtClean="0"/>
              <a:t>.</a:t>
            </a:r>
            <a:r>
              <a:rPr lang="en-US" dirty="0" smtClean="0"/>
              <a:t>metaphor</a:t>
            </a:r>
            <a:r>
              <a:rPr lang="ru-RU" dirty="0" smtClean="0"/>
              <a:t>.</a:t>
            </a:r>
            <a:r>
              <a:rPr lang="en-US" dirty="0" smtClean="0"/>
              <a:t>ru</a:t>
            </a:r>
            <a:r>
              <a:rPr lang="ru-RU" dirty="0" smtClean="0"/>
              <a:t>/</a:t>
            </a:r>
            <a:r>
              <a:rPr lang="en-US" dirty="0" smtClean="0"/>
              <a:t>er</a:t>
            </a:r>
            <a:r>
              <a:rPr lang="ru-RU" dirty="0" smtClean="0"/>
              <a:t>/</a:t>
            </a:r>
            <a:r>
              <a:rPr lang="en-US" dirty="0" smtClean="0"/>
              <a:t>misc</a:t>
            </a:r>
            <a:r>
              <a:rPr lang="ru-RU" dirty="0" smtClean="0"/>
              <a:t>/</a:t>
            </a:r>
            <a:r>
              <a:rPr lang="en-US" dirty="0" smtClean="0"/>
              <a:t>lateral</a:t>
            </a:r>
            <a:r>
              <a:rPr lang="ru-RU" dirty="0" smtClean="0"/>
              <a:t>_</a:t>
            </a:r>
            <a:r>
              <a:rPr lang="en-US" dirty="0" smtClean="0"/>
              <a:t>marketing</a:t>
            </a:r>
            <a:r>
              <a:rPr lang="ru-RU" dirty="0" smtClean="0"/>
              <a:t>_2.</a:t>
            </a:r>
            <a:r>
              <a:rPr lang="en-US" dirty="0" smtClean="0"/>
              <a:t>xml</a:t>
            </a:r>
            <a:endParaRPr lang="ru-RU" dirty="0" smtClean="0"/>
          </a:p>
          <a:p>
            <a:endParaRPr lang="ru-RU" sz="1100" dirty="0" smtClean="0"/>
          </a:p>
          <a:p>
            <a:pPr>
              <a:buNone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</a:rPr>
              <a:t>8. </a:t>
            </a:r>
            <a:r>
              <a:rPr lang="ru-RU" dirty="0" smtClean="0"/>
              <a:t>Уфимцевы Р. и Е. Латеральный маркетинг [Электрон. ресурс]: Официальный сайт ООО «Ателье маркетинга </a:t>
            </a:r>
            <a:r>
              <a:rPr lang="en-US" dirty="0" smtClean="0"/>
              <a:t>ER</a:t>
            </a:r>
            <a:r>
              <a:rPr lang="ru-RU" dirty="0" smtClean="0"/>
              <a:t>». М.: </a:t>
            </a:r>
            <a:r>
              <a:rPr lang="en-US" dirty="0" smtClean="0"/>
              <a:t>metaphor</a:t>
            </a:r>
            <a:r>
              <a:rPr lang="ru-RU" dirty="0" smtClean="0"/>
              <a:t>.</a:t>
            </a:r>
            <a:r>
              <a:rPr lang="en-US" dirty="0" smtClean="0"/>
              <a:t>ru</a:t>
            </a:r>
            <a:r>
              <a:rPr lang="ru-RU" dirty="0" smtClean="0"/>
              <a:t>, 2003-2010. Режим доступа: </a:t>
            </a:r>
            <a:r>
              <a:rPr lang="en-US" dirty="0" smtClean="0"/>
              <a:t>World Wibe Web</a:t>
            </a:r>
            <a:r>
              <a:rPr lang="ru-RU" dirty="0" smtClean="0"/>
              <a:t>. </a:t>
            </a:r>
            <a:r>
              <a:rPr lang="en-US" dirty="0" smtClean="0"/>
              <a:t>URL</a:t>
            </a:r>
            <a:r>
              <a:rPr lang="ru-RU" dirty="0" smtClean="0"/>
              <a:t> : </a:t>
            </a:r>
            <a:r>
              <a:rPr lang="en-US" dirty="0" smtClean="0"/>
              <a:t>http</a:t>
            </a:r>
            <a:r>
              <a:rPr lang="ru-RU" dirty="0" smtClean="0"/>
              <a:t>://</a:t>
            </a:r>
            <a:r>
              <a:rPr lang="en-US" dirty="0" smtClean="0"/>
              <a:t>www</a:t>
            </a:r>
            <a:r>
              <a:rPr lang="ru-RU" dirty="0" smtClean="0"/>
              <a:t>.</a:t>
            </a:r>
            <a:r>
              <a:rPr lang="en-US" dirty="0" smtClean="0"/>
              <a:t>metaphor</a:t>
            </a:r>
            <a:r>
              <a:rPr lang="ru-RU" dirty="0" smtClean="0"/>
              <a:t>.</a:t>
            </a:r>
            <a:r>
              <a:rPr lang="en-US" dirty="0" smtClean="0"/>
              <a:t>ru</a:t>
            </a:r>
            <a:r>
              <a:rPr lang="ru-RU" dirty="0" smtClean="0"/>
              <a:t>/</a:t>
            </a:r>
            <a:r>
              <a:rPr lang="en-US" dirty="0" smtClean="0"/>
              <a:t>er</a:t>
            </a:r>
            <a:r>
              <a:rPr lang="ru-RU" dirty="0" smtClean="0"/>
              <a:t>/</a:t>
            </a:r>
            <a:r>
              <a:rPr lang="en-US" dirty="0" smtClean="0"/>
              <a:t>misc</a:t>
            </a:r>
            <a:r>
              <a:rPr lang="ru-RU" dirty="0" smtClean="0"/>
              <a:t>/</a:t>
            </a:r>
            <a:r>
              <a:rPr lang="en-US" dirty="0" smtClean="0"/>
              <a:t>lateral</a:t>
            </a:r>
            <a:r>
              <a:rPr lang="ru-RU" dirty="0" smtClean="0"/>
              <a:t>_</a:t>
            </a:r>
            <a:r>
              <a:rPr lang="en-US" dirty="0" smtClean="0"/>
              <a:t>marketing</a:t>
            </a:r>
            <a:r>
              <a:rPr lang="ru-RU" dirty="0" smtClean="0"/>
              <a:t>_3.</a:t>
            </a:r>
            <a:r>
              <a:rPr lang="en-US" dirty="0" smtClean="0"/>
              <a:t>xml</a:t>
            </a:r>
            <a:endParaRPr lang="ru-RU" dirty="0" smtClean="0"/>
          </a:p>
          <a:p>
            <a:pPr>
              <a:buNone/>
            </a:pPr>
            <a:endParaRPr lang="ru-RU" sz="1100" dirty="0" smtClean="0"/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9. </a:t>
            </a:r>
            <a:r>
              <a:rPr lang="ru-RU" dirty="0" smtClean="0"/>
              <a:t>Уфимцевы Р. и Е. Правда о латеральном маркетинге [Электрон. ресурс]: Официальный сайт ООО «Ателье маркетинга </a:t>
            </a:r>
            <a:r>
              <a:rPr lang="en-US" dirty="0" smtClean="0"/>
              <a:t>ER</a:t>
            </a:r>
            <a:r>
              <a:rPr lang="ru-RU" dirty="0" smtClean="0"/>
              <a:t>». М.: </a:t>
            </a:r>
            <a:r>
              <a:rPr lang="en-US" dirty="0" smtClean="0"/>
              <a:t>metaphor</a:t>
            </a:r>
            <a:r>
              <a:rPr lang="ru-RU" dirty="0" smtClean="0"/>
              <a:t>.</a:t>
            </a:r>
            <a:r>
              <a:rPr lang="en-US" dirty="0" smtClean="0"/>
              <a:t>ru</a:t>
            </a:r>
            <a:r>
              <a:rPr lang="ru-RU" dirty="0" smtClean="0"/>
              <a:t>, 2003-2010. Режим доступа: </a:t>
            </a:r>
            <a:r>
              <a:rPr lang="en-US" dirty="0" smtClean="0"/>
              <a:t>World Wibe Web</a:t>
            </a:r>
            <a:r>
              <a:rPr lang="ru-RU" dirty="0" smtClean="0"/>
              <a:t>. </a:t>
            </a:r>
            <a:r>
              <a:rPr lang="en-US" dirty="0" smtClean="0"/>
              <a:t>URL</a:t>
            </a:r>
            <a:r>
              <a:rPr lang="ru-RU" dirty="0" smtClean="0"/>
              <a:t> : </a:t>
            </a:r>
            <a:r>
              <a:rPr lang="en-US" dirty="0" smtClean="0"/>
              <a:t>http</a:t>
            </a:r>
            <a:r>
              <a:rPr lang="ru-RU" dirty="0" smtClean="0"/>
              <a:t>://</a:t>
            </a:r>
            <a:r>
              <a:rPr lang="en-US" dirty="0" smtClean="0"/>
              <a:t>www</a:t>
            </a:r>
            <a:r>
              <a:rPr lang="ru-RU" dirty="0" smtClean="0"/>
              <a:t>.</a:t>
            </a:r>
            <a:r>
              <a:rPr lang="en-US" dirty="0" smtClean="0"/>
              <a:t>metaphor</a:t>
            </a:r>
            <a:r>
              <a:rPr lang="ru-RU" dirty="0" smtClean="0"/>
              <a:t>.</a:t>
            </a:r>
            <a:r>
              <a:rPr lang="en-US" dirty="0" smtClean="0"/>
              <a:t>ru</a:t>
            </a:r>
            <a:r>
              <a:rPr lang="ru-RU" dirty="0" smtClean="0"/>
              <a:t>/</a:t>
            </a:r>
            <a:r>
              <a:rPr lang="en-US" dirty="0" smtClean="0"/>
              <a:t>er</a:t>
            </a:r>
            <a:r>
              <a:rPr lang="ru-RU" dirty="0" smtClean="0"/>
              <a:t>/</a:t>
            </a:r>
            <a:r>
              <a:rPr lang="en-US" dirty="0" smtClean="0"/>
              <a:t>misc</a:t>
            </a:r>
            <a:r>
              <a:rPr lang="ru-RU" dirty="0" smtClean="0"/>
              <a:t>/</a:t>
            </a:r>
            <a:r>
              <a:rPr lang="en-US" dirty="0" smtClean="0"/>
              <a:t>lateral</a:t>
            </a:r>
            <a:r>
              <a:rPr lang="ru-RU" dirty="0" smtClean="0"/>
              <a:t>_</a:t>
            </a:r>
            <a:r>
              <a:rPr lang="en-US" dirty="0" smtClean="0"/>
              <a:t>marketing</a:t>
            </a:r>
            <a:r>
              <a:rPr lang="ru-RU" dirty="0" smtClean="0"/>
              <a:t>_0.</a:t>
            </a:r>
            <a:r>
              <a:rPr lang="en-US" dirty="0" smtClean="0"/>
              <a:t>xml</a:t>
            </a:r>
            <a:endParaRPr lang="ru-RU" dirty="0" smtClean="0"/>
          </a:p>
          <a:p>
            <a:pPr>
              <a:buNone/>
            </a:pPr>
            <a:endParaRPr lang="ru-RU" sz="1100" dirty="0" smtClean="0"/>
          </a:p>
          <a:p>
            <a:pPr>
              <a:buNone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</a:rPr>
              <a:t>10. </a:t>
            </a:r>
            <a:r>
              <a:rPr lang="ru-RU" dirty="0" smtClean="0"/>
              <a:t>Уфимцевы Р. и Е. Эволюция рынков и вертикальные инновации [Электрон. ресурс]: Официальный сайт ООО «Ателье маркетинга </a:t>
            </a:r>
            <a:r>
              <a:rPr lang="en-US" dirty="0" smtClean="0"/>
              <a:t>ER</a:t>
            </a:r>
            <a:r>
              <a:rPr lang="ru-RU" dirty="0" smtClean="0"/>
              <a:t>». М.: </a:t>
            </a:r>
            <a:r>
              <a:rPr lang="en-US" dirty="0" smtClean="0"/>
              <a:t>metaphor</a:t>
            </a:r>
            <a:r>
              <a:rPr lang="ru-RU" dirty="0" smtClean="0"/>
              <a:t>.</a:t>
            </a:r>
            <a:r>
              <a:rPr lang="en-US" dirty="0" smtClean="0"/>
              <a:t>ru</a:t>
            </a:r>
            <a:r>
              <a:rPr lang="ru-RU" dirty="0" smtClean="0"/>
              <a:t>, 2003-2010. Режим доступа: </a:t>
            </a:r>
            <a:r>
              <a:rPr lang="en-US" dirty="0" smtClean="0"/>
              <a:t>World Wibe Web</a:t>
            </a:r>
            <a:r>
              <a:rPr lang="ru-RU" dirty="0" smtClean="0"/>
              <a:t>. </a:t>
            </a:r>
            <a:r>
              <a:rPr lang="en-US" dirty="0" smtClean="0"/>
              <a:t>URL</a:t>
            </a:r>
            <a:r>
              <a:rPr lang="ru-RU" dirty="0" smtClean="0"/>
              <a:t> : </a:t>
            </a:r>
            <a:r>
              <a:rPr lang="en-US" dirty="0" smtClean="0"/>
              <a:t>http</a:t>
            </a:r>
            <a:r>
              <a:rPr lang="ru-RU" dirty="0" smtClean="0"/>
              <a:t>://</a:t>
            </a:r>
            <a:r>
              <a:rPr lang="en-US" dirty="0" smtClean="0"/>
              <a:t>www</a:t>
            </a:r>
            <a:r>
              <a:rPr lang="ru-RU" dirty="0" smtClean="0"/>
              <a:t>.</a:t>
            </a:r>
            <a:r>
              <a:rPr lang="en-US" dirty="0" smtClean="0"/>
              <a:t>metaphor</a:t>
            </a:r>
            <a:r>
              <a:rPr lang="ru-RU" dirty="0" smtClean="0"/>
              <a:t>.</a:t>
            </a:r>
            <a:r>
              <a:rPr lang="en-US" dirty="0" smtClean="0"/>
              <a:t>ru</a:t>
            </a:r>
            <a:r>
              <a:rPr lang="ru-RU" dirty="0" smtClean="0"/>
              <a:t>/</a:t>
            </a:r>
            <a:r>
              <a:rPr lang="en-US" dirty="0" smtClean="0"/>
              <a:t>er</a:t>
            </a:r>
            <a:r>
              <a:rPr lang="ru-RU" dirty="0" smtClean="0"/>
              <a:t>/</a:t>
            </a:r>
            <a:r>
              <a:rPr lang="en-US" dirty="0" smtClean="0"/>
              <a:t>misc</a:t>
            </a:r>
            <a:r>
              <a:rPr lang="ru-RU" dirty="0" smtClean="0"/>
              <a:t>/</a:t>
            </a:r>
            <a:r>
              <a:rPr lang="en-US" dirty="0" smtClean="0"/>
              <a:t>lateral</a:t>
            </a:r>
            <a:r>
              <a:rPr lang="ru-RU" dirty="0" smtClean="0"/>
              <a:t>_</a:t>
            </a:r>
            <a:r>
              <a:rPr lang="en-US" dirty="0" smtClean="0"/>
              <a:t>marketing</a:t>
            </a:r>
            <a:r>
              <a:rPr lang="ru-RU" dirty="0" smtClean="0"/>
              <a:t>_1.</a:t>
            </a:r>
            <a:r>
              <a:rPr lang="en-US" dirty="0" smtClean="0"/>
              <a:t>xml</a:t>
            </a:r>
            <a:endParaRPr lang="ru-RU" dirty="0" smtClean="0"/>
          </a:p>
          <a:p>
            <a:pPr>
              <a:buNone/>
            </a:pPr>
            <a:endParaRPr lang="ru-RU" sz="1100" dirty="0" smtClean="0"/>
          </a:p>
          <a:p>
            <a:pPr>
              <a:buNone/>
            </a:pPr>
            <a:r>
              <a:rPr lang="en-US" sz="3600" b="1" dirty="0" smtClean="0">
                <a:solidFill>
                  <a:schemeClr val="accent3">
                    <a:lumMod val="75000"/>
                  </a:schemeClr>
                </a:solidFill>
                <a:latin typeface="Corbel" pitchFamily="34" charset="0"/>
              </a:rPr>
              <a:t>11. </a:t>
            </a:r>
            <a:r>
              <a:rPr lang="ru-RU" dirty="0" smtClean="0"/>
              <a:t>Официальный сайт </a:t>
            </a:r>
            <a:r>
              <a:rPr lang="en-US" dirty="0" smtClean="0"/>
              <a:t>IKEA International Group. 1999 – 2010. </a:t>
            </a:r>
            <a:r>
              <a:rPr lang="ru-RU" dirty="0" smtClean="0"/>
              <a:t>Режим доступа</a:t>
            </a:r>
            <a:r>
              <a:rPr lang="en-US" dirty="0" smtClean="0"/>
              <a:t>: World Wibe Web. URL : http://www.ikea.com/ru/</a:t>
            </a:r>
            <a:endParaRPr lang="ru-RU" dirty="0" smtClean="0"/>
          </a:p>
          <a:p>
            <a:pPr>
              <a:buNone/>
            </a:pPr>
            <a:endParaRPr lang="ru-RU" sz="1100" dirty="0" smtClean="0"/>
          </a:p>
          <a:p>
            <a:pPr>
              <a:buNone/>
            </a:pPr>
            <a:r>
              <a:rPr lang="en-US" sz="3600" b="1" dirty="0" smtClean="0">
                <a:solidFill>
                  <a:schemeClr val="accent3">
                    <a:lumMod val="75000"/>
                  </a:schemeClr>
                </a:solidFill>
                <a:latin typeface="Corbel" pitchFamily="34" charset="0"/>
              </a:rPr>
              <a:t>12. </a:t>
            </a:r>
            <a:r>
              <a:rPr lang="ru-RU" dirty="0" smtClean="0"/>
              <a:t>Официальный сайт </a:t>
            </a:r>
            <a:r>
              <a:rPr lang="en-US" dirty="0" smtClean="0"/>
              <a:t>IKEA International Group. </a:t>
            </a:r>
            <a:r>
              <a:rPr lang="ru-RU" dirty="0" smtClean="0"/>
              <a:t>Вкладка «ИКЕА в кредит». 1999 – 2010. Режим доступа:  http://service.ikea.ru/credit/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№ 31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00100" y="2571744"/>
            <a:ext cx="8143900" cy="114300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/>
              <a:t>СПАСИБО ЗА ВНИМАНИЕ!!!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85728"/>
            <a:ext cx="100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  </a:t>
            </a:r>
            <a:r>
              <a:rPr lang="ru-RU" sz="2200" b="1" i="1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 32</a:t>
            </a:r>
            <a:endParaRPr lang="ru-RU" sz="22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756</TotalTime>
  <Words>1870</Words>
  <Application>Microsoft Office PowerPoint</Application>
  <PresentationFormat>Экран (4:3)</PresentationFormat>
  <Paragraphs>258</Paragraphs>
  <Slides>32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Солнцестояние</vt:lpstr>
      <vt:lpstr>    </vt:lpstr>
      <vt:lpstr>Слайд 2</vt:lpstr>
      <vt:lpstr>1.  ЛАТЕРАЛЬНОЕ МЫШЛЕНИЕ                                                                           КАК СПОСОБ ПОИСКА               МАРКЕТИНГОВЫХ РЕШЕНИЙ</vt:lpstr>
      <vt:lpstr>1.1. ТРАДИЦИОННОЕ ЛАТЕРАЛЬНОЕ МЫШЛЕНИЕ ПО ФИЛИППУ КОТЛЕРУ </vt:lpstr>
      <vt:lpstr>1.2. ОСНОВНЫЕ ПРИНЦИПЫ                                 ЛАТЕРАЛЬНОГО МЫШЛЕНИЯ</vt:lpstr>
      <vt:lpstr>Слайд 6</vt:lpstr>
      <vt:lpstr>Слайд 7</vt:lpstr>
      <vt:lpstr>1.3. ЗНАЧЕНИЕ ЛАТЕРАЛЬНОГО МЫШЛЕНИЯ                                          И ЛАТЕРАЛЬНОГО МАРКЕТИНГА                                                      НА СОВРЕМЕННОМ ЭТАПЕ РАЗВИТИЯ РЫНКА </vt:lpstr>
      <vt:lpstr> 2. ЛАТЕРАЛЬНЫЙ МАРКЕТИНГ КАК ОТРАЖЕНИЕ СОВРЕМЕННОГО МАРКЕТИНГА 2.1.ПРИМЕНЕНИЕ ЛАТЕРАЛЬНОГО МАРКЕТИНГА НА РАЗЛИЧНЫХ  УРОВНЯХ МАРКЕТИНГА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2.2. ЛАТЕРАЛЬНАЯ ОРГАНИЗАЦИЯ  В ДЕЙСТВИИ</vt:lpstr>
      <vt:lpstr>2.3. КРИТИКА ЛАТЕРАЛЬНОГО МАРКЕТИНГА</vt:lpstr>
      <vt:lpstr>Слайд 21</vt:lpstr>
      <vt:lpstr>3. ИСПОЛЬЗОВАНИЕ ЛАТЕРАЛЬНОГО МАРКЕТИНГА ПРИ ОСУЩЕСТВЛЕНИИ ВНЕШНЕЭКОНОМИЧЕСКОЙ ДЕЯТЕЛЬНОСТИ КОМПАНИЕЙ IKEA  3.1. ХАРАКТЕРИСТИКА КОМПАНИИ IKEA </vt:lpstr>
      <vt:lpstr>3.2. ЛАТЕРАЛЬНЫЙ МАРКЕТИНГ И ПРИНЯТИЕ КРЕАТИВНЫХ РЕШЕНИЙ ДЛЯ ЦЕЛЕЙ ПРОДВИЖЕНИЯ ТОВАРОВ КОМПАНИИ IKEA НА МЕЖДУНАРОДНОМ РЫНКЕ</vt:lpstr>
      <vt:lpstr>Слайд 24</vt:lpstr>
      <vt:lpstr>Слайд 25</vt:lpstr>
      <vt:lpstr>Слайд 26</vt:lpstr>
      <vt:lpstr>Слайд 27</vt:lpstr>
      <vt:lpstr>Слайд 28</vt:lpstr>
      <vt:lpstr>ВЫВОДЫ</vt:lpstr>
      <vt:lpstr>ИСПОЛЬЗОВАННЫЕ ИСТОЧНИКИ</vt:lpstr>
      <vt:lpstr>Слайд 31</vt:lpstr>
      <vt:lpstr>СПАСИБО ЗА ВНИМАНИЕ!!!</vt:lpstr>
    </vt:vector>
  </TitlesOfParts>
  <Company>Lenovo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Алижон</dc:creator>
  <cp:lastModifiedBy>Сергеева</cp:lastModifiedBy>
  <cp:revision>69</cp:revision>
  <dcterms:created xsi:type="dcterms:W3CDTF">2010-05-05T15:49:32Z</dcterms:created>
  <dcterms:modified xsi:type="dcterms:W3CDTF">2013-02-19T07:45:57Z</dcterms:modified>
</cp:coreProperties>
</file>