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71" r:id="rId7"/>
    <p:sldId id="272" r:id="rId8"/>
    <p:sldId id="273" r:id="rId9"/>
    <p:sldId id="274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70" r:id="rId21"/>
    <p:sldId id="269" r:id="rId22"/>
    <p:sldId id="267" r:id="rId23"/>
  </p:sldIdLst>
  <p:sldSz cx="9144000" cy="82804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2" y="-18"/>
      </p:cViewPr>
      <p:guideLst>
        <p:guide orient="horz" pos="26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71750"/>
            <a:ext cx="7772400" cy="177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92650"/>
            <a:ext cx="6400800" cy="2116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F877D-8706-4434-B38C-E5AB48FBB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E2A5B-E89C-4C0A-90CB-59B6323C1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21300"/>
            <a:ext cx="7772400" cy="16446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509963"/>
            <a:ext cx="7772400" cy="18113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F25BE-D07C-43C7-81BF-9202A0313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31988"/>
            <a:ext cx="4038600" cy="546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31988"/>
            <a:ext cx="4038600" cy="546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ADD96-12F8-447F-BDF8-180782167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4200"/>
            <a:ext cx="4040188" cy="771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625725"/>
            <a:ext cx="4040188" cy="4770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854200"/>
            <a:ext cx="4041775" cy="771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625725"/>
            <a:ext cx="4041775" cy="4770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D3DDB-8881-4449-B39A-272A8C5FF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3902D-C06C-4B2F-AA64-7104009BC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893A-FFD9-4B9A-91B1-63D944683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0200"/>
            <a:ext cx="3008313" cy="14017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330200"/>
            <a:ext cx="5111750" cy="706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731963"/>
            <a:ext cx="3008313" cy="5664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C4B5B-311F-4E94-8406-69194A9759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795963"/>
            <a:ext cx="5486400" cy="6842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739775"/>
            <a:ext cx="5486400" cy="49688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6480175"/>
            <a:ext cx="5486400" cy="971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F2168-EEDC-4FF7-BC82-813BB5F44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FFB17-968E-4538-B8AC-8186CA1C36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31788"/>
            <a:ext cx="2057400" cy="706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31788"/>
            <a:ext cx="6019800" cy="706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7B7F7-FEBB-494C-8A0E-3188C0DB7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1788"/>
            <a:ext cx="8229600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1988"/>
            <a:ext cx="8229600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7540625"/>
            <a:ext cx="2133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7540625"/>
            <a:ext cx="2895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7540625"/>
            <a:ext cx="2133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D1A2084-E2FF-4086-B773-4F8A79E2F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939800"/>
            <a:ext cx="9144000" cy="1931988"/>
          </a:xfrm>
        </p:spPr>
        <p:txBody>
          <a:bodyPr/>
          <a:lstStyle/>
          <a:p>
            <a:pPr eaLnBrk="1" hangingPunct="1">
              <a:tabLst>
                <a:tab pos="274638" algn="l"/>
              </a:tabLst>
            </a:pPr>
            <a:r>
              <a:rPr lang="ru-RU" altLang="ja-JP" sz="2400" b="1" u="sng" smtClean="0"/>
              <a:t>Модуль 1.</a:t>
            </a:r>
            <a:r>
              <a:rPr lang="ru-RU" altLang="ja-JP" sz="2400" b="1" smtClean="0"/>
              <a:t>  Мировое хозяйство и международные экономические отношения : показатели, факторы и формы развития                                                                                               </a:t>
            </a:r>
            <a:br>
              <a:rPr lang="ru-RU" altLang="ja-JP" sz="2400" b="1" smtClean="0"/>
            </a:br>
            <a:r>
              <a:rPr lang="ru-RU" altLang="ja-JP" sz="2400" b="1" i="1" smtClean="0"/>
              <a:t>тема 1.1 Понятие и сущность мирового хозяйства. Система современных международных экономических отношений. Россия в системе международных экономических отношений</a:t>
            </a:r>
            <a:r>
              <a:rPr lang="ru-RU" altLang="ja-JP" sz="2800" b="1" i="1" smtClean="0"/>
              <a:t> </a:t>
            </a:r>
            <a:r>
              <a:rPr lang="ru-RU" altLang="ja-JP" sz="2800" b="1" smtClean="0"/>
              <a:t/>
            </a:r>
            <a:br>
              <a:rPr lang="ru-RU" altLang="ja-JP" sz="2800" b="1" smtClean="0"/>
            </a:br>
            <a:endParaRPr lang="ru-RU" sz="2800" b="1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302000"/>
            <a:ext cx="9144000" cy="5427663"/>
          </a:xfrm>
        </p:spPr>
        <p:txBody>
          <a:bodyPr/>
          <a:lstStyle/>
          <a:p>
            <a:pPr algn="l" eaLnBrk="1" hangingPunct="1"/>
            <a:r>
              <a:rPr lang="ru-RU" altLang="ja-JP" smtClean="0"/>
              <a:t> </a:t>
            </a:r>
            <a:r>
              <a:rPr lang="ru-RU" sz="2400" b="1" smtClean="0"/>
              <a:t>История экономики.</a:t>
            </a:r>
            <a:r>
              <a:rPr lang="ru-RU" sz="2400" smtClean="0"/>
              <a:t> Древний Восток. Древняя Греция и Рим. Средневековая Европа. Развитие капитализма. Экономика Северной Америки. Современные МЭО. Европейский Союз, Восточная и Южная Азия. Россия.</a:t>
            </a:r>
            <a:endParaRPr lang="ru-RU" altLang="ja-JP" sz="2400" smtClean="0"/>
          </a:p>
          <a:p>
            <a:pPr algn="l" eaLnBrk="1" hangingPunct="1"/>
            <a:r>
              <a:rPr lang="ru-RU" altLang="ja-JP" sz="2400" b="1" smtClean="0"/>
              <a:t>Мировая экономика (мировое хозяйство)</a:t>
            </a:r>
            <a:r>
              <a:rPr lang="ru-RU" altLang="ja-JP" sz="2400" smtClean="0"/>
              <a:t> – это совокупность национальных экономик, связанных между собой международной торговлей и движением факторов производства. </a:t>
            </a:r>
            <a:endParaRPr lang="en-US" altLang="ja-JP" sz="2400" smtClean="0">
              <a:ea typeface="ＭＳ Ｐゴシック" charset="-128"/>
            </a:endParaRPr>
          </a:p>
          <a:p>
            <a:pPr algn="l" eaLnBrk="1" hangingPunct="1"/>
            <a:r>
              <a:rPr lang="ru-RU" altLang="ja-JP" sz="2400" b="1" smtClean="0"/>
              <a:t>Предметом дисциплины МЭО – </a:t>
            </a:r>
            <a:r>
              <a:rPr lang="ru-RU" altLang="ja-JP" sz="2400" smtClean="0"/>
              <a:t>является изучение международных экономических отношений и механизма их реализации.</a:t>
            </a:r>
            <a:endParaRPr lang="en-US" altLang="ja-JP" sz="2400" smtClean="0"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17600"/>
            <a:ext cx="8229600" cy="9144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11200"/>
            <a:ext cx="9144000" cy="756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400" smtClean="0"/>
              <a:t>Мировое хозяйство представляет собой сложную систему, состоящую из многочисленных, теснейшим образом связанных между собой, макроэкономических элементов.</a:t>
            </a:r>
          </a:p>
          <a:p>
            <a:pPr eaLnBrk="1" hangingPunct="1">
              <a:lnSpc>
                <a:spcPct val="90000"/>
              </a:lnSpc>
            </a:pPr>
            <a:r>
              <a:rPr lang="ru-RU" sz="3400" smtClean="0"/>
              <a:t>Это динамическая система, имеющая сложнейшую функциональную и территориально-производственную структуру, включающую отраслевые и межотраслевые звенья, регионы, комплексы, предприятия и объединения. Соотношение между этими элементами представляет собой экономическую структуру мирового хозяйства.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7800"/>
            <a:ext cx="8229600" cy="989013"/>
          </a:xfrm>
        </p:spPr>
        <p:txBody>
          <a:bodyPr/>
          <a:lstStyle/>
          <a:p>
            <a:pPr eaLnBrk="1" hangingPunct="1"/>
            <a:r>
              <a:rPr lang="ru-RU" sz="2800" b="1" smtClean="0"/>
              <a:t>Структура мировой экономики состоит из следующих крупных подструктур</a:t>
            </a:r>
          </a:p>
        </p:txBody>
      </p:sp>
      <p:pic>
        <p:nvPicPr>
          <p:cNvPr id="4099" name="Содержимое 3"/>
          <p:cNvPicPr>
            <a:picLocks noGrp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8150" y="2411413"/>
            <a:ext cx="8266113" cy="4548187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/>
              <a:t>Воспроизводственная структура -</a:t>
            </a:r>
            <a:r>
              <a:rPr lang="ru-RU" dirty="0" smtClean="0"/>
              <a:t> </a:t>
            </a:r>
            <a:r>
              <a:rPr lang="ru-RU" sz="2400" dirty="0" smtClean="0"/>
              <a:t>потребление, накопление и экспорт  (основные звенья воспроизводственной структуры).</a:t>
            </a:r>
          </a:p>
          <a:p>
            <a:pPr eaLnBrk="1" hangingPunct="1">
              <a:defRPr/>
            </a:pPr>
            <a:r>
              <a:rPr lang="ru-RU" sz="2800" b="1" dirty="0" smtClean="0"/>
              <a:t>Территориальная структура -</a:t>
            </a:r>
            <a:r>
              <a:rPr lang="ru-RU" dirty="0" smtClean="0"/>
              <a:t> </a:t>
            </a:r>
            <a:r>
              <a:rPr lang="ru-RU" sz="2400" dirty="0" smtClean="0"/>
              <a:t>распределение экономической деятельности по территории страны или между странами во мире.</a:t>
            </a:r>
          </a:p>
          <a:p>
            <a:pPr eaLnBrk="1" hangingPunct="1">
              <a:defRPr/>
            </a:pPr>
            <a:r>
              <a:rPr lang="ru-RU" sz="2800" b="1" dirty="0" smtClean="0"/>
              <a:t>Социально-экономическая структура -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соотношение между различными социально-экономическими укладами.</a:t>
            </a:r>
          </a:p>
          <a:p>
            <a:pPr eaLnBrk="1" hangingPunct="1">
              <a:defRPr/>
            </a:pPr>
            <a:r>
              <a:rPr lang="ru-RU" sz="2800" b="1" dirty="0" smtClean="0"/>
              <a:t>Функциональная структура -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это соотношение мирного и военного производства.</a:t>
            </a:r>
          </a:p>
          <a:p>
            <a:pPr eaLnBrk="1" hangingPunct="1">
              <a:defRPr/>
            </a:pPr>
            <a:r>
              <a:rPr lang="ru-RU" sz="2800" b="1" dirty="0" smtClean="0"/>
              <a:t>Отраслевая структура -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это соотношение между различными отраслями в экономике.</a:t>
            </a:r>
          </a:p>
          <a:p>
            <a:pPr eaLnBrk="1" hangingPunct="1">
              <a:defRPr/>
            </a:pPr>
            <a:endParaRPr lang="ru-RU" sz="2800" b="1" dirty="0" smtClean="0"/>
          </a:p>
          <a:p>
            <a:pPr eaLnBrk="1" hangingPunct="1">
              <a:defRPr/>
            </a:pPr>
            <a:endParaRPr lang="ru-RU" sz="24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863600"/>
            <a:ext cx="8077200" cy="8636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Picture 2" descr="C:\Documents and Settings\Андрей\Рабочий стол\415986.gif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0"/>
            <a:ext cx="8077200" cy="7705725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0200"/>
            <a:ext cx="8458200" cy="12192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Критерии выделения подсистем мирового хозяйства.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Понятие подсистемы мирового хозяйства. Регион, государство.</a:t>
            </a:r>
            <a:b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78000"/>
            <a:ext cx="9144000" cy="6502400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уровень экономического развития.</a:t>
            </a: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Доход на душу населения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Расход сырья и энергии на единицу продукции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Общий объем ВВП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Уровень производительности труда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«Конкурентоспособность экономики»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«Инвестиционная привлекательность»;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тип социально экономического развития</a:t>
            </a: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Общедемографические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показатели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Показатели рождаемости и смертности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Показатели образования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Показатели здравоохранения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Индекс развития человеческого потенциала (ИРЧП)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Показатель «жизнеспособности народов»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 marL="609600" indent="-609600" eaLnBrk="1" hangingPunct="1">
              <a:buFontTx/>
              <a:buNone/>
              <a:defRPr/>
            </a:pPr>
            <a:endParaRPr lang="ru-RU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тип экономического роста;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Экстенсивный тип экономического роста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Интенсивный тип экономического роста;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 соответствии с двумя моделями догоняющего развития выделяют два типа экономического роста: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импортозамещающий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экспортоориентированный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endParaRPr lang="ru-RU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уровень и характер внешнеэкономических связей.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Степень внешнеторговой открытости экономики может быть определена следующими показателями: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Экспортная квота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Объем экспорта на душу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Удельный вес в мировом экспорте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Доля импорта в розничном товарообороте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Соотношение доли страны в мировом экспорте с ее долей в мировом ВВП 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Эластичность внешнеторгового оборота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28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Степень участия страны в  международном движении факторов производства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16000"/>
            <a:ext cx="9144000" cy="726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объем накопленных зарубежных капиталовложений в стране по отношению к ее ВВП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доля иностранного капитала в ежегодных инвестициях страны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объем внешнего долга страны по отношению к ее ВВП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объем платежей по обслуживанию этого долга по отношению к поступлениям от экспорта товаров и услуг и др.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Одним из кумулятивных показателей открытости национальной экономики является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показатель экономической свободы. </a:t>
            </a: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318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Группы стран в мировой экономике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35000"/>
            <a:ext cx="9144000" cy="7645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Традиционные классификации:</a:t>
            </a:r>
          </a:p>
          <a:p>
            <a:pPr eaLnBrk="1" hangingPunct="1">
              <a:defRPr/>
            </a:pPr>
            <a:endParaRPr lang="ru-RU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периферия и центр</a:t>
            </a:r>
          </a:p>
          <a:p>
            <a:pPr eaLnBrk="1" hangingPunct="1"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«первый», «второй» и «третий» мир</a:t>
            </a:r>
          </a:p>
          <a:p>
            <a:pPr eaLnBrk="1" hangingPunct="1"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богатый Север и бедный Юг.</a:t>
            </a:r>
          </a:p>
          <a:p>
            <a:pPr eaLnBrk="1" hangingPunct="1">
              <a:defRPr/>
            </a:pPr>
            <a:endParaRPr lang="ru-RU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Tx/>
              <a:buNone/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Сегодня используется деление стран мира на три крупные группы:</a:t>
            </a:r>
          </a:p>
          <a:p>
            <a:pPr eaLnBrk="1" hangingPunct="1">
              <a:defRPr/>
            </a:pPr>
            <a:endParaRPr lang="ru-RU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промышленно развитые (или индустриальные) страны;</a:t>
            </a:r>
          </a:p>
          <a:p>
            <a:pPr eaLnBrk="1" hangingPunct="1"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развивающиеся страны;</a:t>
            </a:r>
          </a:p>
          <a:p>
            <a:pPr eaLnBrk="1" hangingPunct="1">
              <a:defRPr/>
            </a:pP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страны переходного периода.</a:t>
            </a:r>
          </a:p>
          <a:p>
            <a:pPr eaLnBrk="1" hangingPunct="1">
              <a:defRPr/>
            </a:pPr>
            <a:endParaRPr lang="ru-RU" sz="28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 Теории МЭО</a:t>
            </a: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Фундаментом теории международной торговли является принцип сравнительного преимущества или сравнительных издержек.  </a:t>
            </a: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Учения А. Смита и Д. Рикардо. Факторы производства Ж. Б. Сэя. Теория Э. Хекшера и Б. Олина. </a:t>
            </a: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Специализация страны определяется наиболее благоприятным сочетанием факторов производства: 1) труд; ) капитал;3) земля;</a:t>
            </a:r>
            <a:r>
              <a:rPr lang="en-US" altLang="ja-JP" sz="2400" smtClean="0">
                <a:ea typeface="ＭＳ Ｐゴシック" charset="-128"/>
              </a:rPr>
              <a:t>{</a:t>
            </a:r>
            <a:r>
              <a:rPr lang="ru-RU" altLang="ja-JP" sz="2400" smtClean="0"/>
              <a:t>4) технология</a:t>
            </a:r>
            <a:r>
              <a:rPr lang="en-US" altLang="ja-JP" sz="2400" smtClean="0">
                <a:ea typeface="ＭＳ Ｐゴシック" charset="-128"/>
              </a:rPr>
              <a:t>}</a:t>
            </a:r>
            <a:r>
              <a:rPr lang="ru-RU" altLang="ja-JP" sz="2400" smtClean="0"/>
              <a:t>. </a:t>
            </a: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Экспорт товаров с избытком факторов. Выравнивание факторных доходов. Перемещение самих факторов.</a:t>
            </a:r>
            <a:endParaRPr lang="en-US" altLang="ja-JP" sz="2400" smtClean="0">
              <a:ea typeface="ＭＳ Ｐゴシック" charset="-128"/>
            </a:endParaRP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Препятствия для международной торговли:  импортные пошлины, нетарифные барьеры, квоты. </a:t>
            </a:r>
            <a:endParaRPr lang="en-US" altLang="ja-JP" sz="2400" smtClean="0">
              <a:ea typeface="ＭＳ Ｐゴシック" charset="-128"/>
            </a:endParaRP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Ограничивая импорт, государство поддерживает слабые, неконкурентоспособные отрасли народного хозяйства. </a:t>
            </a:r>
            <a:endParaRPr lang="en-US" altLang="ja-JP" sz="2400" smtClean="0">
              <a:ea typeface="ＭＳ Ｐゴシック" charset="-128"/>
            </a:endParaRP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Воздействие валютного курса на внешнюю торговлю и другие формы МЭО.</a:t>
            </a:r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 Положение международных финансов государства зависит от кредитно-денежной системы и изменений, происходящих в ней.   </a:t>
            </a:r>
            <a:endParaRPr lang="ru-RU" altLang="ja-JP" sz="2400" b="1" smtClean="0"/>
          </a:p>
          <a:p>
            <a:pPr marL="0" indent="533400" eaLnBrk="1" hangingPunct="1">
              <a:lnSpc>
                <a:spcPct val="90000"/>
              </a:lnSpc>
              <a:buFontTx/>
              <a:buNone/>
            </a:pPr>
            <a:endParaRPr lang="ru-RU" sz="24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379538"/>
          </a:xfrm>
        </p:spPr>
        <p:txBody>
          <a:bodyPr/>
          <a:lstStyle/>
          <a:p>
            <a:pPr eaLnBrk="1" hangingPunct="1"/>
            <a:r>
              <a:rPr lang="ru-RU" altLang="ja-JP" sz="2800" b="1" smtClean="0"/>
              <a:t>Понятие МЭО. Система международных экономических отношений: характеристики и формы МЭО, основные показатели.</a:t>
            </a:r>
            <a:endParaRPr lang="ru-RU" sz="2800" b="1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73200"/>
            <a:ext cx="9144000" cy="6807200"/>
          </a:xfrm>
        </p:spPr>
        <p:txBody>
          <a:bodyPr/>
          <a:lstStyle/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Международные экономические отношения представляют собой </a:t>
            </a:r>
            <a:r>
              <a:rPr lang="ru-RU" altLang="ja-JP" sz="2800" b="1" i="1" smtClean="0"/>
              <a:t>многоуровневый комплекс </a:t>
            </a:r>
            <a:r>
              <a:rPr lang="ru-RU" altLang="ja-JP" sz="2800" smtClean="0"/>
              <a:t>отношений между всеми </a:t>
            </a:r>
            <a:r>
              <a:rPr lang="ru-RU" altLang="ja-JP" sz="2800" b="1" i="1" smtClean="0"/>
              <a:t>субъектами</a:t>
            </a:r>
            <a:r>
              <a:rPr lang="ru-RU" altLang="ja-JP" sz="2800" smtClean="0"/>
              <a:t> мирового хозяйства: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государствами;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интеграционными группировками;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транснациональными корпорациями;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финансово-промышленными группировками;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smtClean="0"/>
              <a:t>международными организациями.</a:t>
            </a:r>
            <a:endParaRPr lang="ru-RU" altLang="ja-JP" sz="2800" b="1" smtClean="0"/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b="1" smtClean="0"/>
              <a:t>Механизм</a:t>
            </a:r>
            <a:r>
              <a:rPr lang="ru-RU" altLang="ja-JP" sz="2800" smtClean="0"/>
              <a:t> международных экономических отношений опирается на международные договора и соглашения, основанные на соответствующей деятельности международных организаций.</a:t>
            </a:r>
            <a:endParaRPr lang="ru-RU" altLang="ja-JP" sz="2800" b="1" smtClean="0"/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800" b="1" smtClean="0"/>
              <a:t>МЭО</a:t>
            </a:r>
            <a:r>
              <a:rPr lang="ru-RU" altLang="ja-JP" sz="2800" smtClean="0"/>
              <a:t> - формы и способы взаимодействия национальных экономик в мировом хозяйстве.</a:t>
            </a:r>
            <a:endParaRPr lang="ru-RU" sz="28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448800" cy="8280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ja-JP" sz="2400" smtClean="0"/>
              <a:t>Возникновение и развитие МЭО обусловлено рядом </a:t>
            </a:r>
            <a:r>
              <a:rPr lang="ru-RU" altLang="ja-JP" sz="2400" b="1" smtClean="0"/>
              <a:t>характеристик:</a:t>
            </a:r>
            <a:endParaRPr lang="ru-RU" altLang="ja-JP" sz="2400" b="1" u="sng" smtClean="0"/>
          </a:p>
          <a:p>
            <a:pPr eaLnBrk="1" hangingPunct="1">
              <a:lnSpc>
                <a:spcPct val="90000"/>
              </a:lnSpc>
            </a:pPr>
            <a:r>
              <a:rPr lang="ru-RU" altLang="ja-JP" sz="2400" b="1" u="sng" smtClean="0"/>
              <a:t>экономические.</a:t>
            </a:r>
            <a:r>
              <a:rPr lang="ru-RU" altLang="ja-JP" sz="2400" smtClean="0"/>
              <a:t> Согласно теории сравнительных преимуществ Д.Рикардо, стране выгодно производить и продавать за границу товары с относительно низкими внутренними издержками по сравнению с другими странами и , наоборот, покупать товары с относительно более высокими внутренними издержками.</a:t>
            </a:r>
            <a:endParaRPr lang="ru-RU" altLang="ja-JP" sz="2400" b="1" smtClean="0"/>
          </a:p>
          <a:p>
            <a:pPr eaLnBrk="1" hangingPunct="1">
              <a:lnSpc>
                <a:spcPct val="90000"/>
              </a:lnSpc>
            </a:pPr>
            <a:r>
              <a:rPr lang="ru-RU" altLang="ja-JP" sz="2400" b="1" smtClean="0"/>
              <a:t>2) </a:t>
            </a:r>
            <a:r>
              <a:rPr lang="ru-RU" altLang="ja-JP" sz="2400" b="1" u="sng" smtClean="0"/>
              <a:t>политические.</a:t>
            </a:r>
            <a:r>
              <a:rPr lang="ru-RU" altLang="ja-JP" sz="2400" smtClean="0"/>
              <a:t>  МЭО могут выступать как одна из форм давления на страну в целях решения геополитических задач.</a:t>
            </a:r>
            <a:endParaRPr lang="ru-RU" altLang="ja-JP" sz="2400" b="1" smtClean="0"/>
          </a:p>
          <a:p>
            <a:pPr eaLnBrk="1" hangingPunct="1">
              <a:lnSpc>
                <a:spcPct val="90000"/>
              </a:lnSpc>
            </a:pPr>
            <a:r>
              <a:rPr lang="ru-RU" altLang="ja-JP" sz="2400" b="1" smtClean="0"/>
              <a:t>3) </a:t>
            </a:r>
            <a:r>
              <a:rPr lang="ru-RU" altLang="ja-JP" sz="2400" b="1" u="sng" smtClean="0"/>
              <a:t>природные.</a:t>
            </a:r>
            <a:r>
              <a:rPr lang="ru-RU" altLang="ja-JP" sz="2400" smtClean="0"/>
              <a:t> Связаны с неравномерным размещением полезных ископаемых, различными климатическими условиями для развития сельского хозяйства, туризма, что обусловливает необходимость развития МЭО.</a:t>
            </a:r>
            <a:endParaRPr lang="ru-RU" altLang="ja-JP" sz="2400" b="1" smtClean="0"/>
          </a:p>
          <a:p>
            <a:pPr eaLnBrk="1" hangingPunct="1">
              <a:lnSpc>
                <a:spcPct val="90000"/>
              </a:lnSpc>
            </a:pPr>
            <a:r>
              <a:rPr lang="ru-RU" altLang="ja-JP" sz="2400" b="1" smtClean="0"/>
              <a:t>4) </a:t>
            </a:r>
            <a:r>
              <a:rPr lang="ru-RU" altLang="ja-JP" sz="2400" b="1" u="sng" smtClean="0"/>
              <a:t>культурные.</a:t>
            </a:r>
            <a:r>
              <a:rPr lang="ru-RU" altLang="ja-JP" sz="2400" smtClean="0"/>
              <a:t>  Связаны с различием культур отдельных стран и народов.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ja-JP" sz="2400" smtClean="0"/>
              <a:t> </a:t>
            </a:r>
            <a:r>
              <a:rPr lang="ru-RU" altLang="ja-JP" sz="2400" b="1" smtClean="0"/>
              <a:t>5) </a:t>
            </a:r>
            <a:r>
              <a:rPr lang="ru-RU" altLang="ja-JP" sz="2400" b="1" u="sng" smtClean="0"/>
              <a:t>научно-</a:t>
            </a:r>
            <a:r>
              <a:rPr lang="ru-RU" altLang="ja-JP" sz="2400" u="sng" smtClean="0"/>
              <a:t> </a:t>
            </a:r>
            <a:r>
              <a:rPr lang="ru-RU" altLang="ja-JP" sz="2400" b="1" u="sng" smtClean="0"/>
              <a:t>технические</a:t>
            </a:r>
            <a:r>
              <a:rPr lang="ru-RU" altLang="ja-JP" sz="2400" b="1" smtClean="0"/>
              <a:t>.</a:t>
            </a:r>
            <a:r>
              <a:rPr lang="ru-RU" altLang="ja-JP" sz="2400" smtClean="0"/>
              <a:t>- развитие массового производства, которое способствует росту производительности труда, удовлетворению спроса внутри страны и возможности работы на экспорт и НТПр.</a:t>
            </a:r>
            <a:endParaRPr lang="ru-RU" altLang="ja-JP" sz="2400" b="1" smtClean="0"/>
          </a:p>
          <a:p>
            <a:pPr eaLnBrk="1" hangingPunct="1">
              <a:lnSpc>
                <a:spcPct val="90000"/>
              </a:lnSpc>
            </a:pPr>
            <a:r>
              <a:rPr lang="ru-RU" altLang="ja-JP" sz="2400" b="1" smtClean="0"/>
              <a:t>6) </a:t>
            </a:r>
            <a:r>
              <a:rPr lang="ru-RU" altLang="ja-JP" sz="2400" b="1" u="sng" smtClean="0"/>
              <a:t>необходимость решения глобальных проблем</a:t>
            </a:r>
            <a:r>
              <a:rPr lang="ru-RU" altLang="ja-JP" sz="2400" u="sng" smtClean="0"/>
              <a:t>.</a:t>
            </a:r>
            <a:r>
              <a:rPr lang="ru-RU" altLang="ja-JP" sz="2400" smtClean="0"/>
              <a:t> </a:t>
            </a:r>
            <a:endParaRPr lang="ru-RU" sz="24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marL="0" indent="533400" eaLnBrk="1" hangingPunct="1">
              <a:buFontTx/>
              <a:buNone/>
            </a:pPr>
            <a:r>
              <a:rPr lang="ru-RU" altLang="ja-JP" sz="2800" b="1" i="1" smtClean="0"/>
              <a:t>Особенности МЭО:</a:t>
            </a:r>
            <a:endParaRPr lang="ru-RU" altLang="ja-JP" sz="2800" smtClean="0"/>
          </a:p>
          <a:p>
            <a:pPr marL="0" indent="533400" eaLnBrk="1" hangingPunct="1">
              <a:buFontTx/>
              <a:buNone/>
            </a:pPr>
            <a:r>
              <a:rPr lang="ru-RU" altLang="ja-JP" sz="2800" smtClean="0"/>
              <a:t>охват огромных территориальных пространств;</a:t>
            </a:r>
          </a:p>
          <a:p>
            <a:pPr marL="0" indent="533400" eaLnBrk="1" hangingPunct="1">
              <a:buFontTx/>
              <a:buNone/>
            </a:pPr>
            <a:r>
              <a:rPr lang="ru-RU" altLang="ja-JP" sz="2800" smtClean="0"/>
              <a:t>вовлечение максимального количества ресурсов;</a:t>
            </a:r>
          </a:p>
          <a:p>
            <a:pPr marL="0" indent="533400" eaLnBrk="1" hangingPunct="1">
              <a:buFontTx/>
              <a:buNone/>
            </a:pPr>
            <a:r>
              <a:rPr lang="ru-RU" altLang="ja-JP" sz="2800" smtClean="0"/>
              <a:t>использование особых инструментов воздействия (над­национального регулирования, регулирования международных организаций).</a:t>
            </a:r>
          </a:p>
          <a:p>
            <a:pPr marL="0" indent="533400" eaLnBrk="1" hangingPunct="1">
              <a:buFontTx/>
              <a:buNone/>
            </a:pPr>
            <a:r>
              <a:rPr lang="ru-RU" altLang="ja-JP" sz="2800" b="1" i="1" smtClean="0"/>
              <a:t>Формы МЭО</a:t>
            </a:r>
            <a:r>
              <a:rPr lang="ru-RU" altLang="ja-JP" sz="2800" smtClean="0"/>
              <a:t>:</a:t>
            </a:r>
          </a:p>
          <a:p>
            <a:pPr marL="0" indent="533400" eaLnBrk="1" hangingPunct="1">
              <a:buFontTx/>
              <a:buAutoNum type="arabicPeriod"/>
            </a:pPr>
            <a:r>
              <a:rPr lang="ru-RU" altLang="ja-JP" sz="2800" smtClean="0"/>
              <a:t>торговля товарами и услугами;</a:t>
            </a:r>
          </a:p>
          <a:p>
            <a:pPr marL="0" indent="533400" eaLnBrk="1" hangingPunct="1">
              <a:buFontTx/>
              <a:buAutoNum type="arabicPeriod"/>
            </a:pPr>
            <a:r>
              <a:rPr lang="ru-RU" altLang="ja-JP" sz="2800" smtClean="0"/>
              <a:t>движение ссудного и инвестиционного капиталов;</a:t>
            </a:r>
          </a:p>
          <a:p>
            <a:pPr marL="0" indent="533400" eaLnBrk="1" hangingPunct="1">
              <a:buFontTx/>
              <a:buAutoNum type="arabicPeriod"/>
            </a:pPr>
            <a:r>
              <a:rPr lang="ru-RU" altLang="ja-JP" sz="2800" smtClean="0"/>
              <a:t>научно-технический обмен;</a:t>
            </a:r>
          </a:p>
          <a:p>
            <a:pPr marL="0" indent="533400" eaLnBrk="1" hangingPunct="1">
              <a:buFontTx/>
              <a:buAutoNum type="arabicPeriod"/>
            </a:pPr>
            <a:r>
              <a:rPr lang="ru-RU" altLang="ja-JP" sz="2800" smtClean="0"/>
              <a:t>валютно-финансовые и кредитные отношения;</a:t>
            </a:r>
          </a:p>
          <a:p>
            <a:pPr marL="0" indent="533400" eaLnBrk="1" hangingPunct="1">
              <a:buFontTx/>
              <a:buAutoNum type="arabicPeriod"/>
            </a:pPr>
            <a:r>
              <a:rPr lang="ru-RU" altLang="ja-JP" sz="2800" smtClean="0"/>
              <a:t>миграция рабочей силы.</a:t>
            </a:r>
            <a:endParaRPr lang="en-US" altLang="ja-JP" sz="2800" smtClean="0">
              <a:ea typeface="ＭＳ Ｐゴシック" charset="-128"/>
            </a:endParaRPr>
          </a:p>
          <a:p>
            <a:pPr marL="0" indent="533400" eaLnBrk="1" hangingPunct="1">
              <a:buFontTx/>
              <a:buNone/>
            </a:pPr>
            <a:r>
              <a:rPr lang="ru-RU" altLang="ja-JP" sz="2800" b="1" smtClean="0"/>
              <a:t>Участники </a:t>
            </a:r>
            <a:r>
              <a:rPr lang="ru-RU" altLang="ja-JP" sz="2800" smtClean="0"/>
              <a:t>: физические лица, предприятия (фирмы) и некоммерческие организации, государства (правительства и их органы), международные организации.</a:t>
            </a:r>
            <a:endParaRPr lang="ru-RU" sz="28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b="1" smtClean="0"/>
              <a:t>Показатели, </a:t>
            </a:r>
            <a:r>
              <a:rPr lang="ru-RU" altLang="ja-JP" sz="2400" smtClean="0"/>
              <a:t>характеризующие участие страны в МЭО:</a:t>
            </a:r>
            <a:endParaRPr lang="ru-RU" altLang="ja-JP" sz="2400" b="1" smtClean="0"/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b="1" smtClean="0"/>
              <a:t>1. абсолютные показатели</a:t>
            </a:r>
            <a:r>
              <a:rPr lang="ru-RU" altLang="ja-JP" sz="2400" smtClean="0"/>
              <a:t> (объем импорта, объем экспорта, объём иностранных инвестиций,  объем внешнего долга и пр.)</a:t>
            </a:r>
            <a:endParaRPr lang="ru-RU" altLang="ja-JP" sz="2400" b="1" smtClean="0"/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b="1" smtClean="0"/>
              <a:t>2. относительные показатели</a:t>
            </a:r>
            <a:r>
              <a:rPr lang="ru-RU" altLang="ja-JP" sz="2400" smtClean="0"/>
              <a:t> по отношению к ВВП (экспортная квота, импортная квота,  внешнеторговая квота,  внешняя задолженность по отношению к ВВП и другие показатели.)</a:t>
            </a:r>
            <a:endParaRPr lang="ru-RU" altLang="ja-JP" sz="2400" b="1" smtClean="0"/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b="1" smtClean="0"/>
              <a:t>3. относительные показатели по отношению к численности</a:t>
            </a:r>
            <a:r>
              <a:rPr lang="ru-RU" altLang="ja-JP" sz="2400" smtClean="0"/>
              <a:t> населения (например, внешнеторговый оборот на душу населения, экспорт товаров и услуг на душу населения, объем внешнего долга на душу населения и т.д.). </a:t>
            </a:r>
            <a:endParaRPr lang="ru-RU" altLang="ja-JP" sz="2400" b="1" smtClean="0"/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b="1" smtClean="0"/>
              <a:t>4. Другие показатели (</a:t>
            </a:r>
            <a:r>
              <a:rPr lang="ru-RU" altLang="ja-JP" sz="2400" smtClean="0"/>
              <a:t>экспортная квота по отдельным отраслям; доля инвестиций иностранного капитала в ежегодных общих инвестициях страны, объем платежей по обслуживанию внешнего долга по отношению к поступлениям от экспорта товаров и услуг:  доля иностранной рабочей силы в общей численности рабочей силы:</a:t>
            </a:r>
            <a:r>
              <a:rPr lang="ru-RU" altLang="ja-JP" sz="2400" b="1" smtClean="0"/>
              <a:t> </a:t>
            </a:r>
            <a:r>
              <a:rPr lang="ru-RU" altLang="ja-JP" sz="2400" smtClean="0"/>
              <a:t>доля иностранных патентов и лицензий в общей численности патентов и лицензий в стране. </a:t>
            </a:r>
            <a:endParaRPr lang="ru-RU" sz="24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ru-RU" altLang="ja-JP" sz="2800" b="1" smtClean="0"/>
              <a:t>Современные МЭО на этапе глобализации</a:t>
            </a:r>
            <a:br>
              <a:rPr lang="ru-RU" altLang="ja-JP" sz="2800" b="1" smtClean="0"/>
            </a:br>
            <a:endParaRPr lang="ru-RU" sz="2800" b="1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82600"/>
            <a:ext cx="9144000" cy="7797800"/>
          </a:xfrm>
        </p:spPr>
        <p:txBody>
          <a:bodyPr/>
          <a:lstStyle/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b="1" smtClean="0"/>
              <a:t>Характеристики МЭО, влияющие на увеличение роли международных экономических отношений: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1) страны и территории, ранее мало участвовавшие в международном разделении труда, вовлекаются в мировую экономику;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2) значительно увеличиваются разновидности изготавливаемых в различных регионах товаров и услуг;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3) меняется образ жизни людей, особенно в промышленно развитых странах. 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4) преобладание акционерной формы предприятий, формирование всемирной финансовой инфраструктуры благоприятствуют колоссальным перемещениям капитала. 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5) зона рыночной экономики расширяется, а нерыночной сокращается. 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6) либерализация международных экономических отношений, свободное движение товаров, рабочей силы, капиталов, технологии также увеличивает открытость национальных экономик. </a:t>
            </a:r>
          </a:p>
          <a:p>
            <a:pPr marL="0" indent="441325" eaLnBrk="1" hangingPunct="1">
              <a:lnSpc>
                <a:spcPct val="90000"/>
              </a:lnSpc>
              <a:buFontTx/>
              <a:buNone/>
            </a:pPr>
            <a:r>
              <a:rPr lang="ru-RU" altLang="ja-JP" sz="2400" smtClean="0"/>
              <a:t>7) мировая интеграция ускоряет наступление единого экономического пространства, увеличивает специализацию и кооперацию национальных хозяйств.</a:t>
            </a:r>
            <a:endParaRPr lang="ru-RU" sz="24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727200"/>
            <a:ext cx="8229600" cy="13795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marL="0" indent="723900" eaLnBrk="1" hangingPunct="1">
              <a:buFontTx/>
              <a:buNone/>
              <a:defRPr/>
            </a:pPr>
            <a:r>
              <a:rPr lang="ru-RU" altLang="ja-JP" b="1" dirty="0" smtClean="0"/>
              <a:t>Характеристики МЭО, ограничивающие развитие международных экономических отношений</a:t>
            </a:r>
            <a:r>
              <a:rPr lang="ru-RU" altLang="ja-JP" dirty="0" smtClean="0"/>
              <a:t>: </a:t>
            </a:r>
            <a:endParaRPr lang="en-US" altLang="ja-JP" dirty="0" smtClean="0">
              <a:ea typeface="ＭＳ Ｐゴシック" charset="-128"/>
            </a:endParaRP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altLang="ja-JP" dirty="0" smtClean="0"/>
              <a:t> Колоссальный разрыв в уровнях экономического развития индустриальных и бывших колониальных стран.</a:t>
            </a:r>
            <a:endParaRPr lang="en-US" altLang="ja-JP" dirty="0" smtClean="0">
              <a:ea typeface="ＭＳ Ｐゴシック" charset="-128"/>
            </a:endParaRP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altLang="ja-JP" dirty="0" smtClean="0"/>
              <a:t> Одновременно с увеличением открытости экономик сохраняются, а иногда увеличиваются различные ограничения и барьеры, создаваемые государствами. 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altLang="ja-JP" dirty="0" smtClean="0"/>
              <a:t>Негативное влияние на развитие рыночных отношений может оказать военно-политическая ситуация. 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altLang="ja-JP" dirty="0" smtClean="0"/>
              <a:t>Отрицательно влияют на международные экономические отношения экономические и финансовые кризисы.</a:t>
            </a:r>
            <a:endParaRPr lang="en-US" altLang="ja-JP" dirty="0" smtClean="0">
              <a:ea typeface="ＭＳ Ｐゴシック" charset="-128"/>
            </a:endParaRPr>
          </a:p>
          <a:p>
            <a:pPr marL="609600" indent="-609600" eaLnBrk="1" hangingPunct="1"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117600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eaLnBrk="1" hangingPunct="1"/>
            <a:r>
              <a:rPr lang="ru-RU" altLang="ja-JP" sz="2800" b="1" smtClean="0"/>
              <a:t>Глобализация</a:t>
            </a:r>
            <a:r>
              <a:rPr lang="ru-RU" altLang="ja-JP" sz="2800" smtClean="0"/>
              <a:t> – это всемирная зависимость стран, предприятий и людей между собой в открытой системе политических, финансово-экономических и культурных связей, основанных на современных информационных и коммуникационных технологиях. </a:t>
            </a:r>
          </a:p>
          <a:p>
            <a:pPr eaLnBrk="1" hangingPunct="1"/>
            <a:r>
              <a:rPr lang="ru-RU" altLang="ja-JP" sz="2800" smtClean="0"/>
              <a:t>Глобализация представляет из себя объективный процесс, который неизбежно вытекает из современного уровня развития производительных сил на базе современных технологий.</a:t>
            </a:r>
          </a:p>
          <a:p>
            <a:pPr eaLnBrk="1" hangingPunct="1"/>
            <a:r>
              <a:rPr lang="ru-RU" altLang="ja-JP" sz="2800" smtClean="0"/>
              <a:t>Глобализация рассматривается как более высокая ступень интернационализации.</a:t>
            </a:r>
            <a:r>
              <a:rPr lang="ru-RU" altLang="ja-JP" sz="2800" i="1" smtClean="0"/>
              <a:t> </a:t>
            </a:r>
            <a:endParaRPr lang="ru-RU" altLang="ja-JP" sz="2800" smtClean="0"/>
          </a:p>
          <a:p>
            <a:pPr eaLnBrk="1" hangingPunct="1"/>
            <a:r>
              <a:rPr lang="ru-RU" altLang="ja-JP" sz="2800" smtClean="0"/>
              <a:t>Интернационализация – усиление взаимозависимости отдельных национальных экономик при сохранении их относительной обособленности, а также при сохранении ключевой роли национального государства.  </a:t>
            </a:r>
            <a:endParaRPr lang="ru-RU" sz="2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smtClean="0"/>
              <a:t>Ф</a:t>
            </a:r>
            <a:r>
              <a:rPr lang="ru-RU" altLang="ja-JP" sz="2400" b="1" smtClean="0"/>
              <a:t>акторы</a:t>
            </a:r>
            <a:r>
              <a:rPr lang="ru-RU" altLang="ja-JP" sz="2400" smtClean="0"/>
              <a:t>, которые обусловливают процесс глобализации:</a:t>
            </a:r>
            <a:endParaRPr lang="ru-RU" altLang="ja-JP" sz="2400" i="1" smtClean="0"/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производственно-технический;</a:t>
            </a:r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экономический;</a:t>
            </a:r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информационный;</a:t>
            </a:r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научно-технологический;</a:t>
            </a:r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социологический;</a:t>
            </a:r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политический;</a:t>
            </a:r>
          </a:p>
          <a:p>
            <a:pPr marL="0" indent="441325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ja-JP" sz="2400" i="1" smtClean="0"/>
              <a:t>экологический;</a:t>
            </a:r>
            <a:endParaRPr lang="ru-RU" altLang="ja-JP" sz="2400" b="1" i="1" smtClean="0"/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b="1" i="1" smtClean="0"/>
              <a:t>Последствия глобализации</a:t>
            </a:r>
            <a:r>
              <a:rPr lang="ru-RU" altLang="ja-JP" sz="2400" i="1" smtClean="0"/>
              <a:t>: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i="1" smtClean="0"/>
              <a:t>1. Усиление неравномерности развития стран в мировой экономике. 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i="1" smtClean="0"/>
              <a:t>2. Ускоренное развитие мировой экономики, в том числе рост глобальной нестабильности мировой экономики, прежде всего из-за растущей нестабильности финансовой системы.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i="1" smtClean="0"/>
              <a:t>4. Изменение роли субъектов в мировой экономике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i="1" smtClean="0"/>
              <a:t>5. Усиление интеграционных процессов на региональном уровне.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i="1" smtClean="0"/>
              <a:t>6. Рост глобальной конкуренции и изменение ее характера, поскольку главной формой конкурентной борьбы становится достижение технологического преимущества.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i="1" smtClean="0"/>
              <a:t>7. Происходит унификация культурной среды.</a:t>
            </a:r>
            <a:endParaRPr lang="ru-RU" sz="2400" i="1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787400"/>
          </a:xfrm>
        </p:spPr>
        <p:txBody>
          <a:bodyPr/>
          <a:lstStyle/>
          <a:p>
            <a:pPr eaLnBrk="1" hangingPunct="1"/>
            <a:r>
              <a:rPr lang="ru-RU" altLang="ja-JP" sz="2800" b="1" smtClean="0"/>
              <a:t>Участие России в МЭО</a:t>
            </a:r>
            <a:endParaRPr lang="ru-RU" sz="2800" b="1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87400"/>
            <a:ext cx="9144000" cy="7493000"/>
          </a:xfrm>
        </p:spPr>
        <p:txBody>
          <a:bodyPr/>
          <a:lstStyle/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smtClean="0"/>
              <a:t>1) разрушив планово-социалистическую экономику, Россия не смогла создать на ее месте эффективную частнокапиталистическую систему хозяйства;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smtClean="0"/>
              <a:t>2) распад внутрисоюзных интеграционных связей тяжело заменяется новой системой международного разделения труда на постсоветском пространстве;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smtClean="0"/>
              <a:t>3) отход от милитаризованной экономики этой модели при сохранении эффективных секторов военного производства – также трудный процесс;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altLang="ja-JP" sz="2400" smtClean="0"/>
              <a:t>4) как и бегство капиталов, большое значение имеет «утечка мозгов» – эмиграция персональных носителей научно-технического прогресса.</a:t>
            </a:r>
            <a:endParaRPr lang="en-US" altLang="ja-JP" sz="2400" smtClean="0">
              <a:ea typeface="ＭＳ Ｐゴシック" charset="-128"/>
            </a:endParaRP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sz="2400" b="1" smtClean="0"/>
              <a:t>  </a:t>
            </a:r>
            <a:r>
              <a:rPr lang="ru-RU" sz="2400" smtClean="0"/>
              <a:t>Удельный вес страны в совокупном мировом ВВП снизил­ся с 3,3% в 1991 г. до 1,7% в 1997 г.;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·        доля РФ в мировом промышленном производстве также уменьшилась: с 4,3% в 1991 г. до 1,8% в 1997 г.;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·        по уровню производительности труда в промышленности (годовая выработка на одного занятого) страна занимала 64-ю, а в сельском хозяйстве — 77-ю ступень в мировой классифика­ции;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·        удельный вес РФ в мировом экспорте снизился, РФ занимает 20 место по экспорту и 27 место по импорту в мире;    </a:t>
            </a:r>
          </a:p>
          <a:p>
            <a:pPr marL="0" indent="441325" eaLnBrk="1" hangingPunct="1">
              <a:lnSpc>
                <a:spcPct val="80000"/>
              </a:lnSpc>
              <a:buFontTx/>
              <a:buNone/>
            </a:pPr>
            <a:endParaRPr lang="ru-RU" sz="24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мэ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828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0"/>
            <a:ext cx="9144000" cy="32178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</p:txBody>
      </p:sp>
      <p:pic>
        <p:nvPicPr>
          <p:cNvPr id="22531" name="Picture 3" descr="мэ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828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379538"/>
            <a:ext cx="8229600" cy="13795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8280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i="1" smtClean="0"/>
              <a:t>Первое "кольцо": Россия — новые государства Евразии</a:t>
            </a:r>
          </a:p>
          <a:p>
            <a:pPr eaLnBrk="1" hangingPunct="1">
              <a:buFontTx/>
              <a:buNone/>
            </a:pPr>
            <a:r>
              <a:rPr lang="ru-RU" sz="2400" i="1" smtClean="0"/>
              <a:t>Второе "кольцо":  Россия — постсоциалистические</a:t>
            </a:r>
            <a:r>
              <a:rPr lang="ru-RU" sz="2400" smtClean="0"/>
              <a:t> страны </a:t>
            </a:r>
          </a:p>
          <a:p>
            <a:pPr eaLnBrk="1" hangingPunct="1">
              <a:buFontTx/>
              <a:buNone/>
            </a:pPr>
            <a:r>
              <a:rPr lang="ru-RU" sz="2400" i="1" smtClean="0"/>
              <a:t>Третье "кольцо":  Россия – развитые страны</a:t>
            </a:r>
          </a:p>
          <a:p>
            <a:pPr eaLnBrk="1" hangingPunct="1">
              <a:buFontTx/>
              <a:buNone/>
            </a:pPr>
            <a:r>
              <a:rPr lang="ru-RU" sz="2400" i="1" smtClean="0"/>
              <a:t>Четвертое "кольцо": Россия – развивающиеся страны</a:t>
            </a:r>
          </a:p>
          <a:p>
            <a:pPr eaLnBrk="1" hangingPunct="1"/>
            <a:endParaRPr lang="ru-RU" smtClean="0"/>
          </a:p>
        </p:txBody>
      </p:sp>
      <p:pic>
        <p:nvPicPr>
          <p:cNvPr id="23556" name="Picture 2" descr="C:\Documents and Settings\Андрей\Рабочий стол\structure_vv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708150"/>
            <a:ext cx="9144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1248</Words>
  <Application>Microsoft PowerPoint</Application>
  <PresentationFormat>Произвольный</PresentationFormat>
  <Paragraphs>149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ＭＳ Ｐゴシック</vt:lpstr>
      <vt:lpstr>Оформление по умолчанию</vt:lpstr>
      <vt:lpstr>Модуль 1.  Мировое хозяйство и международные экономические отношения : показатели, факторы и формы развития                                                                                                тема 1.1 Понятие и сущность мирового хозяйства. Система современных международных экономических отношений. Россия в системе международных экономических отношений  </vt:lpstr>
      <vt:lpstr>Слайд 2</vt:lpstr>
      <vt:lpstr>Структура мировой экономики состоит из следующих крупных подструктур</vt:lpstr>
      <vt:lpstr>Слайд 4</vt:lpstr>
      <vt:lpstr>Слайд 5</vt:lpstr>
      <vt:lpstr>Критерии выделения подсистем мирового хозяйства. Понятие подсистемы мирового хозяйства. Регион, государство. </vt:lpstr>
      <vt:lpstr>Слайд 7</vt:lpstr>
      <vt:lpstr>Степень участия страны в  международном движении факторов производства</vt:lpstr>
      <vt:lpstr>Группы стран в мировой экономике</vt:lpstr>
      <vt:lpstr>Слайд 10</vt:lpstr>
      <vt:lpstr>Понятие МЭО. Система международных экономических отношений: характеристики и формы МЭО, основные показатели.</vt:lpstr>
      <vt:lpstr>Слайд 12</vt:lpstr>
      <vt:lpstr>Слайд 13</vt:lpstr>
      <vt:lpstr>Слайд 14</vt:lpstr>
      <vt:lpstr>Современные МЭО на этапе глобализации </vt:lpstr>
      <vt:lpstr>Слайд 16</vt:lpstr>
      <vt:lpstr>Слайд 17</vt:lpstr>
      <vt:lpstr>Слайд 18</vt:lpstr>
      <vt:lpstr>Участие России в МЭО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33</cp:revision>
  <cp:lastPrinted>1601-01-01T00:00:00Z</cp:lastPrinted>
  <dcterms:created xsi:type="dcterms:W3CDTF">1601-01-01T00:00:00Z</dcterms:created>
  <dcterms:modified xsi:type="dcterms:W3CDTF">2013-05-18T09:27:43Z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