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80" r:id="rId7"/>
    <p:sldId id="264" r:id="rId8"/>
    <p:sldId id="261" r:id="rId9"/>
    <p:sldId id="262" r:id="rId10"/>
    <p:sldId id="266" r:id="rId11"/>
    <p:sldId id="267" r:id="rId12"/>
    <p:sldId id="270" r:id="rId13"/>
    <p:sldId id="271" r:id="rId14"/>
    <p:sldId id="279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733" y="-29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FF52D1-3D2F-41DF-A8DD-EF1CCF5C711D}" type="doc">
      <dgm:prSet loTypeId="urn:microsoft.com/office/officeart/2005/8/layout/vList5" loCatId="list" qsTypeId="urn:microsoft.com/office/officeart/2005/8/quickstyle/3d7" qsCatId="3D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486AE6B3-8E9E-43D8-B6AE-4A0E7B654952}">
      <dgm:prSet custT="1"/>
      <dgm:spPr/>
      <dgm:t>
        <a:bodyPr/>
        <a:lstStyle/>
        <a:p>
          <a:pPr rtl="0"/>
          <a:r>
            <a:rPr lang="ru-RU" sz="2400" dirty="0" smtClean="0"/>
            <a:t>Распределительная </a:t>
          </a:r>
          <a:r>
            <a:rPr lang="ru-RU" sz="2400" dirty="0" err="1" smtClean="0"/>
            <a:t>функция-ФК</a:t>
          </a:r>
          <a:endParaRPr lang="ru-RU" sz="2400" dirty="0"/>
        </a:p>
      </dgm:t>
    </dgm:pt>
    <dgm:pt modelId="{ED9DA49C-C80D-4F0E-A3A6-BF9151F454DD}" type="parTrans" cxnId="{AC882BFF-A839-47CF-946D-511BEABF6C52}">
      <dgm:prSet/>
      <dgm:spPr/>
      <dgm:t>
        <a:bodyPr/>
        <a:lstStyle/>
        <a:p>
          <a:endParaRPr lang="ru-RU" sz="3600">
            <a:solidFill>
              <a:schemeClr val="tx1"/>
            </a:solidFill>
          </a:endParaRPr>
        </a:p>
      </dgm:t>
    </dgm:pt>
    <dgm:pt modelId="{69F54FCA-4956-4BBF-90B4-EFABD4D0AFD4}" type="sibTrans" cxnId="{AC882BFF-A839-47CF-946D-511BEABF6C52}">
      <dgm:prSet/>
      <dgm:spPr/>
      <dgm:t>
        <a:bodyPr/>
        <a:lstStyle/>
        <a:p>
          <a:endParaRPr lang="ru-RU" sz="3600">
            <a:solidFill>
              <a:schemeClr val="tx1"/>
            </a:solidFill>
          </a:endParaRPr>
        </a:p>
      </dgm:t>
    </dgm:pt>
    <dgm:pt modelId="{83829EAA-AB34-4230-85D9-E302D923638E}">
      <dgm:prSet custT="1"/>
      <dgm:spPr/>
      <dgm:t>
        <a:bodyPr/>
        <a:lstStyle/>
        <a:p>
          <a:pPr rtl="0"/>
          <a:r>
            <a:rPr lang="ru-RU" sz="2200" dirty="0" smtClean="0"/>
            <a:t>Функция транспортировки –ФК,</a:t>
          </a:r>
        </a:p>
        <a:p>
          <a:pPr rtl="0"/>
          <a:r>
            <a:rPr lang="ru-RU" sz="2200" dirty="0" smtClean="0"/>
            <a:t>3 </a:t>
          </a:r>
          <a:r>
            <a:rPr lang="en-US" sz="2200" dirty="0" smtClean="0"/>
            <a:t>PL</a:t>
          </a:r>
          <a:endParaRPr lang="ru-RU" sz="2200" dirty="0"/>
        </a:p>
      </dgm:t>
    </dgm:pt>
    <dgm:pt modelId="{274B0B65-63B9-45A2-B1C9-76E9DE3F0438}" type="parTrans" cxnId="{A3AB70DC-C3A0-4AE5-8013-2B672DA45B73}">
      <dgm:prSet/>
      <dgm:spPr/>
      <dgm:t>
        <a:bodyPr/>
        <a:lstStyle/>
        <a:p>
          <a:endParaRPr lang="ru-RU" sz="3600">
            <a:solidFill>
              <a:schemeClr val="tx1"/>
            </a:solidFill>
          </a:endParaRPr>
        </a:p>
      </dgm:t>
    </dgm:pt>
    <dgm:pt modelId="{CDAFABEF-72C3-4B9C-91A7-23738CFE4214}" type="sibTrans" cxnId="{A3AB70DC-C3A0-4AE5-8013-2B672DA45B73}">
      <dgm:prSet/>
      <dgm:spPr/>
      <dgm:t>
        <a:bodyPr/>
        <a:lstStyle/>
        <a:p>
          <a:endParaRPr lang="ru-RU" sz="3600">
            <a:solidFill>
              <a:schemeClr val="tx1"/>
            </a:solidFill>
          </a:endParaRPr>
        </a:p>
      </dgm:t>
    </dgm:pt>
    <dgm:pt modelId="{0CD61EB4-4C72-466F-8EA8-70D1993E063D}">
      <dgm:prSet custT="1"/>
      <dgm:spPr/>
      <dgm:t>
        <a:bodyPr/>
        <a:lstStyle/>
        <a:p>
          <a:pPr rtl="0"/>
          <a:r>
            <a:rPr lang="ru-RU" sz="2400" dirty="0" smtClean="0"/>
            <a:t>Функция </a:t>
          </a:r>
          <a:r>
            <a:rPr lang="en-US" sz="2400" dirty="0" smtClean="0"/>
            <a:t>c</a:t>
          </a:r>
          <a:r>
            <a:rPr lang="ru-RU" sz="2400" dirty="0" err="1" smtClean="0"/>
            <a:t>кладирования</a:t>
          </a:r>
          <a:r>
            <a:rPr lang="ru-RU" sz="2400" dirty="0" smtClean="0"/>
            <a:t> - 3 </a:t>
          </a:r>
          <a:r>
            <a:rPr lang="en-US" sz="2400" dirty="0" smtClean="0"/>
            <a:t>PL</a:t>
          </a:r>
          <a:r>
            <a:rPr lang="ru-RU" sz="2400" dirty="0" smtClean="0"/>
            <a:t>, ФК</a:t>
          </a:r>
          <a:endParaRPr lang="ru-RU" sz="2400" dirty="0"/>
        </a:p>
      </dgm:t>
    </dgm:pt>
    <dgm:pt modelId="{ABD4F6F8-F978-48E3-9E5E-11D7CC3BFD8D}" type="parTrans" cxnId="{19442549-3419-4221-992F-5E86417A0208}">
      <dgm:prSet/>
      <dgm:spPr/>
      <dgm:t>
        <a:bodyPr/>
        <a:lstStyle/>
        <a:p>
          <a:endParaRPr lang="ru-RU" sz="3600">
            <a:solidFill>
              <a:schemeClr val="tx1"/>
            </a:solidFill>
          </a:endParaRPr>
        </a:p>
      </dgm:t>
    </dgm:pt>
    <dgm:pt modelId="{E4D56A5C-B153-4EC6-8230-28D3E2785D1E}" type="sibTrans" cxnId="{19442549-3419-4221-992F-5E86417A0208}">
      <dgm:prSet/>
      <dgm:spPr/>
      <dgm:t>
        <a:bodyPr/>
        <a:lstStyle/>
        <a:p>
          <a:endParaRPr lang="ru-RU" sz="3600">
            <a:solidFill>
              <a:schemeClr val="tx1"/>
            </a:solidFill>
          </a:endParaRPr>
        </a:p>
      </dgm:t>
    </dgm:pt>
    <dgm:pt modelId="{26CD50B9-1A36-4F1B-95C2-76E6185C2A9E}">
      <dgm:prSet custT="1"/>
      <dgm:spPr/>
      <dgm:t>
        <a:bodyPr/>
        <a:lstStyle/>
        <a:p>
          <a:r>
            <a:rPr lang="ru-RU" sz="2400" dirty="0" smtClean="0"/>
            <a:t>Погрузочно-разгрузочная функция</a:t>
          </a:r>
          <a:r>
            <a:rPr lang="en-US" sz="2400" dirty="0" smtClean="0"/>
            <a:t> – </a:t>
          </a:r>
          <a:r>
            <a:rPr lang="ru-RU" sz="2400" dirty="0" smtClean="0"/>
            <a:t>ФК, 3</a:t>
          </a:r>
          <a:r>
            <a:rPr lang="en-US" sz="2400" dirty="0" smtClean="0"/>
            <a:t>PL</a:t>
          </a:r>
          <a:endParaRPr lang="ru-RU" sz="2400" dirty="0"/>
        </a:p>
      </dgm:t>
    </dgm:pt>
    <dgm:pt modelId="{1268D0F6-EE04-4AA5-BE73-CBAA53986A4A}" type="parTrans" cxnId="{88C5D273-4E15-41B4-9D29-1F6CA9E417F7}">
      <dgm:prSet/>
      <dgm:spPr/>
      <dgm:t>
        <a:bodyPr/>
        <a:lstStyle/>
        <a:p>
          <a:endParaRPr lang="ru-RU"/>
        </a:p>
      </dgm:t>
    </dgm:pt>
    <dgm:pt modelId="{F5020F81-AE3B-4380-8F06-16E975E43221}" type="sibTrans" cxnId="{88C5D273-4E15-41B4-9D29-1F6CA9E417F7}">
      <dgm:prSet/>
      <dgm:spPr/>
      <dgm:t>
        <a:bodyPr/>
        <a:lstStyle/>
        <a:p>
          <a:endParaRPr lang="ru-RU"/>
        </a:p>
      </dgm:t>
    </dgm:pt>
    <dgm:pt modelId="{21ED7CB0-9DD7-4466-80ED-57F4FD059A77}" type="pres">
      <dgm:prSet presAssocID="{23FF52D1-3D2F-41DF-A8DD-EF1CCF5C71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9D6950-2CDC-437C-BFF3-929550EC5C07}" type="pres">
      <dgm:prSet presAssocID="{486AE6B3-8E9E-43D8-B6AE-4A0E7B654952}" presName="linNode" presStyleCnt="0"/>
      <dgm:spPr/>
      <dgm:t>
        <a:bodyPr/>
        <a:lstStyle/>
        <a:p>
          <a:endParaRPr lang="ru-RU"/>
        </a:p>
      </dgm:t>
    </dgm:pt>
    <dgm:pt modelId="{4CDE5F65-BDA2-4D41-884B-A89D4529F8CE}" type="pres">
      <dgm:prSet presAssocID="{486AE6B3-8E9E-43D8-B6AE-4A0E7B654952}" presName="parentText" presStyleLbl="node1" presStyleIdx="0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90118C-12ED-4867-AE60-6CB3DFC621BF}" type="pres">
      <dgm:prSet presAssocID="{69F54FCA-4956-4BBF-90B4-EFABD4D0AFD4}" presName="sp" presStyleCnt="0"/>
      <dgm:spPr/>
      <dgm:t>
        <a:bodyPr/>
        <a:lstStyle/>
        <a:p>
          <a:endParaRPr lang="ru-RU"/>
        </a:p>
      </dgm:t>
    </dgm:pt>
    <dgm:pt modelId="{2789E3F4-230B-4C18-9B1B-0169197EE199}" type="pres">
      <dgm:prSet presAssocID="{83829EAA-AB34-4230-85D9-E302D923638E}" presName="linNode" presStyleCnt="0"/>
      <dgm:spPr/>
      <dgm:t>
        <a:bodyPr/>
        <a:lstStyle/>
        <a:p>
          <a:endParaRPr lang="ru-RU"/>
        </a:p>
      </dgm:t>
    </dgm:pt>
    <dgm:pt modelId="{5E0F8F56-67DB-465E-9D45-B8BE7DBA7B9C}" type="pres">
      <dgm:prSet presAssocID="{83829EAA-AB34-4230-85D9-E302D923638E}" presName="parentText" presStyleLbl="node1" presStyleIdx="1" presStyleCnt="4" custScaleX="277778" custScaleY="134243" custLinFactNeighborX="-14397" custLinFactNeighborY="27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AB400A-5EA2-4027-818E-BB3BA8EBF198}" type="pres">
      <dgm:prSet presAssocID="{CDAFABEF-72C3-4B9C-91A7-23738CFE4214}" presName="sp" presStyleCnt="0"/>
      <dgm:spPr/>
      <dgm:t>
        <a:bodyPr/>
        <a:lstStyle/>
        <a:p>
          <a:endParaRPr lang="ru-RU"/>
        </a:p>
      </dgm:t>
    </dgm:pt>
    <dgm:pt modelId="{53F1AB3E-842B-4A6D-859D-F37B4E047F34}" type="pres">
      <dgm:prSet presAssocID="{0CD61EB4-4C72-466F-8EA8-70D1993E063D}" presName="linNode" presStyleCnt="0"/>
      <dgm:spPr/>
      <dgm:t>
        <a:bodyPr/>
        <a:lstStyle/>
        <a:p>
          <a:endParaRPr lang="ru-RU"/>
        </a:p>
      </dgm:t>
    </dgm:pt>
    <dgm:pt modelId="{BC24D648-39DE-4088-A750-AC4374C39BB2}" type="pres">
      <dgm:prSet presAssocID="{0CD61EB4-4C72-466F-8EA8-70D1993E063D}" presName="parentText" presStyleLbl="node1" presStyleIdx="2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95CE5F-E90A-4363-9E73-7749BCF74A45}" type="pres">
      <dgm:prSet presAssocID="{E4D56A5C-B153-4EC6-8230-28D3E2785D1E}" presName="sp" presStyleCnt="0"/>
      <dgm:spPr/>
      <dgm:t>
        <a:bodyPr/>
        <a:lstStyle/>
        <a:p>
          <a:endParaRPr lang="ru-RU"/>
        </a:p>
      </dgm:t>
    </dgm:pt>
    <dgm:pt modelId="{56A77550-BE31-46A5-B8C7-9B928B64A74B}" type="pres">
      <dgm:prSet presAssocID="{26CD50B9-1A36-4F1B-95C2-76E6185C2A9E}" presName="linNode" presStyleCnt="0"/>
      <dgm:spPr/>
      <dgm:t>
        <a:bodyPr/>
        <a:lstStyle/>
        <a:p>
          <a:endParaRPr lang="ru-RU"/>
        </a:p>
      </dgm:t>
    </dgm:pt>
    <dgm:pt modelId="{6806E4D9-98BC-41BE-A07C-194E6049EE0B}" type="pres">
      <dgm:prSet presAssocID="{26CD50B9-1A36-4F1B-95C2-76E6185C2A9E}" presName="parentText" presStyleLbl="node1" presStyleIdx="3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C00CDA-9EAE-4472-A2DA-5C2EC924B96E}" type="presOf" srcId="{83829EAA-AB34-4230-85D9-E302D923638E}" destId="{5E0F8F56-67DB-465E-9D45-B8BE7DBA7B9C}" srcOrd="0" destOrd="0" presId="urn:microsoft.com/office/officeart/2005/8/layout/vList5"/>
    <dgm:cxn modelId="{1473AF9C-FC21-4D02-AD83-C9F6146C7599}" type="presOf" srcId="{23FF52D1-3D2F-41DF-A8DD-EF1CCF5C711D}" destId="{21ED7CB0-9DD7-4466-80ED-57F4FD059A77}" srcOrd="0" destOrd="0" presId="urn:microsoft.com/office/officeart/2005/8/layout/vList5"/>
    <dgm:cxn modelId="{6360BD99-9716-4438-8FF6-298C0609650C}" type="presOf" srcId="{486AE6B3-8E9E-43D8-B6AE-4A0E7B654952}" destId="{4CDE5F65-BDA2-4D41-884B-A89D4529F8CE}" srcOrd="0" destOrd="0" presId="urn:microsoft.com/office/officeart/2005/8/layout/vList5"/>
    <dgm:cxn modelId="{88C5D273-4E15-41B4-9D29-1F6CA9E417F7}" srcId="{23FF52D1-3D2F-41DF-A8DD-EF1CCF5C711D}" destId="{26CD50B9-1A36-4F1B-95C2-76E6185C2A9E}" srcOrd="3" destOrd="0" parTransId="{1268D0F6-EE04-4AA5-BE73-CBAA53986A4A}" sibTransId="{F5020F81-AE3B-4380-8F06-16E975E43221}"/>
    <dgm:cxn modelId="{DE92E118-D096-46F5-8A74-AF847A54723C}" type="presOf" srcId="{0CD61EB4-4C72-466F-8EA8-70D1993E063D}" destId="{BC24D648-39DE-4088-A750-AC4374C39BB2}" srcOrd="0" destOrd="0" presId="urn:microsoft.com/office/officeart/2005/8/layout/vList5"/>
    <dgm:cxn modelId="{F162A3B3-40BA-45CA-9368-A7DCCA6AE5D1}" type="presOf" srcId="{26CD50B9-1A36-4F1B-95C2-76E6185C2A9E}" destId="{6806E4D9-98BC-41BE-A07C-194E6049EE0B}" srcOrd="0" destOrd="0" presId="urn:microsoft.com/office/officeart/2005/8/layout/vList5"/>
    <dgm:cxn modelId="{A3AB70DC-C3A0-4AE5-8013-2B672DA45B73}" srcId="{23FF52D1-3D2F-41DF-A8DD-EF1CCF5C711D}" destId="{83829EAA-AB34-4230-85D9-E302D923638E}" srcOrd="1" destOrd="0" parTransId="{274B0B65-63B9-45A2-B1C9-76E9DE3F0438}" sibTransId="{CDAFABEF-72C3-4B9C-91A7-23738CFE4214}"/>
    <dgm:cxn modelId="{AC882BFF-A839-47CF-946D-511BEABF6C52}" srcId="{23FF52D1-3D2F-41DF-A8DD-EF1CCF5C711D}" destId="{486AE6B3-8E9E-43D8-B6AE-4A0E7B654952}" srcOrd="0" destOrd="0" parTransId="{ED9DA49C-C80D-4F0E-A3A6-BF9151F454DD}" sibTransId="{69F54FCA-4956-4BBF-90B4-EFABD4D0AFD4}"/>
    <dgm:cxn modelId="{19442549-3419-4221-992F-5E86417A0208}" srcId="{23FF52D1-3D2F-41DF-A8DD-EF1CCF5C711D}" destId="{0CD61EB4-4C72-466F-8EA8-70D1993E063D}" srcOrd="2" destOrd="0" parTransId="{ABD4F6F8-F978-48E3-9E5E-11D7CC3BFD8D}" sibTransId="{E4D56A5C-B153-4EC6-8230-28D3E2785D1E}"/>
    <dgm:cxn modelId="{DF8A2F00-D51C-449B-ADEA-C73625380106}" type="presParOf" srcId="{21ED7CB0-9DD7-4466-80ED-57F4FD059A77}" destId="{599D6950-2CDC-437C-BFF3-929550EC5C07}" srcOrd="0" destOrd="0" presId="urn:microsoft.com/office/officeart/2005/8/layout/vList5"/>
    <dgm:cxn modelId="{B000128F-A50A-43B4-864F-5E8D24E10CF9}" type="presParOf" srcId="{599D6950-2CDC-437C-BFF3-929550EC5C07}" destId="{4CDE5F65-BDA2-4D41-884B-A89D4529F8CE}" srcOrd="0" destOrd="0" presId="urn:microsoft.com/office/officeart/2005/8/layout/vList5"/>
    <dgm:cxn modelId="{73AA162A-68E3-4E15-8DC1-3F8CDB5EEFDF}" type="presParOf" srcId="{21ED7CB0-9DD7-4466-80ED-57F4FD059A77}" destId="{AE90118C-12ED-4867-AE60-6CB3DFC621BF}" srcOrd="1" destOrd="0" presId="urn:microsoft.com/office/officeart/2005/8/layout/vList5"/>
    <dgm:cxn modelId="{9A9273EA-07BB-496F-9EEE-8792014A6CED}" type="presParOf" srcId="{21ED7CB0-9DD7-4466-80ED-57F4FD059A77}" destId="{2789E3F4-230B-4C18-9B1B-0169197EE199}" srcOrd="2" destOrd="0" presId="urn:microsoft.com/office/officeart/2005/8/layout/vList5"/>
    <dgm:cxn modelId="{D3541630-5611-4512-BCFB-37A75D6C3C40}" type="presParOf" srcId="{2789E3F4-230B-4C18-9B1B-0169197EE199}" destId="{5E0F8F56-67DB-465E-9D45-B8BE7DBA7B9C}" srcOrd="0" destOrd="0" presId="urn:microsoft.com/office/officeart/2005/8/layout/vList5"/>
    <dgm:cxn modelId="{7F1A271D-F441-4FDA-B8F1-B767529510FA}" type="presParOf" srcId="{21ED7CB0-9DD7-4466-80ED-57F4FD059A77}" destId="{42AB400A-5EA2-4027-818E-BB3BA8EBF198}" srcOrd="3" destOrd="0" presId="urn:microsoft.com/office/officeart/2005/8/layout/vList5"/>
    <dgm:cxn modelId="{508CDD2B-A26D-4536-AAA1-976396C88E88}" type="presParOf" srcId="{21ED7CB0-9DD7-4466-80ED-57F4FD059A77}" destId="{53F1AB3E-842B-4A6D-859D-F37B4E047F34}" srcOrd="4" destOrd="0" presId="urn:microsoft.com/office/officeart/2005/8/layout/vList5"/>
    <dgm:cxn modelId="{4E63439D-9E27-4826-ADE9-085BA5C794E3}" type="presParOf" srcId="{53F1AB3E-842B-4A6D-859D-F37B4E047F34}" destId="{BC24D648-39DE-4088-A750-AC4374C39BB2}" srcOrd="0" destOrd="0" presId="urn:microsoft.com/office/officeart/2005/8/layout/vList5"/>
    <dgm:cxn modelId="{0C35FFF4-84DC-4560-8A28-7A56CFAD0309}" type="presParOf" srcId="{21ED7CB0-9DD7-4466-80ED-57F4FD059A77}" destId="{0395CE5F-E90A-4363-9E73-7749BCF74A45}" srcOrd="5" destOrd="0" presId="urn:microsoft.com/office/officeart/2005/8/layout/vList5"/>
    <dgm:cxn modelId="{BAA7B4FE-9F58-43F2-B18A-E4419795A801}" type="presParOf" srcId="{21ED7CB0-9DD7-4466-80ED-57F4FD059A77}" destId="{56A77550-BE31-46A5-B8C7-9B928B64A74B}" srcOrd="6" destOrd="0" presId="urn:microsoft.com/office/officeart/2005/8/layout/vList5"/>
    <dgm:cxn modelId="{9E0244E2-B321-4C5C-8CF8-5D0A9B8A0AC3}" type="presParOf" srcId="{56A77550-BE31-46A5-B8C7-9B928B64A74B}" destId="{6806E4D9-98BC-41BE-A07C-194E6049EE0B}" srcOrd="0" destOrd="0" presId="urn:microsoft.com/office/officeart/2005/8/layout/vList5"/>
  </dgm:cxnLst>
  <dgm:bg/>
  <dgm:whole/>
  <dgm:extLst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99289D-8E7E-433B-9D33-011C10009570}" type="doc">
      <dgm:prSet loTypeId="urn:microsoft.com/office/officeart/2005/8/layout/vList5" loCatId="list" qsTypeId="urn:microsoft.com/office/officeart/2005/8/quickstyle/3d7" qsCatId="3D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E443D5DC-7A2E-43DC-B89C-A1214D20290D}">
      <dgm:prSet custT="1"/>
      <dgm:spPr/>
      <dgm:t>
        <a:bodyPr/>
        <a:lstStyle/>
        <a:p>
          <a:pPr rtl="0"/>
          <a:r>
            <a:rPr lang="ru-RU" sz="1800" dirty="0" smtClean="0"/>
            <a:t>Функция финансирования-3 </a:t>
          </a:r>
          <a:r>
            <a:rPr lang="en-US" sz="1800" dirty="0" smtClean="0"/>
            <a:t>PL</a:t>
          </a:r>
          <a:endParaRPr lang="ru-RU" sz="1800" dirty="0" smtClean="0"/>
        </a:p>
        <a:p>
          <a:pPr rtl="0"/>
          <a:r>
            <a:rPr lang="ru-RU" sz="1800" dirty="0" smtClean="0"/>
            <a:t>(Банк – ВТБ)</a:t>
          </a:r>
        </a:p>
      </dgm:t>
    </dgm:pt>
    <dgm:pt modelId="{05052FBE-E8F9-441B-B0EE-7B24FD1905D9}" type="parTrans" cxnId="{5BCE3F0F-98DA-4437-9409-0768EF0D0181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337D624B-9BFD-459E-8A87-0C1AAD784BA4}" type="sibTrans" cxnId="{5BCE3F0F-98DA-4437-9409-0768EF0D0181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7F620F96-F724-456D-9FE4-FD9320F831D1}">
      <dgm:prSet custT="1"/>
      <dgm:spPr/>
      <dgm:t>
        <a:bodyPr/>
        <a:lstStyle/>
        <a:p>
          <a:pPr rtl="0"/>
          <a:r>
            <a:rPr lang="ru-RU" sz="2000" dirty="0" smtClean="0"/>
            <a:t>Функция страхования- </a:t>
          </a:r>
          <a:r>
            <a:rPr lang="en-US" sz="2000" dirty="0" smtClean="0"/>
            <a:t>3PL</a:t>
          </a:r>
        </a:p>
        <a:p>
          <a:pPr rtl="0"/>
          <a:r>
            <a:rPr lang="ru-RU" sz="2000" dirty="0" smtClean="0"/>
            <a:t>(страховая компания – Альянс)</a:t>
          </a:r>
          <a:endParaRPr lang="ru-RU" sz="1600" dirty="0"/>
        </a:p>
      </dgm:t>
    </dgm:pt>
    <dgm:pt modelId="{1E443155-AF4C-461B-8D97-6B407A9E2B58}" type="parTrans" cxnId="{739598AC-70C9-4217-952B-7DE3293C942E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8F9178EE-4846-4BEC-92A8-C8F6AD67F4D2}" type="sibTrans" cxnId="{739598AC-70C9-4217-952B-7DE3293C942E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40B7F06F-F107-4D27-AFE3-F9BAB4148F47}">
      <dgm:prSet custT="1"/>
      <dgm:spPr/>
      <dgm:t>
        <a:bodyPr/>
        <a:lstStyle/>
        <a:p>
          <a:pPr rtl="0"/>
          <a:r>
            <a:rPr lang="ru-RU" sz="2000" dirty="0" smtClean="0"/>
            <a:t>Функция таможенного оформления-</a:t>
          </a:r>
        </a:p>
        <a:p>
          <a:pPr rtl="0"/>
          <a:r>
            <a:rPr lang="ru-RU" sz="2000" dirty="0" smtClean="0"/>
            <a:t>3 </a:t>
          </a:r>
          <a:r>
            <a:rPr lang="en-US" sz="2000" dirty="0" smtClean="0"/>
            <a:t>PL</a:t>
          </a:r>
          <a:r>
            <a:rPr lang="ru-RU" sz="2000" dirty="0" smtClean="0"/>
            <a:t>(Таможенный представитель</a:t>
          </a:r>
          <a:r>
            <a:rPr lang="en-US" sz="2000" dirty="0" smtClean="0"/>
            <a:t> –</a:t>
          </a:r>
          <a:r>
            <a:rPr lang="ru-RU" sz="2000" dirty="0" smtClean="0"/>
            <a:t>ООО «</a:t>
          </a:r>
          <a:r>
            <a:rPr lang="ru-RU" sz="2000" dirty="0" err="1" smtClean="0"/>
            <a:t>Дженерал</a:t>
          </a:r>
          <a:r>
            <a:rPr lang="ru-RU" sz="2000" dirty="0" smtClean="0"/>
            <a:t> </a:t>
          </a:r>
          <a:r>
            <a:rPr lang="ru-RU" sz="2000" dirty="0" err="1" smtClean="0"/>
            <a:t>Шиппинг</a:t>
          </a:r>
          <a:r>
            <a:rPr lang="ru-RU" sz="2000" dirty="0" smtClean="0"/>
            <a:t> </a:t>
          </a:r>
          <a:r>
            <a:rPr lang="ru-RU" sz="2000" dirty="0" err="1" smtClean="0"/>
            <a:t>Компани</a:t>
          </a:r>
          <a:r>
            <a:rPr lang="ru-RU" sz="2000" dirty="0" smtClean="0"/>
            <a:t>»)</a:t>
          </a:r>
          <a:endParaRPr lang="ru-RU" sz="1800" dirty="0"/>
        </a:p>
      </dgm:t>
    </dgm:pt>
    <dgm:pt modelId="{FE8E99AD-2DDC-4199-A0F9-CE7E8DE362F2}" type="parTrans" cxnId="{48353EE7-C865-438C-95CC-DAA47C647673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47611908-74E7-4BBC-B56B-9013B0807996}" type="sibTrans" cxnId="{48353EE7-C865-438C-95CC-DAA47C647673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81047BA6-C87A-412A-9649-F49695C1939D}">
      <dgm:prSet custT="1"/>
      <dgm:spPr/>
      <dgm:t>
        <a:bodyPr/>
        <a:lstStyle/>
        <a:p>
          <a:pPr rtl="0"/>
          <a:r>
            <a:rPr lang="ru-RU" sz="1600" dirty="0" smtClean="0"/>
            <a:t>Функция контроля  и сертификации товаров – ФТС и </a:t>
          </a:r>
          <a:r>
            <a:rPr lang="en-US" sz="1600" dirty="0" smtClean="0"/>
            <a:t>SGS</a:t>
          </a:r>
          <a:r>
            <a:rPr lang="ru-RU" sz="1600" dirty="0" smtClean="0"/>
            <a:t>.</a:t>
          </a:r>
          <a:endParaRPr lang="ru-RU" sz="1600" dirty="0"/>
        </a:p>
      </dgm:t>
    </dgm:pt>
    <dgm:pt modelId="{A6E47BDB-5967-4250-B5C5-075E727DD372}" type="parTrans" cxnId="{F401D1FD-5346-4281-85E4-A6502A524608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1A9429AB-DDE5-46F0-B179-57FB83498DFB}" type="sibTrans" cxnId="{F401D1FD-5346-4281-85E4-A6502A524608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CA6D21F4-3C33-4009-91D8-8E8954758CCA}">
      <dgm:prSet/>
      <dgm:spPr/>
      <dgm:t>
        <a:bodyPr/>
        <a:lstStyle/>
        <a:p>
          <a:pPr rtl="0"/>
          <a:r>
            <a:rPr lang="ru-RU" dirty="0" smtClean="0"/>
            <a:t>Фискальная</a:t>
          </a:r>
          <a:r>
            <a:rPr lang="ru-RU" baseline="0" dirty="0" smtClean="0"/>
            <a:t> функция – Федеральное казначейство </a:t>
          </a:r>
          <a:endParaRPr lang="ru-RU" dirty="0"/>
        </a:p>
      </dgm:t>
    </dgm:pt>
    <dgm:pt modelId="{0B81F45E-76E0-4325-928D-C1A6B95C9BE3}" type="parTrans" cxnId="{E1A69CBE-5289-4B97-867F-DA60CA040B90}">
      <dgm:prSet/>
      <dgm:spPr/>
      <dgm:t>
        <a:bodyPr/>
        <a:lstStyle/>
        <a:p>
          <a:endParaRPr lang="ru-RU"/>
        </a:p>
      </dgm:t>
    </dgm:pt>
    <dgm:pt modelId="{935F5E1C-50F6-4327-AF20-5485BF5A106E}" type="sibTrans" cxnId="{E1A69CBE-5289-4B97-867F-DA60CA040B90}">
      <dgm:prSet/>
      <dgm:spPr/>
      <dgm:t>
        <a:bodyPr/>
        <a:lstStyle/>
        <a:p>
          <a:endParaRPr lang="ru-RU"/>
        </a:p>
      </dgm:t>
    </dgm:pt>
    <dgm:pt modelId="{F5A0A529-1F42-4222-A644-11D3F3190721}" type="pres">
      <dgm:prSet presAssocID="{C399289D-8E7E-433B-9D33-011C1000957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D201A4-69CF-4409-8F52-B34BF3EAEB1E}" type="pres">
      <dgm:prSet presAssocID="{E443D5DC-7A2E-43DC-B89C-A1214D20290D}" presName="linNode" presStyleCnt="0"/>
      <dgm:spPr/>
      <dgm:t>
        <a:bodyPr/>
        <a:lstStyle/>
        <a:p>
          <a:endParaRPr lang="ru-RU"/>
        </a:p>
      </dgm:t>
    </dgm:pt>
    <dgm:pt modelId="{3AE25A38-192C-48B7-BC2E-D25855E1478C}" type="pres">
      <dgm:prSet presAssocID="{E443D5DC-7A2E-43DC-B89C-A1214D20290D}" presName="parentText" presStyleLbl="node1" presStyleIdx="0" presStyleCnt="5" custScaleX="277778" custLinFactNeighborX="-1353" custLinFactNeighborY="-68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5365B-7D68-4B5E-9D37-B53E3BC089CB}" type="pres">
      <dgm:prSet presAssocID="{337D624B-9BFD-459E-8A87-0C1AAD784BA4}" presName="sp" presStyleCnt="0"/>
      <dgm:spPr/>
      <dgm:t>
        <a:bodyPr/>
        <a:lstStyle/>
        <a:p>
          <a:endParaRPr lang="ru-RU"/>
        </a:p>
      </dgm:t>
    </dgm:pt>
    <dgm:pt modelId="{6D14B84F-A6ED-4B05-9DDC-40C7E54525A1}" type="pres">
      <dgm:prSet presAssocID="{7F620F96-F724-456D-9FE4-FD9320F831D1}" presName="linNode" presStyleCnt="0"/>
      <dgm:spPr/>
      <dgm:t>
        <a:bodyPr/>
        <a:lstStyle/>
        <a:p>
          <a:endParaRPr lang="ru-RU"/>
        </a:p>
      </dgm:t>
    </dgm:pt>
    <dgm:pt modelId="{F89833BB-358F-42FD-8F17-F3C4073C433C}" type="pres">
      <dgm:prSet presAssocID="{7F620F96-F724-456D-9FE4-FD9320F831D1}" presName="parentText" presStyleLbl="node1" presStyleIdx="1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7FBD9B-A804-4001-BC9D-1845E64BD93B}" type="pres">
      <dgm:prSet presAssocID="{8F9178EE-4846-4BEC-92A8-C8F6AD67F4D2}" presName="sp" presStyleCnt="0"/>
      <dgm:spPr/>
      <dgm:t>
        <a:bodyPr/>
        <a:lstStyle/>
        <a:p>
          <a:endParaRPr lang="ru-RU"/>
        </a:p>
      </dgm:t>
    </dgm:pt>
    <dgm:pt modelId="{0E313ED7-79D8-4A5D-B768-3DD66C91020E}" type="pres">
      <dgm:prSet presAssocID="{40B7F06F-F107-4D27-AFE3-F9BAB4148F47}" presName="linNode" presStyleCnt="0"/>
      <dgm:spPr/>
      <dgm:t>
        <a:bodyPr/>
        <a:lstStyle/>
        <a:p>
          <a:endParaRPr lang="ru-RU"/>
        </a:p>
      </dgm:t>
    </dgm:pt>
    <dgm:pt modelId="{42B23E6C-D959-4ED4-B45E-15BF62C7D261}" type="pres">
      <dgm:prSet presAssocID="{40B7F06F-F107-4D27-AFE3-F9BAB4148F47}" presName="parentText" presStyleLbl="node1" presStyleIdx="2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81048F-E3E8-44FD-BD6E-B434433A5146}" type="pres">
      <dgm:prSet presAssocID="{47611908-74E7-4BBC-B56B-9013B0807996}" presName="sp" presStyleCnt="0"/>
      <dgm:spPr/>
      <dgm:t>
        <a:bodyPr/>
        <a:lstStyle/>
        <a:p>
          <a:endParaRPr lang="ru-RU"/>
        </a:p>
      </dgm:t>
    </dgm:pt>
    <dgm:pt modelId="{BC7FF652-D91B-4D40-B433-F4E95B5846E5}" type="pres">
      <dgm:prSet presAssocID="{81047BA6-C87A-412A-9649-F49695C1939D}" presName="linNode" presStyleCnt="0"/>
      <dgm:spPr/>
      <dgm:t>
        <a:bodyPr/>
        <a:lstStyle/>
        <a:p>
          <a:endParaRPr lang="ru-RU"/>
        </a:p>
      </dgm:t>
    </dgm:pt>
    <dgm:pt modelId="{49589DF0-4141-4ACE-82CC-A925D536D2A5}" type="pres">
      <dgm:prSet presAssocID="{81047BA6-C87A-412A-9649-F49695C1939D}" presName="parentText" presStyleLbl="node1" presStyleIdx="3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FC147B-60D2-4362-9F3B-9A6649C77EB7}" type="pres">
      <dgm:prSet presAssocID="{1A9429AB-DDE5-46F0-B179-57FB83498DFB}" presName="sp" presStyleCnt="0"/>
      <dgm:spPr/>
      <dgm:t>
        <a:bodyPr/>
        <a:lstStyle/>
        <a:p>
          <a:endParaRPr lang="ru-RU"/>
        </a:p>
      </dgm:t>
    </dgm:pt>
    <dgm:pt modelId="{AF6159B0-4A54-4A88-8FCE-A161DDD47A56}" type="pres">
      <dgm:prSet presAssocID="{CA6D21F4-3C33-4009-91D8-8E8954758CCA}" presName="linNode" presStyleCnt="0"/>
      <dgm:spPr/>
    </dgm:pt>
    <dgm:pt modelId="{112CFCCA-24AC-49B2-9934-0334B9E62391}" type="pres">
      <dgm:prSet presAssocID="{CA6D21F4-3C33-4009-91D8-8E8954758CCA}" presName="parentText" presStyleLbl="node1" presStyleIdx="4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43C7FD-E7DE-491D-BDFA-D729305A2022}" type="presOf" srcId="{C399289D-8E7E-433B-9D33-011C10009570}" destId="{F5A0A529-1F42-4222-A644-11D3F3190721}" srcOrd="0" destOrd="0" presId="urn:microsoft.com/office/officeart/2005/8/layout/vList5"/>
    <dgm:cxn modelId="{F401D1FD-5346-4281-85E4-A6502A524608}" srcId="{C399289D-8E7E-433B-9D33-011C10009570}" destId="{81047BA6-C87A-412A-9649-F49695C1939D}" srcOrd="3" destOrd="0" parTransId="{A6E47BDB-5967-4250-B5C5-075E727DD372}" sibTransId="{1A9429AB-DDE5-46F0-B179-57FB83498DFB}"/>
    <dgm:cxn modelId="{5BCE3F0F-98DA-4437-9409-0768EF0D0181}" srcId="{C399289D-8E7E-433B-9D33-011C10009570}" destId="{E443D5DC-7A2E-43DC-B89C-A1214D20290D}" srcOrd="0" destOrd="0" parTransId="{05052FBE-E8F9-441B-B0EE-7B24FD1905D9}" sibTransId="{337D624B-9BFD-459E-8A87-0C1AAD784BA4}"/>
    <dgm:cxn modelId="{BECAF437-C535-4BFA-A12A-B22CD9F59BFC}" type="presOf" srcId="{7F620F96-F724-456D-9FE4-FD9320F831D1}" destId="{F89833BB-358F-42FD-8F17-F3C4073C433C}" srcOrd="0" destOrd="0" presId="urn:microsoft.com/office/officeart/2005/8/layout/vList5"/>
    <dgm:cxn modelId="{48353EE7-C865-438C-95CC-DAA47C647673}" srcId="{C399289D-8E7E-433B-9D33-011C10009570}" destId="{40B7F06F-F107-4D27-AFE3-F9BAB4148F47}" srcOrd="2" destOrd="0" parTransId="{FE8E99AD-2DDC-4199-A0F9-CE7E8DE362F2}" sibTransId="{47611908-74E7-4BBC-B56B-9013B0807996}"/>
    <dgm:cxn modelId="{5636B5E2-B6B5-4FC5-BF2B-BA2B3C526195}" type="presOf" srcId="{40B7F06F-F107-4D27-AFE3-F9BAB4148F47}" destId="{42B23E6C-D959-4ED4-B45E-15BF62C7D261}" srcOrd="0" destOrd="0" presId="urn:microsoft.com/office/officeart/2005/8/layout/vList5"/>
    <dgm:cxn modelId="{739598AC-70C9-4217-952B-7DE3293C942E}" srcId="{C399289D-8E7E-433B-9D33-011C10009570}" destId="{7F620F96-F724-456D-9FE4-FD9320F831D1}" srcOrd="1" destOrd="0" parTransId="{1E443155-AF4C-461B-8D97-6B407A9E2B58}" sibTransId="{8F9178EE-4846-4BEC-92A8-C8F6AD67F4D2}"/>
    <dgm:cxn modelId="{F9C4179A-CA6E-480C-BE84-457D6CB225DB}" type="presOf" srcId="{81047BA6-C87A-412A-9649-F49695C1939D}" destId="{49589DF0-4141-4ACE-82CC-A925D536D2A5}" srcOrd="0" destOrd="0" presId="urn:microsoft.com/office/officeart/2005/8/layout/vList5"/>
    <dgm:cxn modelId="{E1A69CBE-5289-4B97-867F-DA60CA040B90}" srcId="{C399289D-8E7E-433B-9D33-011C10009570}" destId="{CA6D21F4-3C33-4009-91D8-8E8954758CCA}" srcOrd="4" destOrd="0" parTransId="{0B81F45E-76E0-4325-928D-C1A6B95C9BE3}" sibTransId="{935F5E1C-50F6-4327-AF20-5485BF5A106E}"/>
    <dgm:cxn modelId="{8C5208A9-A87E-48A5-A44F-42D193195DC2}" type="presOf" srcId="{E443D5DC-7A2E-43DC-B89C-A1214D20290D}" destId="{3AE25A38-192C-48B7-BC2E-D25855E1478C}" srcOrd="0" destOrd="0" presId="urn:microsoft.com/office/officeart/2005/8/layout/vList5"/>
    <dgm:cxn modelId="{4F0145E2-B85A-4845-971A-8264CE593981}" type="presOf" srcId="{CA6D21F4-3C33-4009-91D8-8E8954758CCA}" destId="{112CFCCA-24AC-49B2-9934-0334B9E62391}" srcOrd="0" destOrd="0" presId="urn:microsoft.com/office/officeart/2005/8/layout/vList5"/>
    <dgm:cxn modelId="{70876D42-8C8D-41FA-903B-EBF9A761AA03}" type="presParOf" srcId="{F5A0A529-1F42-4222-A644-11D3F3190721}" destId="{3BD201A4-69CF-4409-8F52-B34BF3EAEB1E}" srcOrd="0" destOrd="0" presId="urn:microsoft.com/office/officeart/2005/8/layout/vList5"/>
    <dgm:cxn modelId="{EC01E275-1120-4CCE-A0AE-2D0B0C13551E}" type="presParOf" srcId="{3BD201A4-69CF-4409-8F52-B34BF3EAEB1E}" destId="{3AE25A38-192C-48B7-BC2E-D25855E1478C}" srcOrd="0" destOrd="0" presId="urn:microsoft.com/office/officeart/2005/8/layout/vList5"/>
    <dgm:cxn modelId="{BF4971C5-C3E1-4667-BEC5-BC82052D9FF5}" type="presParOf" srcId="{F5A0A529-1F42-4222-A644-11D3F3190721}" destId="{4125365B-7D68-4B5E-9D37-B53E3BC089CB}" srcOrd="1" destOrd="0" presId="urn:microsoft.com/office/officeart/2005/8/layout/vList5"/>
    <dgm:cxn modelId="{BA8A97FF-4C9B-4EDF-BF34-491EF5EF747B}" type="presParOf" srcId="{F5A0A529-1F42-4222-A644-11D3F3190721}" destId="{6D14B84F-A6ED-4B05-9DDC-40C7E54525A1}" srcOrd="2" destOrd="0" presId="urn:microsoft.com/office/officeart/2005/8/layout/vList5"/>
    <dgm:cxn modelId="{35BD5D71-9100-4DA9-93FE-E55A7FFFA011}" type="presParOf" srcId="{6D14B84F-A6ED-4B05-9DDC-40C7E54525A1}" destId="{F89833BB-358F-42FD-8F17-F3C4073C433C}" srcOrd="0" destOrd="0" presId="urn:microsoft.com/office/officeart/2005/8/layout/vList5"/>
    <dgm:cxn modelId="{4693477F-C057-4B58-81D2-99A96418DF82}" type="presParOf" srcId="{F5A0A529-1F42-4222-A644-11D3F3190721}" destId="{DF7FBD9B-A804-4001-BC9D-1845E64BD93B}" srcOrd="3" destOrd="0" presId="urn:microsoft.com/office/officeart/2005/8/layout/vList5"/>
    <dgm:cxn modelId="{0CE3C071-5799-43F5-A01B-B576E59C30F8}" type="presParOf" srcId="{F5A0A529-1F42-4222-A644-11D3F3190721}" destId="{0E313ED7-79D8-4A5D-B768-3DD66C91020E}" srcOrd="4" destOrd="0" presId="urn:microsoft.com/office/officeart/2005/8/layout/vList5"/>
    <dgm:cxn modelId="{B9D1B9FC-D197-4841-B733-3F225AD52844}" type="presParOf" srcId="{0E313ED7-79D8-4A5D-B768-3DD66C91020E}" destId="{42B23E6C-D959-4ED4-B45E-15BF62C7D261}" srcOrd="0" destOrd="0" presId="urn:microsoft.com/office/officeart/2005/8/layout/vList5"/>
    <dgm:cxn modelId="{6367103D-A770-45D7-B2D5-CE2B84967E8A}" type="presParOf" srcId="{F5A0A529-1F42-4222-A644-11D3F3190721}" destId="{6E81048F-E3E8-44FD-BD6E-B434433A5146}" srcOrd="5" destOrd="0" presId="urn:microsoft.com/office/officeart/2005/8/layout/vList5"/>
    <dgm:cxn modelId="{35F4F12E-738A-4E0D-94C2-6AD4FC354B53}" type="presParOf" srcId="{F5A0A529-1F42-4222-A644-11D3F3190721}" destId="{BC7FF652-D91B-4D40-B433-F4E95B5846E5}" srcOrd="6" destOrd="0" presId="urn:microsoft.com/office/officeart/2005/8/layout/vList5"/>
    <dgm:cxn modelId="{4AAFA217-F6DD-4A9B-BAFA-E5EC0586E7A2}" type="presParOf" srcId="{BC7FF652-D91B-4D40-B433-F4E95B5846E5}" destId="{49589DF0-4141-4ACE-82CC-A925D536D2A5}" srcOrd="0" destOrd="0" presId="urn:microsoft.com/office/officeart/2005/8/layout/vList5"/>
    <dgm:cxn modelId="{76F7C814-BF73-464D-8538-793A5A7AD167}" type="presParOf" srcId="{F5A0A529-1F42-4222-A644-11D3F3190721}" destId="{94FC147B-60D2-4362-9F3B-9A6649C77EB7}" srcOrd="7" destOrd="0" presId="urn:microsoft.com/office/officeart/2005/8/layout/vList5"/>
    <dgm:cxn modelId="{B7F9DBDD-32C8-4008-81D0-FC399BB49E8E}" type="presParOf" srcId="{F5A0A529-1F42-4222-A644-11D3F3190721}" destId="{AF6159B0-4A54-4A88-8FCE-A161DDD47A56}" srcOrd="8" destOrd="0" presId="urn:microsoft.com/office/officeart/2005/8/layout/vList5"/>
    <dgm:cxn modelId="{AAAA5B9B-D8FD-41DD-A4D2-A42E4377B49B}" type="presParOf" srcId="{AF6159B0-4A54-4A88-8FCE-A161DDD47A56}" destId="{112CFCCA-24AC-49B2-9934-0334B9E62391}" srcOrd="0" destOrd="0" presId="urn:microsoft.com/office/officeart/2005/8/layout/vList5"/>
  </dgm:cxnLst>
  <dgm:bg/>
  <dgm:whole/>
  <dgm:extLst/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DE5F65-BDA2-4D41-884B-A89D4529F8CE}">
      <dsp:nvSpPr>
        <dsp:cNvPr id="0" name=""/>
        <dsp:cNvSpPr/>
      </dsp:nvSpPr>
      <dsp:spPr>
        <a:xfrm>
          <a:off x="2267" y="2221"/>
          <a:ext cx="4643664" cy="1191645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Сбыт продукции (распределительная функция)-ФК</a:t>
          </a:r>
          <a:endParaRPr lang="ru-RU" sz="2400" kern="1200" dirty="0"/>
        </a:p>
      </dsp:txBody>
      <dsp:txXfrm>
        <a:off x="2267" y="2221"/>
        <a:ext cx="4643664" cy="1191645"/>
      </dsp:txXfrm>
    </dsp:sp>
    <dsp:sp modelId="{5E0F8F56-67DB-465E-9D45-B8BE7DBA7B9C}">
      <dsp:nvSpPr>
        <dsp:cNvPr id="0" name=""/>
        <dsp:cNvSpPr/>
      </dsp:nvSpPr>
      <dsp:spPr>
        <a:xfrm>
          <a:off x="0" y="1285885"/>
          <a:ext cx="4643664" cy="1599700"/>
        </a:xfrm>
        <a:prstGeom prst="roundRect">
          <a:avLst/>
        </a:prstGeom>
        <a:solidFill>
          <a:schemeClr val="accent6">
            <a:shade val="50000"/>
            <a:hueOff val="-230847"/>
            <a:satOff val="15390"/>
            <a:lumOff val="20092"/>
            <a:alphaOff val="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Функция транспортировки –ФК,</a:t>
          </a:r>
        </a:p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3 </a:t>
          </a:r>
          <a:r>
            <a:rPr lang="en-US" sz="2200" kern="1200" dirty="0" smtClean="0"/>
            <a:t>PL</a:t>
          </a:r>
          <a:endParaRPr lang="ru-RU" sz="2200" kern="1200" dirty="0"/>
        </a:p>
      </dsp:txBody>
      <dsp:txXfrm>
        <a:off x="0" y="1285885"/>
        <a:ext cx="4643664" cy="1599700"/>
      </dsp:txXfrm>
    </dsp:sp>
    <dsp:sp modelId="{BC24D648-39DE-4088-A750-AC4374C39BB2}">
      <dsp:nvSpPr>
        <dsp:cNvPr id="0" name=""/>
        <dsp:cNvSpPr/>
      </dsp:nvSpPr>
      <dsp:spPr>
        <a:xfrm>
          <a:off x="2267" y="2912731"/>
          <a:ext cx="4643664" cy="1191645"/>
        </a:xfrm>
        <a:prstGeom prst="roundRect">
          <a:avLst/>
        </a:prstGeom>
        <a:solidFill>
          <a:schemeClr val="accent6">
            <a:shade val="50000"/>
            <a:hueOff val="-461694"/>
            <a:satOff val="30780"/>
            <a:lumOff val="40185"/>
            <a:alphaOff val="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Функция </a:t>
          </a:r>
          <a:r>
            <a:rPr lang="en-US" sz="2400" kern="1200" dirty="0" smtClean="0"/>
            <a:t>c</a:t>
          </a:r>
          <a:r>
            <a:rPr lang="ru-RU" sz="2400" kern="1200" dirty="0" err="1" smtClean="0"/>
            <a:t>кладирования</a:t>
          </a:r>
          <a:r>
            <a:rPr lang="ru-RU" sz="2400" kern="1200" dirty="0" smtClean="0"/>
            <a:t> - 3 </a:t>
          </a:r>
          <a:r>
            <a:rPr lang="en-US" sz="2400" kern="1200" dirty="0" smtClean="0"/>
            <a:t>PL</a:t>
          </a:r>
          <a:r>
            <a:rPr lang="ru-RU" sz="2400" kern="1200" dirty="0" smtClean="0"/>
            <a:t>, ФК</a:t>
          </a:r>
          <a:endParaRPr lang="ru-RU" sz="2400" kern="1200" dirty="0"/>
        </a:p>
      </dsp:txBody>
      <dsp:txXfrm>
        <a:off x="2267" y="2912731"/>
        <a:ext cx="4643664" cy="1191645"/>
      </dsp:txXfrm>
    </dsp:sp>
    <dsp:sp modelId="{6806E4D9-98BC-41BE-A07C-194E6049EE0B}">
      <dsp:nvSpPr>
        <dsp:cNvPr id="0" name=""/>
        <dsp:cNvSpPr/>
      </dsp:nvSpPr>
      <dsp:spPr>
        <a:xfrm>
          <a:off x="2267" y="4163959"/>
          <a:ext cx="4643664" cy="1191645"/>
        </a:xfrm>
        <a:prstGeom prst="roundRect">
          <a:avLst/>
        </a:prstGeom>
        <a:solidFill>
          <a:schemeClr val="accent6">
            <a:shade val="50000"/>
            <a:hueOff val="-230847"/>
            <a:satOff val="15390"/>
            <a:lumOff val="20092"/>
            <a:alphaOff val="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Погрузочно-разгрузочная функция</a:t>
          </a:r>
          <a:r>
            <a:rPr lang="en-US" sz="2400" kern="1200" dirty="0" smtClean="0"/>
            <a:t> – </a:t>
          </a:r>
          <a:r>
            <a:rPr lang="ru-RU" sz="2400" kern="1200" dirty="0" smtClean="0"/>
            <a:t>ФК, 3</a:t>
          </a:r>
          <a:r>
            <a:rPr lang="en-US" sz="2400" kern="1200" dirty="0" smtClean="0"/>
            <a:t>PL</a:t>
          </a:r>
          <a:endParaRPr lang="ru-RU" sz="2400" kern="1200" dirty="0"/>
        </a:p>
      </dsp:txBody>
      <dsp:txXfrm>
        <a:off x="2267" y="4163959"/>
        <a:ext cx="4643664" cy="119164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E25A38-192C-48B7-BC2E-D25855E1478C}">
      <dsp:nvSpPr>
        <dsp:cNvPr id="0" name=""/>
        <dsp:cNvSpPr/>
      </dsp:nvSpPr>
      <dsp:spPr>
        <a:xfrm>
          <a:off x="4386" y="0"/>
          <a:ext cx="4491413" cy="134134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Финансовая подсистема  3 </a:t>
          </a:r>
          <a:r>
            <a:rPr lang="en-US" sz="1800" kern="1200" dirty="0" smtClean="0"/>
            <a:t>PL</a:t>
          </a:r>
          <a:endParaRPr lang="ru-RU" sz="1800" kern="1200" dirty="0" smtClean="0"/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(Банк – ВТБ)</a:t>
          </a:r>
        </a:p>
      </dsp:txBody>
      <dsp:txXfrm>
        <a:off x="4386" y="0"/>
        <a:ext cx="4491413" cy="1341340"/>
      </dsp:txXfrm>
    </dsp:sp>
    <dsp:sp modelId="{F89833BB-358F-42FD-8F17-F3C4073C433C}">
      <dsp:nvSpPr>
        <dsp:cNvPr id="0" name=""/>
        <dsp:cNvSpPr/>
      </dsp:nvSpPr>
      <dsp:spPr>
        <a:xfrm>
          <a:off x="2193" y="1411196"/>
          <a:ext cx="4491413" cy="1341340"/>
        </a:xfrm>
        <a:prstGeom prst="roundRect">
          <a:avLst/>
        </a:prstGeom>
        <a:solidFill>
          <a:schemeClr val="accent2">
            <a:shade val="50000"/>
            <a:hueOff val="-20742"/>
            <a:satOff val="-4204"/>
            <a:lumOff val="23125"/>
            <a:alphaOff val="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Страховая подсистема</a:t>
          </a:r>
          <a:r>
            <a:rPr lang="en-US" sz="2000" kern="1200" dirty="0" smtClean="0"/>
            <a:t> 3PL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(страховая компания – Альянс)</a:t>
          </a:r>
          <a:endParaRPr lang="ru-RU" sz="1600" kern="1200" dirty="0"/>
        </a:p>
      </dsp:txBody>
      <dsp:txXfrm>
        <a:off x="2193" y="1411196"/>
        <a:ext cx="4491413" cy="1341340"/>
      </dsp:txXfrm>
    </dsp:sp>
    <dsp:sp modelId="{42B23E6C-D959-4ED4-B45E-15BF62C7D261}">
      <dsp:nvSpPr>
        <dsp:cNvPr id="0" name=""/>
        <dsp:cNvSpPr/>
      </dsp:nvSpPr>
      <dsp:spPr>
        <a:xfrm>
          <a:off x="2193" y="2819603"/>
          <a:ext cx="4491413" cy="1341340"/>
        </a:xfrm>
        <a:prstGeom prst="roundRect">
          <a:avLst/>
        </a:prstGeom>
        <a:solidFill>
          <a:schemeClr val="accent2">
            <a:shade val="50000"/>
            <a:hueOff val="-41484"/>
            <a:satOff val="-8409"/>
            <a:lumOff val="46251"/>
            <a:alphaOff val="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Таможенные формальности 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 </a:t>
          </a:r>
          <a:r>
            <a:rPr lang="en-US" sz="2000" kern="1200" dirty="0" smtClean="0"/>
            <a:t>PL</a:t>
          </a:r>
          <a:r>
            <a:rPr lang="ru-RU" sz="2000" kern="1200" dirty="0" smtClean="0"/>
            <a:t>(Таможенный представитель</a:t>
          </a:r>
          <a:r>
            <a:rPr lang="en-US" sz="2000" kern="1200" dirty="0" smtClean="0"/>
            <a:t> –</a:t>
          </a:r>
          <a:r>
            <a:rPr lang="ru-RU" sz="2000" kern="1200" dirty="0" smtClean="0"/>
            <a:t>ООО «</a:t>
          </a:r>
          <a:r>
            <a:rPr lang="ru-RU" sz="2000" kern="1200" dirty="0" err="1" smtClean="0"/>
            <a:t>Дженерал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Шиппинг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Компани</a:t>
          </a:r>
          <a:r>
            <a:rPr lang="ru-RU" sz="2000" kern="1200" dirty="0" smtClean="0"/>
            <a:t>»)</a:t>
          </a:r>
          <a:endParaRPr lang="ru-RU" sz="1800" kern="1200" dirty="0"/>
        </a:p>
      </dsp:txBody>
      <dsp:txXfrm>
        <a:off x="2193" y="2819603"/>
        <a:ext cx="4491413" cy="1341340"/>
      </dsp:txXfrm>
    </dsp:sp>
    <dsp:sp modelId="{49589DF0-4141-4ACE-82CC-A925D536D2A5}">
      <dsp:nvSpPr>
        <dsp:cNvPr id="0" name=""/>
        <dsp:cNvSpPr/>
      </dsp:nvSpPr>
      <dsp:spPr>
        <a:xfrm>
          <a:off x="2193" y="4228010"/>
          <a:ext cx="4491413" cy="1341340"/>
        </a:xfrm>
        <a:prstGeom prst="roundRect">
          <a:avLst/>
        </a:prstGeom>
        <a:solidFill>
          <a:schemeClr val="accent2">
            <a:shade val="50000"/>
            <a:hueOff val="-20742"/>
            <a:satOff val="-4204"/>
            <a:lumOff val="23125"/>
            <a:alphaOff val="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/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Функциональная подсистема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Органы контроля и сертификации товаров – ФТС и </a:t>
          </a:r>
          <a:r>
            <a:rPr lang="en-US" sz="1600" kern="1200" dirty="0" smtClean="0">
              <a:solidFill>
                <a:schemeClr val="bg1"/>
              </a:solidFill>
            </a:rPr>
            <a:t>SGS</a:t>
          </a:r>
          <a:r>
            <a:rPr lang="ru-RU" sz="1600" kern="1200" dirty="0" smtClean="0"/>
            <a:t>, Федеральное </a:t>
          </a:r>
          <a:r>
            <a:rPr lang="ru-RU" sz="1600" kern="1200" dirty="0" err="1" smtClean="0"/>
            <a:t>казначейство,Таможенные</a:t>
          </a:r>
          <a:r>
            <a:rPr lang="ru-RU" sz="1600" kern="1200" dirty="0" smtClean="0"/>
            <a:t> органы Германии</a:t>
          </a:r>
          <a:endParaRPr lang="ru-RU" sz="1600" kern="1200" dirty="0"/>
        </a:p>
      </dsp:txBody>
      <dsp:txXfrm>
        <a:off x="2193" y="4228010"/>
        <a:ext cx="4491413" cy="1341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B899-6F45-40B3-B672-FA1090E2511D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569C-071D-4C8D-9441-D127D3F8FD6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B899-6F45-40B3-B672-FA1090E2511D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569C-071D-4C8D-9441-D127D3F8FD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B899-6F45-40B3-B672-FA1090E2511D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B08569C-071D-4C8D-9441-D127D3F8FD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B899-6F45-40B3-B672-FA1090E2511D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569C-071D-4C8D-9441-D127D3F8FD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B899-6F45-40B3-B672-FA1090E2511D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569C-071D-4C8D-9441-D127D3F8FD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B899-6F45-40B3-B672-FA1090E2511D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569C-071D-4C8D-9441-D127D3F8FD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B899-6F45-40B3-B672-FA1090E2511D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569C-071D-4C8D-9441-D127D3F8FD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B899-6F45-40B3-B672-FA1090E2511D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569C-071D-4C8D-9441-D127D3F8FD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B899-6F45-40B3-B672-FA1090E2511D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569C-071D-4C8D-9441-D127D3F8FD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B899-6F45-40B3-B672-FA1090E2511D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569C-071D-4C8D-9441-D127D3F8FD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B899-6F45-40B3-B672-FA1090E2511D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569C-071D-4C8D-9441-D127D3F8FD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EE8B899-6F45-40B3-B672-FA1090E2511D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B08569C-071D-4C8D-9441-D127D3F8FD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taprom.ru/regions/krasnoyarskii_krai.html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15.jpeg"/><Relationship Id="rId7" Type="http://schemas.openxmlformats.org/officeDocument/2006/relationships/slide" Target="slide7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11" Type="http://schemas.openxmlformats.org/officeDocument/2006/relationships/slide" Target="slide11.xml"/><Relationship Id="rId5" Type="http://schemas.openxmlformats.org/officeDocument/2006/relationships/slide" Target="slide3.xml"/><Relationship Id="rId10" Type="http://schemas.openxmlformats.org/officeDocument/2006/relationships/slide" Target="slide9.xml"/><Relationship Id="rId4" Type="http://schemas.openxmlformats.org/officeDocument/2006/relationships/image" Target="../media/image16.jpeg"/><Relationship Id="rId9" Type="http://schemas.openxmlformats.org/officeDocument/2006/relationships/slide" Target="slid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dela.ru/media/!245_b-71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58417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ОАО «Горно-металлургическая компания» </a:t>
            </a:r>
            <a:endParaRPr lang="ru-RU" dirty="0"/>
          </a:p>
        </p:txBody>
      </p:sp>
      <p:pic>
        <p:nvPicPr>
          <p:cNvPr id="1026" name="Picture 2" descr="http://nord-news.ru/img/newsimages/20110516/1_d71e73a7e4a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060848"/>
            <a:ext cx="2952328" cy="2017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652120" y="5301208"/>
            <a:ext cx="3491880" cy="15567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Подготовили : Лепичева Наталия, Охотников Сергей, Плаксина Евгения, Сазонова Юлия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m001.bcm.ru/1211/2ebb9d13-df30-4fe7-a7ea-9a5d04513b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1944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4077072"/>
            <a:ext cx="9036496" cy="259228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Открытое акционерное общество </a:t>
            </a:r>
            <a:endParaRPr lang="ru-RU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Горно-металлургическая компания "Норильский никель" </a:t>
            </a:r>
            <a:r>
              <a:rPr lang="ru-RU" b="1" dirty="0">
                <a:solidFill>
                  <a:srgbClr val="7030A0"/>
                </a:solidFill>
              </a:rPr>
              <a:t>(</a:t>
            </a:r>
            <a:r>
              <a:rPr lang="ru-RU" b="1" u="sng" dirty="0">
                <a:solidFill>
                  <a:srgbClr val="7030A0"/>
                </a:solidFill>
                <a:hlinkClick r:id="rId3"/>
              </a:rPr>
              <a:t>Красноярский край</a:t>
            </a:r>
            <a:r>
              <a:rPr lang="ru-RU" b="1" dirty="0">
                <a:solidFill>
                  <a:srgbClr val="7030A0"/>
                </a:solidFill>
              </a:rPr>
              <a:t>)</a:t>
            </a:r>
            <a:r>
              <a:rPr lang="ru-RU" dirty="0">
                <a:solidFill>
                  <a:srgbClr val="7030A0"/>
                </a:solidFill>
              </a:rPr>
              <a:t> - это группа компаний по добыче и обработке руд цветных металлов. Группа </a:t>
            </a:r>
            <a:r>
              <a:rPr lang="ru-RU" dirty="0" smtClean="0">
                <a:solidFill>
                  <a:srgbClr val="7030A0"/>
                </a:solidFill>
              </a:rPr>
              <a:t>является </a:t>
            </a:r>
            <a:r>
              <a:rPr lang="ru-RU" dirty="0">
                <a:solidFill>
                  <a:srgbClr val="7030A0"/>
                </a:solidFill>
              </a:rPr>
              <a:t>самым крупным производителем никеля и палладия в мире, а также одним из крупнейших производителей меди и платины.</a:t>
            </a: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hoto.eds.co.ua/wp-content/uploads/2011/05/Alexei-Pantele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0276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835696" y="0"/>
            <a:ext cx="5112568" cy="155679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Основными видами деятельности предприятия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267744" y="1600200"/>
            <a:ext cx="2304256" cy="5326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251520" y="2204864"/>
            <a:ext cx="3096344" cy="936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Поиск и разведка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275856" y="1556792"/>
            <a:ext cx="1296144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79512" y="3717032"/>
            <a:ext cx="3096344" cy="936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Добыча руды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4644008" y="1556792"/>
            <a:ext cx="0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347864" y="3717032"/>
            <a:ext cx="2880320" cy="936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Обогащение и переработка</a:t>
            </a:r>
            <a:endParaRPr lang="ru-RU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644008" y="1556792"/>
            <a:ext cx="2160240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6263680" y="3717032"/>
            <a:ext cx="2880320" cy="936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Металлургическое производство</a:t>
            </a:r>
            <a:endParaRPr lang="ru-RU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4716016" y="1556792"/>
            <a:ext cx="208823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6047656" y="2132856"/>
            <a:ext cx="3096344" cy="936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Маркетинг и реализация</a:t>
            </a:r>
            <a:endParaRPr lang="ru-RU" dirty="0"/>
          </a:p>
        </p:txBody>
      </p:sp>
      <p:pic>
        <p:nvPicPr>
          <p:cNvPr id="15364" name="Picture 4" descr="http://dictionary-economics.ru/image/articles/0058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0"/>
            <a:ext cx="5715000" cy="3781425"/>
          </a:xfrm>
          <a:prstGeom prst="rect">
            <a:avLst/>
          </a:prstGeom>
          <a:noFill/>
        </p:spPr>
      </p:pic>
      <p:pic>
        <p:nvPicPr>
          <p:cNvPr id="15368" name="Picture 8" descr="http://www.metaprom.ru/foto_news/1352700403foto1_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-387424"/>
            <a:ext cx="5715000" cy="4286250"/>
          </a:xfrm>
          <a:prstGeom prst="rect">
            <a:avLst/>
          </a:prstGeom>
          <a:noFill/>
        </p:spPr>
      </p:pic>
      <p:pic>
        <p:nvPicPr>
          <p:cNvPr id="15370" name="Picture 10" descr="http://www.dslv-pro.com/images/equipment/powerscreen_xa400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0"/>
            <a:ext cx="5928615" cy="3161928"/>
          </a:xfrm>
          <a:prstGeom prst="rect">
            <a:avLst/>
          </a:prstGeom>
          <a:noFill/>
        </p:spPr>
      </p:pic>
      <p:pic>
        <p:nvPicPr>
          <p:cNvPr id="15372" name="Picture 12" descr="http://www.auto-vesti.ru/uploads/posts/2011-02/1296554064_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116632"/>
            <a:ext cx="5715000" cy="3429001"/>
          </a:xfrm>
          <a:prstGeom prst="rect">
            <a:avLst/>
          </a:prstGeom>
          <a:noFill/>
        </p:spPr>
      </p:pic>
      <p:pic>
        <p:nvPicPr>
          <p:cNvPr id="15374" name="Picture 14" descr="http://passivniidohod.ru/wp-content/uploads/2013/11/ml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51720" y="116632"/>
            <a:ext cx="5715000" cy="2819401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53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7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" dur="250" autoRev="1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43" dur="250" autoRev="1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" dur="250" autoRev="1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8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153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500"/>
                            </p:stCondLst>
                            <p:childTnLst>
                              <p:par>
                                <p:cTn id="6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8900"/>
                            </p:stCondLst>
                            <p:childTnLst>
                              <p:par>
                                <p:cTn id="7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9400"/>
                            </p:stCondLst>
                            <p:childTnLst>
                              <p:par>
                                <p:cTn id="7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2000" fill="hold"/>
                                        <p:tgtEl>
                                          <p:spTgt spid="153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1400"/>
                            </p:stCondLst>
                            <p:childTnLst>
                              <p:par>
                                <p:cTn id="82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2400"/>
                            </p:stCondLst>
                            <p:childTnLst>
                              <p:par>
                                <p:cTn id="8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3400"/>
                            </p:stCondLst>
                            <p:childTnLst>
                              <p:par>
                                <p:cTn id="9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7" dur="2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400"/>
                            </p:stCondLst>
                            <p:childTnLst>
                              <p:par>
                                <p:cTn id="9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2000" fill="hold"/>
                                        <p:tgtEl>
                                          <p:spTgt spid="153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7400"/>
                            </p:stCondLst>
                            <p:childTnLst>
                              <p:par>
                                <p:cTn id="102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5" grpId="0" animBg="1"/>
      <p:bldP spid="19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Изображение 3" descr="Screenshot at февр. 28 19-02-2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Изображение 3" descr="Screenshot at февр. 28 19-02-48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4450506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ЦЕПЬ ПОСТАВОК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Выгнутая вниз стрелка 67"/>
          <p:cNvSpPr/>
          <p:nvPr/>
        </p:nvSpPr>
        <p:spPr>
          <a:xfrm rot="14934995">
            <a:off x="6134799" y="538540"/>
            <a:ext cx="803784" cy="466865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7" name="Прямая соединительная линия 86"/>
          <p:cNvCxnSpPr>
            <a:stCxn id="76" idx="2"/>
          </p:cNvCxnSpPr>
          <p:nvPr/>
        </p:nvCxnSpPr>
        <p:spPr>
          <a:xfrm flipH="1">
            <a:off x="5364089" y="3855324"/>
            <a:ext cx="2765736" cy="19334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8" name="Picture 6" descr="http://images1.zakazi24.ru/Image.ashx?product_img=495018&amp;w=230&amp;h=2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060848"/>
            <a:ext cx="1119180" cy="1119180"/>
          </a:xfrm>
          <a:prstGeom prst="rect">
            <a:avLst/>
          </a:prstGeom>
          <a:noFill/>
        </p:spPr>
      </p:pic>
      <p:pic>
        <p:nvPicPr>
          <p:cNvPr id="13316" name="Picture 4" descr="http://www.exr.ru/img/p/493-1278-thickbo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428604"/>
            <a:ext cx="1214406" cy="121440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643174" y="0"/>
            <a:ext cx="3571868" cy="92867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Рафинировочный завод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(г. Мончегорск)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склад готовой продукции</a:t>
            </a:r>
            <a:endParaRPr lang="ru-RU" b="1" i="1" dirty="0">
              <a:solidFill>
                <a:srgbClr val="002060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10800000" flipV="1">
            <a:off x="1403648" y="908720"/>
            <a:ext cx="3143256" cy="14287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0" y="1700808"/>
            <a:ext cx="1500166" cy="121444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«Большой порт Санкт-Петербург» 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2771800" y="6215082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3851920" y="5301208"/>
            <a:ext cx="792088" cy="64807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4716016" y="4509120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5724128" y="3645024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6660232" y="2852936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7596336" y="2060848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2500298" y="6215082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3571868" y="5214950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4572000" y="4357694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6429388" y="2714620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5572132" y="3500438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7429520" y="1928802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8358182" y="1214422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2195736" y="2071702"/>
            <a:ext cx="1584176" cy="5652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Разгрузка/ погрузка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2071670" y="0"/>
            <a:ext cx="785818" cy="50004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ФК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4000496" y="1214422"/>
            <a:ext cx="928694" cy="57150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3 </a:t>
            </a:r>
            <a:r>
              <a:rPr lang="en-US" dirty="0" smtClean="0">
                <a:solidFill>
                  <a:schemeClr val="bg1"/>
                </a:solidFill>
              </a:rPr>
              <a:t>PL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32" name="Прямая соединительная линия 31"/>
          <p:cNvCxnSpPr>
            <a:stCxn id="29" idx="2"/>
          </p:cNvCxnSpPr>
          <p:nvPr/>
        </p:nvCxnSpPr>
        <p:spPr>
          <a:xfrm rot="10800000" flipV="1">
            <a:off x="857224" y="250020"/>
            <a:ext cx="1214446" cy="35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endCxn id="27" idx="0"/>
          </p:cNvCxnSpPr>
          <p:nvPr/>
        </p:nvCxnSpPr>
        <p:spPr>
          <a:xfrm>
            <a:off x="1481354" y="0"/>
            <a:ext cx="1506470" cy="20717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467544" y="0"/>
            <a:ext cx="1500166" cy="71435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Страхование</a:t>
            </a:r>
          </a:p>
          <a:p>
            <a:pPr algn="ctr"/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«Альянс»</a:t>
            </a:r>
            <a:endParaRPr lang="ru-RU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0" y="642918"/>
            <a:ext cx="928694" cy="57150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3 </a:t>
            </a:r>
            <a:r>
              <a:rPr lang="en-US" dirty="0" smtClean="0">
                <a:solidFill>
                  <a:schemeClr val="bg1"/>
                </a:solidFill>
              </a:rPr>
              <a:t>PL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41" name="Прямая со стрелкой 40"/>
          <p:cNvCxnSpPr>
            <a:stCxn id="12" idx="3"/>
          </p:cNvCxnSpPr>
          <p:nvPr/>
        </p:nvCxnSpPr>
        <p:spPr>
          <a:xfrm>
            <a:off x="1500166" y="2308031"/>
            <a:ext cx="4500594" cy="30497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 rot="2034401">
            <a:off x="2500164" y="3751142"/>
            <a:ext cx="2060121" cy="4286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Экспорт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6429396"/>
            <a:ext cx="2071670" cy="4286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Таможенный союз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7072330" y="6429396"/>
            <a:ext cx="2071670" cy="4286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Германия</a:t>
            </a:r>
            <a:endParaRPr lang="ru-RU" dirty="0"/>
          </a:p>
        </p:txBody>
      </p:sp>
      <p:cxnSp>
        <p:nvCxnSpPr>
          <p:cNvPr id="49" name="Прямая со стрелкой 48"/>
          <p:cNvCxnSpPr>
            <a:stCxn id="12" idx="2"/>
            <a:endCxn id="59" idx="0"/>
          </p:cNvCxnSpPr>
          <p:nvPr/>
        </p:nvCxnSpPr>
        <p:spPr>
          <a:xfrm>
            <a:off x="750083" y="2915254"/>
            <a:ext cx="455797" cy="8017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1619672" y="4869160"/>
            <a:ext cx="2071670" cy="1000132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bg1"/>
                </a:solidFill>
              </a:rPr>
              <a:t>Там. формальности</a:t>
            </a:r>
            <a:endParaRPr lang="ru-RU" sz="16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Балтийская таможня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(г. Кронштадт)</a:t>
            </a:r>
          </a:p>
        </p:txBody>
      </p:sp>
      <p:cxnSp>
        <p:nvCxnSpPr>
          <p:cNvPr id="57" name="Прямая со стрелкой 56"/>
          <p:cNvCxnSpPr>
            <a:endCxn id="58" idx="0"/>
          </p:cNvCxnSpPr>
          <p:nvPr/>
        </p:nvCxnSpPr>
        <p:spPr>
          <a:xfrm flipH="1">
            <a:off x="785802" y="5170873"/>
            <a:ext cx="938193" cy="1303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0" y="5301208"/>
            <a:ext cx="1571604" cy="785818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Федеральное казначейство</a:t>
            </a:r>
            <a:endParaRPr lang="ru-RU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0" y="3717032"/>
            <a:ext cx="2411760" cy="1080120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Таможенный представитель</a:t>
            </a:r>
          </a:p>
          <a:p>
            <a:pPr algn="ctr"/>
            <a:r>
              <a:rPr lang="ru-RU" b="1" dirty="0" smtClean="0"/>
              <a:t>ООО «</a:t>
            </a:r>
            <a:r>
              <a:rPr lang="ru-RU" b="1" dirty="0" err="1" smtClean="0"/>
              <a:t>Дженерал</a:t>
            </a:r>
            <a:r>
              <a:rPr lang="ru-RU" b="1" dirty="0" smtClean="0"/>
              <a:t> </a:t>
            </a:r>
            <a:r>
              <a:rPr lang="ru-RU" b="1" dirty="0" err="1" smtClean="0"/>
              <a:t>Шиппинг</a:t>
            </a:r>
            <a:r>
              <a:rPr lang="ru-RU" b="1" dirty="0" smtClean="0"/>
              <a:t> </a:t>
            </a:r>
            <a:r>
              <a:rPr lang="ru-RU" b="1" dirty="0" err="1" smtClean="0"/>
              <a:t>Компани</a:t>
            </a:r>
            <a:r>
              <a:rPr lang="ru-RU" b="1" dirty="0" smtClean="0"/>
              <a:t>»</a:t>
            </a:r>
            <a:endParaRPr lang="ru-RU" b="1" dirty="0"/>
          </a:p>
        </p:txBody>
      </p:sp>
      <p:cxnSp>
        <p:nvCxnSpPr>
          <p:cNvPr id="69" name="Прямая со стрелкой 68"/>
          <p:cNvCxnSpPr>
            <a:stCxn id="4" idx="3"/>
          </p:cNvCxnSpPr>
          <p:nvPr/>
        </p:nvCxnSpPr>
        <p:spPr>
          <a:xfrm>
            <a:off x="6215042" y="464335"/>
            <a:ext cx="1285916" cy="357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>
            <a:off x="7500958" y="0"/>
            <a:ext cx="1643042" cy="71435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  «ВТБ»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139952" y="2996952"/>
            <a:ext cx="1364732" cy="643512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</a:rPr>
              <a:t>CIF </a:t>
            </a:r>
            <a:r>
              <a:rPr lang="ru-RU" b="1" i="1" dirty="0" err="1" smtClean="0">
                <a:solidFill>
                  <a:schemeClr val="bg1"/>
                </a:solidFill>
              </a:rPr>
              <a:t>Висмар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143636" y="4857760"/>
            <a:ext cx="1285884" cy="1000132"/>
          </a:xfrm>
          <a:prstGeom prst="round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Порт </a:t>
            </a:r>
            <a:r>
              <a:rPr lang="ru-RU" dirty="0" err="1" smtClean="0"/>
              <a:t>Висмар</a:t>
            </a:r>
            <a:endParaRPr lang="ru-RU" dirty="0"/>
          </a:p>
        </p:txBody>
      </p:sp>
      <p:cxnSp>
        <p:nvCxnSpPr>
          <p:cNvPr id="75" name="Прямая соединительная линия 74"/>
          <p:cNvCxnSpPr>
            <a:endCxn id="76" idx="0"/>
          </p:cNvCxnSpPr>
          <p:nvPr/>
        </p:nvCxnSpPr>
        <p:spPr>
          <a:xfrm flipH="1">
            <a:off x="8129825" y="692697"/>
            <a:ext cx="222295" cy="24482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7308304" y="3140968"/>
            <a:ext cx="1643042" cy="714356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Банк  «ВТБ»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4211960" y="5805264"/>
            <a:ext cx="2232248" cy="105273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Конечный потребитель </a:t>
            </a:r>
            <a:r>
              <a:rPr lang="en-US" b="1" dirty="0" smtClean="0">
                <a:solidFill>
                  <a:schemeClr val="bg1"/>
                </a:solidFill>
              </a:rPr>
              <a:t>NORDIC YARDS, </a:t>
            </a:r>
            <a:r>
              <a:rPr lang="ru-RU" b="1" dirty="0" err="1" smtClean="0">
                <a:solidFill>
                  <a:schemeClr val="bg1"/>
                </a:solidFill>
              </a:rPr>
              <a:t>Висмар</a:t>
            </a:r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79" name="Прямая соединительная линия 78"/>
          <p:cNvCxnSpPr>
            <a:stCxn id="73" idx="3"/>
          </p:cNvCxnSpPr>
          <p:nvPr/>
        </p:nvCxnSpPr>
        <p:spPr>
          <a:xfrm>
            <a:off x="7429520" y="5357826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Прямоугольник 79"/>
          <p:cNvSpPr/>
          <p:nvPr/>
        </p:nvSpPr>
        <p:spPr>
          <a:xfrm>
            <a:off x="7929586" y="4929198"/>
            <a:ext cx="1214414" cy="857256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Ангар «Верфи </a:t>
            </a:r>
            <a:r>
              <a:rPr lang="ru-RU" b="1" i="1" dirty="0" err="1" smtClean="0"/>
              <a:t>Висмар</a:t>
            </a:r>
            <a:r>
              <a:rPr lang="ru-RU" b="1" i="1" dirty="0" smtClean="0"/>
              <a:t>»</a:t>
            </a:r>
            <a:endParaRPr lang="ru-RU" b="1" i="1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7000892" y="4214818"/>
            <a:ext cx="1387532" cy="510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Разгрузка/ погрузка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91" name="Стрелка вниз 90"/>
          <p:cNvSpPr/>
          <p:nvPr/>
        </p:nvSpPr>
        <p:spPr>
          <a:xfrm rot="4333093" flipH="1">
            <a:off x="7009469" y="5447545"/>
            <a:ext cx="435133" cy="140655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 rot="19278103">
            <a:off x="4915191" y="4365558"/>
            <a:ext cx="1857388" cy="58346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Там. формальности</a:t>
            </a:r>
            <a:endParaRPr lang="ru-RU" dirty="0"/>
          </a:p>
        </p:txBody>
      </p:sp>
      <p:cxnSp>
        <p:nvCxnSpPr>
          <p:cNvPr id="81" name="Прямая со стрелкой 80"/>
          <p:cNvCxnSpPr>
            <a:endCxn id="52" idx="0"/>
          </p:cNvCxnSpPr>
          <p:nvPr/>
        </p:nvCxnSpPr>
        <p:spPr>
          <a:xfrm>
            <a:off x="2411760" y="4293096"/>
            <a:ext cx="243747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7" name="Овал 66"/>
          <p:cNvSpPr/>
          <p:nvPr/>
        </p:nvSpPr>
        <p:spPr>
          <a:xfrm>
            <a:off x="0" y="3140968"/>
            <a:ext cx="928694" cy="57150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3 </a:t>
            </a:r>
            <a:r>
              <a:rPr lang="en-US" dirty="0" smtClean="0">
                <a:solidFill>
                  <a:schemeClr val="bg1"/>
                </a:solidFill>
              </a:rPr>
              <a:t>PL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flipH="1">
            <a:off x="6804248" y="548680"/>
            <a:ext cx="72008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70" idx="2"/>
          </p:cNvCxnSpPr>
          <p:nvPr/>
        </p:nvCxnSpPr>
        <p:spPr>
          <a:xfrm flipH="1">
            <a:off x="2339752" y="714356"/>
            <a:ext cx="5982727" cy="30026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Овал 92"/>
          <p:cNvSpPr/>
          <p:nvPr/>
        </p:nvSpPr>
        <p:spPr>
          <a:xfrm>
            <a:off x="5436096" y="1196752"/>
            <a:ext cx="2232248" cy="1302984"/>
          </a:xfrm>
          <a:prstGeom prst="ellipse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</a:rPr>
              <a:t>Орган по сертификации </a:t>
            </a:r>
          </a:p>
          <a:p>
            <a:pPr algn="ctr"/>
            <a:r>
              <a:rPr lang="en-US" sz="1600" b="1" dirty="0" smtClean="0">
                <a:solidFill>
                  <a:srgbClr val="FFFF00"/>
                </a:solidFill>
              </a:rPr>
              <a:t>SGS</a:t>
            </a:r>
            <a:r>
              <a:rPr lang="ru-RU" sz="1600" b="1" dirty="0" smtClean="0">
                <a:solidFill>
                  <a:srgbClr val="FFFF00"/>
                </a:solidFill>
              </a:rPr>
              <a:t> </a:t>
            </a:r>
            <a:endParaRPr lang="ru-RU" sz="1600" b="1" dirty="0">
              <a:solidFill>
                <a:srgbClr val="FFFF00"/>
              </a:solidFill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7215206" y="571480"/>
            <a:ext cx="928694" cy="57150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3 </a:t>
            </a:r>
            <a:r>
              <a:rPr lang="en-US" dirty="0" smtClean="0">
                <a:solidFill>
                  <a:schemeClr val="bg1"/>
                </a:solidFill>
              </a:rPr>
              <a:t>PL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0254 L -0.28785 0.1625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" y="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5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000"/>
                            </p:stCondLst>
                            <p:childTnLst>
                              <p:par>
                                <p:cTn id="64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6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0"/>
                            </p:stCondLst>
                            <p:childTnLst>
                              <p:par>
                                <p:cTn id="7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500"/>
                            </p:stCondLst>
                            <p:childTnLst>
                              <p:par>
                                <p:cTn id="7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6000"/>
                            </p:stCondLst>
                            <p:childTnLst>
                              <p:par>
                                <p:cTn id="7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8500"/>
                            </p:stCondLst>
                            <p:childTnLst>
                              <p:par>
                                <p:cTn id="87" presetID="18" presetClass="entr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90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9500"/>
                            </p:stCondLst>
                            <p:childTnLst>
                              <p:par>
                                <p:cTn id="9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0"/>
                            </p:stCondLst>
                            <p:childTnLst>
                              <p:par>
                                <p:cTn id="1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500"/>
                            </p:stCondLst>
                            <p:childTnLst>
                              <p:par>
                                <p:cTn id="106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9556E-7 L 0.42465 0.30573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" y="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2500"/>
                            </p:stCondLst>
                            <p:childTnLst>
                              <p:par>
                                <p:cTn id="10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1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5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000"/>
                            </p:stCondLst>
                            <p:childTnLst>
                              <p:par>
                                <p:cTn id="1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6000"/>
                            </p:stCondLst>
                            <p:childTnLst>
                              <p:par>
                                <p:cTn id="12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5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8000"/>
                            </p:stCondLst>
                            <p:childTnLst>
                              <p:par>
                                <p:cTn id="12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9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1000"/>
                            </p:stCondLst>
                            <p:childTnLst>
                              <p:par>
                                <p:cTn id="14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3000"/>
                            </p:stCondLst>
                            <p:childTnLst>
                              <p:par>
                                <p:cTn id="14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6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5000"/>
                            </p:stCondLst>
                            <p:childTnLst>
                              <p:par>
                                <p:cTn id="14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5500"/>
                            </p:stCondLst>
                            <p:childTnLst>
                              <p:par>
                                <p:cTn id="152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4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7500"/>
                            </p:stCondLst>
                            <p:childTnLst>
                              <p:par>
                                <p:cTn id="156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39500"/>
                            </p:stCondLst>
                            <p:childTnLst>
                              <p:par>
                                <p:cTn id="16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4" grpId="0" animBg="1"/>
      <p:bldP spid="12" grpId="0" animBg="1"/>
      <p:bldP spid="27" grpId="0" animBg="1"/>
      <p:bldP spid="29" grpId="0" animBg="1"/>
      <p:bldP spid="30" grpId="0" animBg="1"/>
      <p:bldP spid="39" grpId="0" animBg="1"/>
      <p:bldP spid="40" grpId="0" animBg="1"/>
      <p:bldP spid="44" grpId="0"/>
      <p:bldP spid="44" grpId="1"/>
      <p:bldP spid="52" grpId="0" animBg="1"/>
      <p:bldP spid="58" grpId="0" animBg="1"/>
      <p:bldP spid="59" grpId="0" animBg="1"/>
      <p:bldP spid="70" grpId="0" animBg="1"/>
      <p:bldP spid="72" grpId="0" animBg="1"/>
      <p:bldP spid="73" grpId="0" animBg="1"/>
      <p:bldP spid="76" grpId="0" animBg="1"/>
      <p:bldP spid="80" grpId="0" animBg="1"/>
      <p:bldP spid="86" grpId="0" animBg="1"/>
      <p:bldP spid="91" grpId="0" animBg="1"/>
      <p:bldP spid="95" grpId="0" animBg="1"/>
      <p:bldP spid="67" grpId="0" animBg="1"/>
      <p:bldP spid="93" grpId="0" animBg="1"/>
      <p:bldP spid="7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28596" y="214290"/>
            <a:ext cx="3657600" cy="8302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Функциональная подсистема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57818" y="214290"/>
            <a:ext cx="3524868" cy="8302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Обеспечивающая подсистема</a:t>
            </a: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xmlns="" val="3402202417"/>
              </p:ext>
            </p:extLst>
          </p:nvPr>
        </p:nvGraphicFramePr>
        <p:xfrm>
          <a:off x="24068" y="1500174"/>
          <a:ext cx="4648200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xmlns="" val="1722374090"/>
              </p:ext>
            </p:extLst>
          </p:nvPr>
        </p:nvGraphicFramePr>
        <p:xfrm>
          <a:off x="4672268" y="1285860"/>
          <a:ext cx="4500000" cy="5572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Стрелка вниз 10"/>
          <p:cNvSpPr/>
          <p:nvPr/>
        </p:nvSpPr>
        <p:spPr>
          <a:xfrm>
            <a:off x="1928794" y="1071546"/>
            <a:ext cx="714380" cy="642942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6715140" y="1071546"/>
            <a:ext cx="714380" cy="500066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1001057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0" y="1"/>
            <a:ext cx="2074333" cy="733777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000" dirty="0" smtClean="0"/>
              <a:t>Материальные потоки</a:t>
            </a:r>
            <a:endParaRPr lang="ru-RU" sz="20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V="1">
            <a:off x="0" y="1340768"/>
            <a:ext cx="9144000" cy="4437112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164288" y="6477000"/>
            <a:ext cx="1979712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Германия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092280" y="0"/>
            <a:ext cx="1907704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Таможенный союз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3275856" y="0"/>
            <a:ext cx="3571868" cy="928670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Рафинировочный завод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(г. Мончегорск)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склад готовой продукции</a:t>
            </a:r>
            <a:endParaRPr lang="ru-RU" b="1" i="1" dirty="0">
              <a:solidFill>
                <a:srgbClr val="002060"/>
              </a:solidFill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H="1">
            <a:off x="3923928" y="908720"/>
            <a:ext cx="911008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0" y="2420888"/>
            <a:ext cx="1872208" cy="1152128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«Большой порт Санкт-Петербург» 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267744" y="1412776"/>
            <a:ext cx="2232248" cy="648072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Разгрузка/ погрузка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48" name="Прямая со стрелкой 47"/>
          <p:cNvCxnSpPr/>
          <p:nvPr/>
        </p:nvCxnSpPr>
        <p:spPr>
          <a:xfrm flipH="1">
            <a:off x="1331640" y="1844824"/>
            <a:ext cx="911008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1" name="Скругленный прямоугольник 50"/>
          <p:cNvSpPr/>
          <p:nvPr/>
        </p:nvSpPr>
        <p:spPr>
          <a:xfrm>
            <a:off x="251520" y="3429000"/>
            <a:ext cx="1368152" cy="6480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Балтийская таможня</a:t>
            </a:r>
            <a:endParaRPr lang="ru-RU" dirty="0"/>
          </a:p>
        </p:txBody>
      </p:sp>
      <p:cxnSp>
        <p:nvCxnSpPr>
          <p:cNvPr id="54" name="Прямая со стрелкой 53"/>
          <p:cNvCxnSpPr>
            <a:stCxn id="40" idx="3"/>
            <a:endCxn id="60" idx="1"/>
          </p:cNvCxnSpPr>
          <p:nvPr/>
        </p:nvCxnSpPr>
        <p:spPr>
          <a:xfrm>
            <a:off x="1872208" y="2996952"/>
            <a:ext cx="3851920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0" name="Скругленный прямоугольник 59"/>
          <p:cNvSpPr/>
          <p:nvPr/>
        </p:nvSpPr>
        <p:spPr>
          <a:xfrm>
            <a:off x="5724128" y="2996952"/>
            <a:ext cx="223224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Порт </a:t>
            </a:r>
            <a:r>
              <a:rPr lang="ru-RU" dirty="0" err="1" smtClean="0"/>
              <a:t>Висмар</a:t>
            </a:r>
            <a:endParaRPr lang="ru-RU" dirty="0"/>
          </a:p>
        </p:txBody>
      </p:sp>
      <p:cxnSp>
        <p:nvCxnSpPr>
          <p:cNvPr id="61" name="Прямая со стрелкой 60"/>
          <p:cNvCxnSpPr/>
          <p:nvPr/>
        </p:nvCxnSpPr>
        <p:spPr>
          <a:xfrm flipH="1">
            <a:off x="4860032" y="4005064"/>
            <a:ext cx="911008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2" name="Прямоугольник 61"/>
          <p:cNvSpPr/>
          <p:nvPr/>
        </p:nvSpPr>
        <p:spPr>
          <a:xfrm>
            <a:off x="2627784" y="4365104"/>
            <a:ext cx="2232248" cy="648072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Разгрузка/ погрузка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899592" y="5301208"/>
            <a:ext cx="1440160" cy="864096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Ангар «Верфи </a:t>
            </a:r>
            <a:r>
              <a:rPr lang="ru-RU" b="1" i="1" dirty="0" err="1" smtClean="0"/>
              <a:t>Висмар</a:t>
            </a:r>
            <a:r>
              <a:rPr lang="ru-RU" b="1" i="1" dirty="0" smtClean="0"/>
              <a:t>»</a:t>
            </a:r>
            <a:endParaRPr lang="ru-RU" b="1" i="1" dirty="0"/>
          </a:p>
        </p:txBody>
      </p:sp>
      <p:cxnSp>
        <p:nvCxnSpPr>
          <p:cNvPr id="64" name="Прямая со стрелкой 63"/>
          <p:cNvCxnSpPr>
            <a:stCxn id="62" idx="1"/>
            <a:endCxn id="63" idx="0"/>
          </p:cNvCxnSpPr>
          <p:nvPr/>
        </p:nvCxnSpPr>
        <p:spPr>
          <a:xfrm flipH="1">
            <a:off x="1619672" y="4689140"/>
            <a:ext cx="1008112" cy="6120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2285984" y="5214950"/>
            <a:ext cx="2232248" cy="105273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Конечный потребитель </a:t>
            </a:r>
            <a:r>
              <a:rPr lang="en-US" b="1" dirty="0" smtClean="0">
                <a:solidFill>
                  <a:schemeClr val="bg1"/>
                </a:solidFill>
              </a:rPr>
              <a:t>NORDIC YARDS, </a:t>
            </a:r>
            <a:r>
              <a:rPr lang="ru-RU" b="1" dirty="0" err="1" smtClean="0">
                <a:solidFill>
                  <a:schemeClr val="bg1"/>
                </a:solidFill>
              </a:rPr>
              <a:t>Висмар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4283968" y="980728"/>
            <a:ext cx="788098" cy="37657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8" name="Овал 77"/>
          <p:cNvSpPr/>
          <p:nvPr/>
        </p:nvSpPr>
        <p:spPr>
          <a:xfrm>
            <a:off x="1428728" y="1714488"/>
            <a:ext cx="695000" cy="41836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1" name="Овал 80"/>
          <p:cNvSpPr/>
          <p:nvPr/>
        </p:nvSpPr>
        <p:spPr>
          <a:xfrm>
            <a:off x="1714480" y="4786322"/>
            <a:ext cx="697280" cy="37087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chemeClr val="bg1"/>
                </a:solidFill>
              </a:rPr>
              <a:t>м7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1643042" y="2428868"/>
            <a:ext cx="705260" cy="42805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691680" y="2852936"/>
            <a:ext cx="705260" cy="42805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5004048" y="4077072"/>
            <a:ext cx="705260" cy="42805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347864" y="2996952"/>
            <a:ext cx="705260" cy="42805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м5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484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1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000"/>
                            </p:stCondLst>
                            <p:childTnLst>
                              <p:par>
                                <p:cTn id="6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4000"/>
                            </p:stCondLst>
                            <p:childTnLst>
                              <p:par>
                                <p:cTn id="7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000"/>
                            </p:stCondLst>
                            <p:childTnLst>
                              <p:par>
                                <p:cTn id="74" presetID="18" presetClass="entr" presetSubtype="1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6500"/>
                            </p:stCondLst>
                            <p:childTnLst>
                              <p:par>
                                <p:cTn id="7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0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8500"/>
                            </p:stCondLst>
                            <p:childTnLst>
                              <p:par>
                                <p:cTn id="8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9000"/>
                            </p:stCondLst>
                            <p:childTnLst>
                              <p:par>
                                <p:cTn id="8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9500"/>
                            </p:stCondLst>
                            <p:childTnLst>
                              <p:par>
                                <p:cTn id="9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0"/>
                            </p:stCondLst>
                            <p:childTnLst>
                              <p:par>
                                <p:cTn id="9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0" grpId="0" animBg="1"/>
      <p:bldP spid="41" grpId="0" animBg="1"/>
      <p:bldP spid="51" grpId="0" animBg="1"/>
      <p:bldP spid="60" grpId="0" animBg="1"/>
      <p:bldP spid="62" grpId="0" animBg="1"/>
      <p:bldP spid="63" grpId="1" animBg="1"/>
      <p:bldP spid="73" grpId="0" animBg="1"/>
      <p:bldP spid="77" grpId="0" animBg="1"/>
      <p:bldP spid="78" grpId="0" animBg="1"/>
      <p:bldP spid="81" grpId="0" animBg="1"/>
      <p:bldP spid="26" grpId="0" animBg="1"/>
      <p:bldP spid="25" grpId="0" animBg="1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43174" y="0"/>
            <a:ext cx="3571868" cy="92867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Рафинировочный завод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(г. Мончегорск)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склад готовой продукции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2000240"/>
            <a:ext cx="1428728" cy="8572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«Большой порт Санкт-Петербург» 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928794" y="2928934"/>
            <a:ext cx="1357322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Разгрузка/ погрузка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0"/>
            <a:ext cx="1500166" cy="7143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Страхование</a:t>
            </a:r>
          </a:p>
          <a:p>
            <a:pPr algn="ctr"/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«Альянс»</a:t>
            </a: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6215082"/>
            <a:ext cx="1571604" cy="6429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Таможенный союз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7072330" y="6429396"/>
            <a:ext cx="2071670" cy="4286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Германия</a:t>
            </a:r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1857356" y="4357694"/>
            <a:ext cx="1714512" cy="4286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Балтийская таможня 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0" y="3786190"/>
            <a:ext cx="1500166" cy="5715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Таможенный представитель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7500958" y="642918"/>
            <a:ext cx="1643042" cy="7143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  «ВТБ24»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786446" y="4143380"/>
            <a:ext cx="1285884" cy="10001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Порт </a:t>
            </a:r>
            <a:r>
              <a:rPr lang="ru-RU" dirty="0" err="1" smtClean="0"/>
              <a:t>Висмар</a:t>
            </a:r>
            <a:endParaRPr lang="ru-RU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1928794" y="6357958"/>
            <a:ext cx="1214414" cy="5000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Банк  «ВТБ»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4211960" y="5805264"/>
            <a:ext cx="2232248" cy="105273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Конечный потребитель </a:t>
            </a:r>
            <a:r>
              <a:rPr lang="en-US" b="1" dirty="0" smtClean="0">
                <a:solidFill>
                  <a:schemeClr val="bg1"/>
                </a:solidFill>
              </a:rPr>
              <a:t>NORDIC YARDS, </a:t>
            </a:r>
            <a:r>
              <a:rPr lang="ru-RU" b="1" dirty="0" err="1" smtClean="0">
                <a:solidFill>
                  <a:schemeClr val="bg1"/>
                </a:solidFill>
              </a:rPr>
              <a:t>Висмар</a:t>
            </a:r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V="1">
            <a:off x="1571604" y="1357298"/>
            <a:ext cx="7572396" cy="5500702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Соединительная линия уступом 63"/>
          <p:cNvCxnSpPr>
            <a:stCxn id="4" idx="2"/>
            <a:endCxn id="77" idx="0"/>
          </p:cNvCxnSpPr>
          <p:nvPr/>
        </p:nvCxnSpPr>
        <p:spPr>
          <a:xfrm rot="16200000" flipH="1">
            <a:off x="2440299" y="2917479"/>
            <a:ext cx="4876594" cy="898976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Овал 64"/>
          <p:cNvSpPr/>
          <p:nvPr/>
        </p:nvSpPr>
        <p:spPr>
          <a:xfrm>
            <a:off x="4429124" y="3143248"/>
            <a:ext cx="1071570" cy="42862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и1/и2</a:t>
            </a:r>
            <a:endParaRPr lang="ru-RU" sz="1600" dirty="0"/>
          </a:p>
        </p:txBody>
      </p:sp>
      <p:cxnSp>
        <p:nvCxnSpPr>
          <p:cNvPr id="85" name="Соединительная линия уступом 84"/>
          <p:cNvCxnSpPr/>
          <p:nvPr/>
        </p:nvCxnSpPr>
        <p:spPr>
          <a:xfrm rot="16200000" flipH="1">
            <a:off x="3036083" y="3107529"/>
            <a:ext cx="4786346" cy="428628"/>
          </a:xfrm>
          <a:prstGeom prst="bentConnector3">
            <a:avLst>
              <a:gd name="adj1" fmla="val 37739"/>
            </a:avLst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Овал 88"/>
          <p:cNvSpPr/>
          <p:nvPr/>
        </p:nvSpPr>
        <p:spPr>
          <a:xfrm>
            <a:off x="4857752" y="2285992"/>
            <a:ext cx="1000132" cy="78581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и3/</a:t>
            </a:r>
          </a:p>
          <a:p>
            <a:pPr algn="ctr"/>
            <a:r>
              <a:rPr lang="ru-RU" dirty="0" smtClean="0"/>
              <a:t>и26/и27</a:t>
            </a:r>
            <a:endParaRPr lang="ru-RU" dirty="0"/>
          </a:p>
        </p:txBody>
      </p:sp>
      <p:cxnSp>
        <p:nvCxnSpPr>
          <p:cNvPr id="96" name="Соединительная линия уступом 95"/>
          <p:cNvCxnSpPr>
            <a:stCxn id="77" idx="1"/>
            <a:endCxn id="76" idx="3"/>
          </p:cNvCxnSpPr>
          <p:nvPr/>
        </p:nvCxnSpPr>
        <p:spPr>
          <a:xfrm rot="10800000" flipV="1">
            <a:off x="3143208" y="6331631"/>
            <a:ext cx="1068752" cy="276347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Соединительная линия уступом 98"/>
          <p:cNvCxnSpPr/>
          <p:nvPr/>
        </p:nvCxnSpPr>
        <p:spPr>
          <a:xfrm rot="16200000" flipH="1">
            <a:off x="1821637" y="3107529"/>
            <a:ext cx="4786346" cy="428628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Овал 99"/>
          <p:cNvSpPr/>
          <p:nvPr/>
        </p:nvSpPr>
        <p:spPr>
          <a:xfrm>
            <a:off x="4000496" y="4929198"/>
            <a:ext cx="1071570" cy="500066"/>
          </a:xfrm>
          <a:prstGeom prst="ellipse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И5/и30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01" name="Овал 100"/>
          <p:cNvSpPr/>
          <p:nvPr/>
        </p:nvSpPr>
        <p:spPr>
          <a:xfrm>
            <a:off x="3286116" y="6215082"/>
            <a:ext cx="785818" cy="428628"/>
          </a:xfrm>
          <a:prstGeom prst="ellipse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и4/и28</a:t>
            </a:r>
            <a:endParaRPr lang="ru-RU" sz="1400" b="1" dirty="0">
              <a:solidFill>
                <a:schemeClr val="bg1"/>
              </a:solidFill>
            </a:endParaRPr>
          </a:p>
        </p:txBody>
      </p:sp>
      <p:cxnSp>
        <p:nvCxnSpPr>
          <p:cNvPr id="111" name="Соединительная линия уступом 110"/>
          <p:cNvCxnSpPr/>
          <p:nvPr/>
        </p:nvCxnSpPr>
        <p:spPr>
          <a:xfrm>
            <a:off x="6215074" y="214290"/>
            <a:ext cx="1285916" cy="607199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Овал 112"/>
          <p:cNvSpPr/>
          <p:nvPr/>
        </p:nvSpPr>
        <p:spPr>
          <a:xfrm>
            <a:off x="6500826" y="0"/>
            <a:ext cx="2214578" cy="571480"/>
          </a:xfrm>
          <a:prstGeom prst="ellipse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и7/и10/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и12/и16/и29</a:t>
            </a:r>
            <a:endParaRPr lang="ru-RU" sz="1400" dirty="0">
              <a:solidFill>
                <a:schemeClr val="bg1"/>
              </a:solidFill>
            </a:endParaRPr>
          </a:p>
        </p:txBody>
      </p:sp>
      <p:cxnSp>
        <p:nvCxnSpPr>
          <p:cNvPr id="119" name="Соединительная линия уступом 118"/>
          <p:cNvCxnSpPr>
            <a:stCxn id="4" idx="1"/>
            <a:endCxn id="39" idx="3"/>
          </p:cNvCxnSpPr>
          <p:nvPr/>
        </p:nvCxnSpPr>
        <p:spPr>
          <a:xfrm rot="10800000">
            <a:off x="1500166" y="357179"/>
            <a:ext cx="1143008" cy="107157"/>
          </a:xfrm>
          <a:prstGeom prst="bentConnector3">
            <a:avLst>
              <a:gd name="adj1" fmla="val 50000"/>
            </a:avLst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Овал 120"/>
          <p:cNvSpPr/>
          <p:nvPr/>
        </p:nvSpPr>
        <p:spPr>
          <a:xfrm>
            <a:off x="1714480" y="214290"/>
            <a:ext cx="714380" cy="428628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и6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24" name="Соединительная линия уступом 123"/>
          <p:cNvCxnSpPr/>
          <p:nvPr/>
        </p:nvCxnSpPr>
        <p:spPr>
          <a:xfrm>
            <a:off x="1500166" y="714356"/>
            <a:ext cx="1143008" cy="14287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Овал 124"/>
          <p:cNvSpPr/>
          <p:nvPr/>
        </p:nvSpPr>
        <p:spPr>
          <a:xfrm>
            <a:off x="1643042" y="714356"/>
            <a:ext cx="714380" cy="428628"/>
          </a:xfrm>
          <a:prstGeom prst="ellipse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и8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714480" y="1785926"/>
            <a:ext cx="1466673" cy="83099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Поставщик транспортных услуг</a:t>
            </a:r>
            <a:endParaRPr lang="ru-RU" sz="1600" dirty="0">
              <a:solidFill>
                <a:schemeClr val="bg1"/>
              </a:solidFill>
            </a:endParaRPr>
          </a:p>
        </p:txBody>
      </p:sp>
      <p:cxnSp>
        <p:nvCxnSpPr>
          <p:cNvPr id="128" name="Прямая со стрелкой 127"/>
          <p:cNvCxnSpPr>
            <a:endCxn id="126" idx="0"/>
          </p:cNvCxnSpPr>
          <p:nvPr/>
        </p:nvCxnSpPr>
        <p:spPr>
          <a:xfrm rot="10800000" flipV="1">
            <a:off x="2447818" y="928670"/>
            <a:ext cx="981177" cy="857256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Овал 129"/>
          <p:cNvSpPr/>
          <p:nvPr/>
        </p:nvSpPr>
        <p:spPr>
          <a:xfrm>
            <a:off x="2786050" y="1071546"/>
            <a:ext cx="857256" cy="857256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и9/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и18/и19</a:t>
            </a:r>
            <a:endParaRPr lang="ru-RU" sz="1600" dirty="0">
              <a:solidFill>
                <a:schemeClr val="bg1"/>
              </a:solidFill>
            </a:endParaRPr>
          </a:p>
        </p:txBody>
      </p:sp>
      <p:cxnSp>
        <p:nvCxnSpPr>
          <p:cNvPr id="132" name="Shape 131"/>
          <p:cNvCxnSpPr>
            <a:stCxn id="130" idx="6"/>
          </p:cNvCxnSpPr>
          <p:nvPr/>
        </p:nvCxnSpPr>
        <p:spPr>
          <a:xfrm flipH="1">
            <a:off x="3214678" y="1500174"/>
            <a:ext cx="428628" cy="1571636"/>
          </a:xfrm>
          <a:prstGeom prst="bentConnector4">
            <a:avLst>
              <a:gd name="adj1" fmla="val -53333"/>
              <a:gd name="adj2" fmla="val 63636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Соединительная линия уступом 134"/>
          <p:cNvCxnSpPr>
            <a:stCxn id="126" idx="0"/>
          </p:cNvCxnSpPr>
          <p:nvPr/>
        </p:nvCxnSpPr>
        <p:spPr>
          <a:xfrm rot="5400000" flipH="1" flipV="1">
            <a:off x="2152587" y="1223900"/>
            <a:ext cx="857256" cy="266797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Овал 135"/>
          <p:cNvSpPr/>
          <p:nvPr/>
        </p:nvSpPr>
        <p:spPr>
          <a:xfrm>
            <a:off x="1714480" y="1428736"/>
            <a:ext cx="785818" cy="357190"/>
          </a:xfrm>
          <a:prstGeom prst="ellipse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и11</a:t>
            </a:r>
            <a:endParaRPr lang="ru-RU" sz="1600" dirty="0">
              <a:solidFill>
                <a:schemeClr val="bg1"/>
              </a:solidFill>
            </a:endParaRPr>
          </a:p>
        </p:txBody>
      </p:sp>
      <p:cxnSp>
        <p:nvCxnSpPr>
          <p:cNvPr id="150" name="Shape 149"/>
          <p:cNvCxnSpPr>
            <a:stCxn id="59" idx="3"/>
          </p:cNvCxnSpPr>
          <p:nvPr/>
        </p:nvCxnSpPr>
        <p:spPr>
          <a:xfrm flipV="1">
            <a:off x="1500166" y="1000108"/>
            <a:ext cx="2714644" cy="3071834"/>
          </a:xfrm>
          <a:prstGeom prst="bentConnector2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Овал 150"/>
          <p:cNvSpPr/>
          <p:nvPr/>
        </p:nvSpPr>
        <p:spPr>
          <a:xfrm>
            <a:off x="2928926" y="3857628"/>
            <a:ext cx="938218" cy="357190"/>
          </a:xfrm>
          <a:prstGeom prst="ellipse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и13</a:t>
            </a:r>
            <a:endParaRPr lang="ru-RU" sz="1600" dirty="0">
              <a:solidFill>
                <a:schemeClr val="bg1"/>
              </a:solidFill>
            </a:endParaRPr>
          </a:p>
        </p:txBody>
      </p:sp>
      <p:cxnSp>
        <p:nvCxnSpPr>
          <p:cNvPr id="153" name="Соединительная линия уступом 152"/>
          <p:cNvCxnSpPr/>
          <p:nvPr/>
        </p:nvCxnSpPr>
        <p:spPr>
          <a:xfrm rot="5400000">
            <a:off x="1214414" y="1142984"/>
            <a:ext cx="2786082" cy="2357454"/>
          </a:xfrm>
          <a:prstGeom prst="bentConnector3">
            <a:avLst>
              <a:gd name="adj1" fmla="val 96046"/>
            </a:avLst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Овал 154"/>
          <p:cNvSpPr/>
          <p:nvPr/>
        </p:nvSpPr>
        <p:spPr>
          <a:xfrm>
            <a:off x="1785918" y="3500438"/>
            <a:ext cx="1143008" cy="357190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и14/и20/и23</a:t>
            </a:r>
            <a:endParaRPr lang="ru-RU" sz="1400" dirty="0">
              <a:solidFill>
                <a:schemeClr val="bg1"/>
              </a:solidFill>
            </a:endParaRPr>
          </a:p>
        </p:txBody>
      </p:sp>
      <p:cxnSp>
        <p:nvCxnSpPr>
          <p:cNvPr id="157" name="Shape 156"/>
          <p:cNvCxnSpPr>
            <a:stCxn id="59" idx="2"/>
            <a:endCxn id="52" idx="1"/>
          </p:cNvCxnSpPr>
          <p:nvPr/>
        </p:nvCxnSpPr>
        <p:spPr>
          <a:xfrm rot="16200000" flipH="1">
            <a:off x="1196562" y="3911214"/>
            <a:ext cx="214314" cy="1107273"/>
          </a:xfrm>
          <a:prstGeom prst="bentConnector2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Овал 157"/>
          <p:cNvSpPr/>
          <p:nvPr/>
        </p:nvSpPr>
        <p:spPr>
          <a:xfrm>
            <a:off x="428596" y="4500570"/>
            <a:ext cx="1285884" cy="500066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и21/и22</a:t>
            </a:r>
            <a:endParaRPr lang="ru-RU" sz="1600" dirty="0">
              <a:solidFill>
                <a:schemeClr val="bg1"/>
              </a:solidFill>
            </a:endParaRPr>
          </a:p>
        </p:txBody>
      </p:sp>
      <p:cxnSp>
        <p:nvCxnSpPr>
          <p:cNvPr id="161" name="Прямая со стрелкой 160"/>
          <p:cNvCxnSpPr/>
          <p:nvPr/>
        </p:nvCxnSpPr>
        <p:spPr>
          <a:xfrm rot="10800000" flipV="1">
            <a:off x="571472" y="857232"/>
            <a:ext cx="2071702" cy="1143008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Овал 162"/>
          <p:cNvSpPr/>
          <p:nvPr/>
        </p:nvSpPr>
        <p:spPr>
          <a:xfrm>
            <a:off x="785786" y="1428736"/>
            <a:ext cx="857256" cy="500066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и15/и24</a:t>
            </a:r>
            <a:endParaRPr lang="ru-RU" sz="1600" dirty="0">
              <a:solidFill>
                <a:schemeClr val="bg1"/>
              </a:solidFill>
            </a:endParaRPr>
          </a:p>
        </p:txBody>
      </p:sp>
      <p:cxnSp>
        <p:nvCxnSpPr>
          <p:cNvPr id="165" name="Прямая со стрелкой 164"/>
          <p:cNvCxnSpPr/>
          <p:nvPr/>
        </p:nvCxnSpPr>
        <p:spPr>
          <a:xfrm flipV="1">
            <a:off x="0" y="928670"/>
            <a:ext cx="2643174" cy="107157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Овал 166"/>
          <p:cNvSpPr/>
          <p:nvPr/>
        </p:nvSpPr>
        <p:spPr>
          <a:xfrm>
            <a:off x="0" y="1500174"/>
            <a:ext cx="714380" cy="428628"/>
          </a:xfrm>
          <a:prstGeom prst="ellipse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и17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71" name="Овал 170"/>
          <p:cNvSpPr/>
          <p:nvPr/>
        </p:nvSpPr>
        <p:spPr>
          <a:xfrm>
            <a:off x="5857884" y="3500438"/>
            <a:ext cx="1857388" cy="785818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Судно «Надежда»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73" name="Прямая со стрелкой 172"/>
          <p:cNvCxnSpPr>
            <a:stCxn id="171" idx="0"/>
          </p:cNvCxnSpPr>
          <p:nvPr/>
        </p:nvCxnSpPr>
        <p:spPr>
          <a:xfrm rot="16200000" flipV="1">
            <a:off x="4393405" y="1107265"/>
            <a:ext cx="2571768" cy="221457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Овал 173"/>
          <p:cNvSpPr/>
          <p:nvPr/>
        </p:nvSpPr>
        <p:spPr>
          <a:xfrm>
            <a:off x="5929322" y="2714620"/>
            <a:ext cx="857256" cy="428628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и25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6" name="Название 1"/>
          <p:cNvSpPr>
            <a:spLocks noGrp="1"/>
          </p:cNvSpPr>
          <p:nvPr>
            <p:ph type="title"/>
          </p:nvPr>
        </p:nvSpPr>
        <p:spPr>
          <a:xfrm>
            <a:off x="6858017" y="5357826"/>
            <a:ext cx="2285984" cy="733777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000" dirty="0" smtClean="0"/>
              <a:t>информационные потоки</a:t>
            </a:r>
            <a:endParaRPr lang="ru-RU" sz="20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27" grpId="0" animBg="1"/>
      <p:bldP spid="39" grpId="0" animBg="1"/>
      <p:bldP spid="52" grpId="0" animBg="1"/>
      <p:bldP spid="59" grpId="0" animBg="1"/>
      <p:bldP spid="70" grpId="0" animBg="1"/>
      <p:bldP spid="73" grpId="0" animBg="1"/>
      <p:bldP spid="7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0" y="1"/>
            <a:ext cx="2074333" cy="73377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effectLst/>
              </a:rPr>
              <a:t>Финансовые потоки</a:t>
            </a:r>
            <a:endParaRPr lang="ru-RU" sz="2000" dirty="0">
              <a:solidFill>
                <a:schemeClr val="bg1"/>
              </a:solidFill>
              <a:effectLst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V="1">
            <a:off x="1571604" y="2928934"/>
            <a:ext cx="7572396" cy="392906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164288" y="6477000"/>
            <a:ext cx="1979712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Германия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092280" y="0"/>
            <a:ext cx="1907704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Таможенный союз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3275856" y="0"/>
            <a:ext cx="3571868" cy="928670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Рафинировочный завод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(г. Мончегорск)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склад готовой продукции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788024" y="5229200"/>
            <a:ext cx="2232248" cy="105273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Конечный потребитель </a:t>
            </a:r>
            <a:r>
              <a:rPr lang="en-US" b="1" dirty="0" smtClean="0">
                <a:solidFill>
                  <a:schemeClr val="bg1"/>
                </a:solidFill>
              </a:rPr>
              <a:t>NORDIC YARDS, </a:t>
            </a:r>
            <a:r>
              <a:rPr lang="ru-RU" b="1" dirty="0" err="1" smtClean="0">
                <a:solidFill>
                  <a:schemeClr val="bg1"/>
                </a:solidFill>
              </a:rPr>
              <a:t>Висмар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786578" y="4643446"/>
            <a:ext cx="1500198" cy="6429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Банк  «ВТБ»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072198" y="857232"/>
            <a:ext cx="1643042" cy="7143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  «ВТБ24»</a:t>
            </a:r>
          </a:p>
        </p:txBody>
      </p:sp>
      <p:cxnSp>
        <p:nvCxnSpPr>
          <p:cNvPr id="38" name="Прямая со стрелкой 37"/>
          <p:cNvCxnSpPr>
            <a:stCxn id="29" idx="0"/>
            <a:endCxn id="30" idx="2"/>
          </p:cNvCxnSpPr>
          <p:nvPr/>
        </p:nvCxnSpPr>
        <p:spPr>
          <a:xfrm rot="16200000" flipV="1">
            <a:off x="5679269" y="2786038"/>
            <a:ext cx="3071858" cy="64295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Овал 38"/>
          <p:cNvSpPr/>
          <p:nvPr/>
        </p:nvSpPr>
        <p:spPr>
          <a:xfrm>
            <a:off x="6643702" y="3000372"/>
            <a:ext cx="1214446" cy="50006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ф1/ф7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0" y="1000108"/>
            <a:ext cx="1500166" cy="71435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Страхование</a:t>
            </a:r>
          </a:p>
          <a:p>
            <a:pPr algn="ctr"/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«Альянс»</a:t>
            </a: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428728" y="857232"/>
            <a:ext cx="1357322" cy="78581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банк страховой компании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44" name="Прямая со стрелкой 43"/>
          <p:cNvCxnSpPr>
            <a:stCxn id="30" idx="1"/>
            <a:endCxn id="43" idx="3"/>
          </p:cNvCxnSpPr>
          <p:nvPr/>
        </p:nvCxnSpPr>
        <p:spPr>
          <a:xfrm rot="10800000" flipV="1">
            <a:off x="2786050" y="1214409"/>
            <a:ext cx="3286148" cy="35731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3786182" y="1071546"/>
            <a:ext cx="785818" cy="50006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ф2</a:t>
            </a:r>
            <a:endParaRPr lang="ru-RU" dirty="0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0" y="3786190"/>
            <a:ext cx="1500166" cy="5715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Таможенный представитель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857224" y="3286124"/>
            <a:ext cx="1366846" cy="5095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банк там. </a:t>
            </a:r>
            <a:r>
              <a:rPr lang="ru-RU" sz="1600" dirty="0" err="1" smtClean="0">
                <a:solidFill>
                  <a:schemeClr val="bg1"/>
                </a:solidFill>
              </a:rPr>
              <a:t>предст</a:t>
            </a:r>
            <a:r>
              <a:rPr lang="ru-RU" sz="1600" dirty="0" smtClean="0">
                <a:solidFill>
                  <a:schemeClr val="bg1"/>
                </a:solidFill>
              </a:rPr>
              <a:t>.</a:t>
            </a:r>
            <a:endParaRPr lang="ru-RU" sz="1600" dirty="0">
              <a:solidFill>
                <a:schemeClr val="bg1"/>
              </a:solidFill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 rot="10800000" flipV="1">
            <a:off x="2714614" y="1643050"/>
            <a:ext cx="4143403" cy="350046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Овал 67"/>
          <p:cNvSpPr/>
          <p:nvPr/>
        </p:nvSpPr>
        <p:spPr>
          <a:xfrm>
            <a:off x="2285984" y="2571744"/>
            <a:ext cx="785818" cy="50006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ф4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0" y="2143116"/>
            <a:ext cx="1466673" cy="83099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Поставщик транспортных услуг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428728" y="1857364"/>
            <a:ext cx="1285884" cy="71438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банк поставщика</a:t>
            </a:r>
            <a:endParaRPr lang="ru-RU" sz="1600" dirty="0">
              <a:solidFill>
                <a:schemeClr val="bg1"/>
              </a:solidFill>
            </a:endParaRPr>
          </a:p>
        </p:txBody>
      </p:sp>
      <p:cxnSp>
        <p:nvCxnSpPr>
          <p:cNvPr id="74" name="Прямая со стрелкой 73"/>
          <p:cNvCxnSpPr>
            <a:endCxn id="70" idx="3"/>
          </p:cNvCxnSpPr>
          <p:nvPr/>
        </p:nvCxnSpPr>
        <p:spPr>
          <a:xfrm rot="10800000" flipV="1">
            <a:off x="2714612" y="1366808"/>
            <a:ext cx="3509986" cy="847745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вал 75"/>
          <p:cNvSpPr/>
          <p:nvPr/>
        </p:nvSpPr>
        <p:spPr>
          <a:xfrm>
            <a:off x="3500430" y="1714488"/>
            <a:ext cx="785818" cy="50006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ф3</a:t>
            </a:r>
            <a:endParaRPr lang="ru-RU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0" y="4786322"/>
            <a:ext cx="1428728" cy="8572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«Большой порт Санкт-Петербург» </a:t>
            </a:r>
            <a:endParaRPr lang="ru-RU" dirty="0"/>
          </a:p>
        </p:txBody>
      </p:sp>
      <p:sp>
        <p:nvSpPr>
          <p:cNvPr id="85" name="Прямоугольник 84"/>
          <p:cNvSpPr/>
          <p:nvPr/>
        </p:nvSpPr>
        <p:spPr>
          <a:xfrm>
            <a:off x="1428728" y="4929198"/>
            <a:ext cx="1366846" cy="5095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банк порта</a:t>
            </a:r>
            <a:endParaRPr lang="ru-RU" sz="1600" dirty="0">
              <a:solidFill>
                <a:schemeClr val="bg1"/>
              </a:solidFill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 rot="10800000" flipV="1">
            <a:off x="1714480" y="1581136"/>
            <a:ext cx="4438682" cy="17049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Овал 87"/>
          <p:cNvSpPr/>
          <p:nvPr/>
        </p:nvSpPr>
        <p:spPr>
          <a:xfrm>
            <a:off x="3357554" y="4000504"/>
            <a:ext cx="785818" cy="50006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ф5</a:t>
            </a:r>
            <a:endParaRPr lang="ru-RU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142844" y="6072182"/>
            <a:ext cx="1571604" cy="78581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Федеральное</a:t>
            </a:r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казначейство</a:t>
            </a: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1" name="Прямая со стрелкой 90"/>
          <p:cNvCxnSpPr>
            <a:stCxn id="58" idx="2"/>
          </p:cNvCxnSpPr>
          <p:nvPr/>
        </p:nvCxnSpPr>
        <p:spPr>
          <a:xfrm rot="16200000" flipH="1">
            <a:off x="417879" y="4918481"/>
            <a:ext cx="2419368" cy="173833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Овал 91"/>
          <p:cNvSpPr/>
          <p:nvPr/>
        </p:nvSpPr>
        <p:spPr>
          <a:xfrm>
            <a:off x="1500166" y="4214818"/>
            <a:ext cx="723904" cy="50006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484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3" grpId="0" animBg="1"/>
      <p:bldP spid="29" grpId="0" animBg="1"/>
      <p:bldP spid="30" grpId="0" animBg="1"/>
      <p:bldP spid="42" grpId="0" animBg="1"/>
      <p:bldP spid="57" grpId="0" animBg="1"/>
      <p:bldP spid="84" grpId="0" animBg="1"/>
      <p:bldP spid="8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Левая фигурная скобка 66"/>
          <p:cNvSpPr/>
          <p:nvPr/>
        </p:nvSpPr>
        <p:spPr>
          <a:xfrm>
            <a:off x="500034" y="1500174"/>
            <a:ext cx="3286148" cy="21431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Левая фигурная скобка 64"/>
          <p:cNvSpPr/>
          <p:nvPr/>
        </p:nvSpPr>
        <p:spPr>
          <a:xfrm>
            <a:off x="571472" y="2786058"/>
            <a:ext cx="3286148" cy="21431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Левая фигурная скобка 37"/>
          <p:cNvSpPr/>
          <p:nvPr/>
        </p:nvSpPr>
        <p:spPr>
          <a:xfrm>
            <a:off x="1285852" y="4929198"/>
            <a:ext cx="2428892" cy="500066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верх 3"/>
          <p:cNvSpPr/>
          <p:nvPr/>
        </p:nvSpPr>
        <p:spPr>
          <a:xfrm>
            <a:off x="3428992" y="-243408"/>
            <a:ext cx="1571636" cy="7101408"/>
          </a:xfrm>
          <a:prstGeom prst="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31</a:t>
            </a:r>
          </a:p>
          <a:p>
            <a:pPr algn="ctr"/>
            <a:r>
              <a:rPr lang="ru-RU" sz="1400" dirty="0" smtClean="0"/>
              <a:t>30</a:t>
            </a:r>
          </a:p>
          <a:p>
            <a:pPr algn="ctr"/>
            <a:r>
              <a:rPr lang="ru-RU" sz="1400" dirty="0" smtClean="0"/>
              <a:t>29</a:t>
            </a:r>
          </a:p>
          <a:p>
            <a:pPr algn="ctr"/>
            <a:r>
              <a:rPr lang="ru-RU" sz="1400" dirty="0" smtClean="0"/>
              <a:t>28</a:t>
            </a:r>
          </a:p>
          <a:p>
            <a:pPr algn="ctr"/>
            <a:r>
              <a:rPr lang="ru-RU" sz="1400" dirty="0" smtClean="0"/>
              <a:t>27</a:t>
            </a:r>
          </a:p>
          <a:p>
            <a:pPr algn="ctr"/>
            <a:r>
              <a:rPr lang="ru-RU" sz="1400" dirty="0" smtClean="0"/>
              <a:t>26</a:t>
            </a:r>
          </a:p>
          <a:p>
            <a:pPr algn="ctr"/>
            <a:r>
              <a:rPr lang="ru-RU" sz="1400" dirty="0" smtClean="0"/>
              <a:t>25</a:t>
            </a:r>
          </a:p>
          <a:p>
            <a:pPr algn="ctr"/>
            <a:r>
              <a:rPr lang="ru-RU" sz="1400" dirty="0" smtClean="0"/>
              <a:t>24</a:t>
            </a:r>
          </a:p>
          <a:p>
            <a:pPr algn="ctr"/>
            <a:r>
              <a:rPr lang="ru-RU" sz="1400" dirty="0" smtClean="0"/>
              <a:t>23</a:t>
            </a:r>
          </a:p>
          <a:p>
            <a:pPr algn="ctr"/>
            <a:r>
              <a:rPr lang="ru-RU" sz="1400" dirty="0" smtClean="0"/>
              <a:t>22</a:t>
            </a:r>
          </a:p>
          <a:p>
            <a:pPr algn="ctr"/>
            <a:r>
              <a:rPr lang="ru-RU" sz="1400" dirty="0" smtClean="0"/>
              <a:t>21</a:t>
            </a:r>
          </a:p>
          <a:p>
            <a:pPr algn="ctr"/>
            <a:r>
              <a:rPr lang="ru-RU" sz="1400" dirty="0" smtClean="0"/>
              <a:t>20</a:t>
            </a:r>
          </a:p>
          <a:p>
            <a:pPr algn="ctr"/>
            <a:r>
              <a:rPr lang="ru-RU" sz="1400" dirty="0" smtClean="0"/>
              <a:t>19</a:t>
            </a:r>
          </a:p>
          <a:p>
            <a:pPr algn="ctr"/>
            <a:r>
              <a:rPr lang="ru-RU" sz="1400" dirty="0" smtClean="0"/>
              <a:t>18</a:t>
            </a:r>
          </a:p>
          <a:p>
            <a:pPr algn="ctr"/>
            <a:r>
              <a:rPr lang="ru-RU" sz="1400" dirty="0" smtClean="0"/>
              <a:t>17</a:t>
            </a:r>
          </a:p>
          <a:p>
            <a:pPr algn="ctr"/>
            <a:r>
              <a:rPr lang="ru-RU" sz="1400" dirty="0" smtClean="0"/>
              <a:t>16</a:t>
            </a:r>
          </a:p>
          <a:p>
            <a:pPr algn="ctr"/>
            <a:r>
              <a:rPr lang="ru-RU" sz="1400" dirty="0" smtClean="0"/>
              <a:t>15</a:t>
            </a:r>
          </a:p>
          <a:p>
            <a:pPr algn="ctr"/>
            <a:r>
              <a:rPr lang="ru-RU" sz="1400" dirty="0" smtClean="0"/>
              <a:t>14</a:t>
            </a:r>
          </a:p>
          <a:p>
            <a:pPr algn="ctr"/>
            <a:r>
              <a:rPr lang="ru-RU" sz="1400" dirty="0" smtClean="0"/>
              <a:t>13</a:t>
            </a:r>
          </a:p>
          <a:p>
            <a:pPr algn="ctr"/>
            <a:r>
              <a:rPr lang="ru-RU" sz="1400" dirty="0" smtClean="0"/>
              <a:t>12</a:t>
            </a:r>
          </a:p>
          <a:p>
            <a:pPr algn="ctr"/>
            <a:r>
              <a:rPr lang="ru-RU" sz="1400" dirty="0" smtClean="0"/>
              <a:t>11</a:t>
            </a:r>
          </a:p>
          <a:p>
            <a:pPr algn="ctr"/>
            <a:r>
              <a:rPr lang="ru-RU" sz="1400" dirty="0" smtClean="0"/>
              <a:t>10</a:t>
            </a:r>
          </a:p>
          <a:p>
            <a:pPr algn="ctr"/>
            <a:r>
              <a:rPr lang="ru-RU" sz="1400" dirty="0" smtClean="0"/>
              <a:t>9</a:t>
            </a:r>
          </a:p>
          <a:p>
            <a:pPr algn="ctr"/>
            <a:r>
              <a:rPr lang="ru-RU" sz="1400" dirty="0" smtClean="0"/>
              <a:t>8</a:t>
            </a:r>
          </a:p>
          <a:p>
            <a:pPr algn="ctr"/>
            <a:r>
              <a:rPr lang="ru-RU" sz="1400" dirty="0" smtClean="0"/>
              <a:t>7</a:t>
            </a:r>
          </a:p>
          <a:p>
            <a:pPr algn="ctr"/>
            <a:r>
              <a:rPr lang="ru-RU" sz="1400" dirty="0" smtClean="0"/>
              <a:t>6</a:t>
            </a:r>
          </a:p>
          <a:p>
            <a:pPr algn="ctr"/>
            <a:r>
              <a:rPr lang="ru-RU" sz="1400" dirty="0" smtClean="0"/>
              <a:t>5</a:t>
            </a:r>
          </a:p>
          <a:p>
            <a:pPr algn="ctr"/>
            <a:r>
              <a:rPr lang="ru-RU" sz="1400" dirty="0" smtClean="0"/>
              <a:t>4</a:t>
            </a:r>
          </a:p>
          <a:p>
            <a:pPr algn="ctr"/>
            <a:r>
              <a:rPr lang="ru-RU" sz="1400" dirty="0" smtClean="0"/>
              <a:t>3</a:t>
            </a:r>
          </a:p>
          <a:p>
            <a:pPr algn="ctr"/>
            <a:r>
              <a:rPr lang="ru-RU" sz="1400" dirty="0" smtClean="0"/>
              <a:t>2</a:t>
            </a:r>
          </a:p>
          <a:p>
            <a:pPr algn="ctr"/>
            <a:r>
              <a:rPr lang="ru-RU" sz="1400" dirty="0" smtClean="0"/>
              <a:t>1</a:t>
            </a:r>
          </a:p>
        </p:txBody>
      </p:sp>
      <p:sp>
        <p:nvSpPr>
          <p:cNvPr id="26" name="Правая фигурная скобка 25"/>
          <p:cNvSpPr/>
          <p:nvPr/>
        </p:nvSpPr>
        <p:spPr>
          <a:xfrm>
            <a:off x="4714876" y="6500834"/>
            <a:ext cx="928694" cy="357166"/>
          </a:xfrm>
          <a:prstGeom prst="rightBrace">
            <a:avLst>
              <a:gd name="adj1" fmla="val 25000"/>
              <a:gd name="adj2" fmla="val 50000"/>
            </a:avLst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5643570" y="6453336"/>
            <a:ext cx="1214446" cy="40466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и1,и2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" name="Правая фигурная скобка 27"/>
          <p:cNvSpPr/>
          <p:nvPr/>
        </p:nvSpPr>
        <p:spPr>
          <a:xfrm>
            <a:off x="4643438" y="5857892"/>
            <a:ext cx="1428760" cy="500066"/>
          </a:xfrm>
          <a:prstGeom prst="rightBrac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5940152" y="5805264"/>
            <a:ext cx="714380" cy="450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0" name="Правая фигурная скобка 29"/>
          <p:cNvSpPr/>
          <p:nvPr/>
        </p:nvSpPr>
        <p:spPr>
          <a:xfrm>
            <a:off x="4643438" y="5429264"/>
            <a:ext cx="857256" cy="357190"/>
          </a:xfrm>
          <a:prstGeom prst="rightBrace">
            <a:avLst>
              <a:gd name="adj1" fmla="val 25000"/>
              <a:gd name="adj2" fmla="val 50000"/>
            </a:avLst>
          </a:prstGeom>
          <a:noFill/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292080" y="5301208"/>
            <a:ext cx="1214446" cy="51830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и4,и5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2" name="Правая фигурная скобка 31"/>
          <p:cNvSpPr/>
          <p:nvPr/>
        </p:nvSpPr>
        <p:spPr>
          <a:xfrm>
            <a:off x="4643438" y="4929198"/>
            <a:ext cx="785818" cy="428628"/>
          </a:xfrm>
          <a:prstGeom prst="rightBrace">
            <a:avLst>
              <a:gd name="adj1" fmla="val 19104"/>
              <a:gd name="adj2" fmla="val 50000"/>
            </a:avLst>
          </a:prstGeom>
          <a:noFill/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292080" y="4869160"/>
            <a:ext cx="1571636" cy="44287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и6-и17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4" name="Левая фигурная скобка 33"/>
          <p:cNvSpPr/>
          <p:nvPr/>
        </p:nvSpPr>
        <p:spPr>
          <a:xfrm>
            <a:off x="3000364" y="4357694"/>
            <a:ext cx="857256" cy="785818"/>
          </a:xfrm>
          <a:prstGeom prst="leftBrace">
            <a:avLst>
              <a:gd name="adj1" fmla="val 27083"/>
              <a:gd name="adj2" fmla="val 50000"/>
            </a:avLst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2357422" y="4500570"/>
            <a:ext cx="857256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м1</a:t>
            </a:r>
            <a:endParaRPr lang="ru-RU" dirty="0"/>
          </a:p>
        </p:txBody>
      </p:sp>
      <p:sp>
        <p:nvSpPr>
          <p:cNvPr id="36" name="Левая фигурная скобка 35"/>
          <p:cNvSpPr/>
          <p:nvPr/>
        </p:nvSpPr>
        <p:spPr>
          <a:xfrm>
            <a:off x="2786050" y="5429264"/>
            <a:ext cx="1000132" cy="285752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285984" y="5286388"/>
            <a:ext cx="857256" cy="6429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ф1</a:t>
            </a:r>
            <a:endParaRPr lang="ru-RU" dirty="0"/>
          </a:p>
        </p:txBody>
      </p:sp>
      <p:sp>
        <p:nvSpPr>
          <p:cNvPr id="39" name="Овал 38"/>
          <p:cNvSpPr/>
          <p:nvPr/>
        </p:nvSpPr>
        <p:spPr>
          <a:xfrm>
            <a:off x="285720" y="4857760"/>
            <a:ext cx="1214446" cy="6429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ф2-ф5</a:t>
            </a:r>
            <a:endParaRPr lang="ru-RU" dirty="0"/>
          </a:p>
        </p:txBody>
      </p:sp>
      <p:sp>
        <p:nvSpPr>
          <p:cNvPr id="40" name="Правая фигурная скобка 39"/>
          <p:cNvSpPr/>
          <p:nvPr/>
        </p:nvSpPr>
        <p:spPr>
          <a:xfrm>
            <a:off x="4643438" y="4143380"/>
            <a:ext cx="785818" cy="357190"/>
          </a:xfrm>
          <a:prstGeom prst="rightBrace">
            <a:avLst>
              <a:gd name="adj1" fmla="val 25000"/>
              <a:gd name="adj2" fmla="val 50000"/>
            </a:avLst>
          </a:prstGeom>
          <a:noFill/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5214942" y="4000504"/>
            <a:ext cx="1517298" cy="5086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и18-и20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3" name="Левая фигурная скобка 42"/>
          <p:cNvSpPr/>
          <p:nvPr/>
        </p:nvSpPr>
        <p:spPr>
          <a:xfrm>
            <a:off x="2928926" y="4071942"/>
            <a:ext cx="857256" cy="214314"/>
          </a:xfrm>
          <a:prstGeom prst="leftBrace">
            <a:avLst>
              <a:gd name="adj1" fmla="val 27083"/>
              <a:gd name="adj2" fmla="val 50000"/>
            </a:avLst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2357422" y="3929066"/>
            <a:ext cx="857256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м2</a:t>
            </a:r>
            <a:endParaRPr lang="ru-RU" dirty="0"/>
          </a:p>
        </p:txBody>
      </p:sp>
      <p:sp>
        <p:nvSpPr>
          <p:cNvPr id="45" name="Левая фигурная скобка 44"/>
          <p:cNvSpPr/>
          <p:nvPr/>
        </p:nvSpPr>
        <p:spPr>
          <a:xfrm>
            <a:off x="2928926" y="2857496"/>
            <a:ext cx="857256" cy="1214446"/>
          </a:xfrm>
          <a:prstGeom prst="leftBrace">
            <a:avLst>
              <a:gd name="adj1" fmla="val 27083"/>
              <a:gd name="adj2" fmla="val 50000"/>
            </a:avLst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2285984" y="3143248"/>
            <a:ext cx="857256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м3</a:t>
            </a:r>
            <a:endParaRPr lang="ru-RU" dirty="0"/>
          </a:p>
        </p:txBody>
      </p:sp>
      <p:sp>
        <p:nvSpPr>
          <p:cNvPr id="47" name="Правая фигурная скобка 46"/>
          <p:cNvSpPr/>
          <p:nvPr/>
        </p:nvSpPr>
        <p:spPr>
          <a:xfrm>
            <a:off x="4643438" y="3000372"/>
            <a:ext cx="785818" cy="214314"/>
          </a:xfrm>
          <a:prstGeom prst="rightBrace">
            <a:avLst>
              <a:gd name="adj1" fmla="val 25000"/>
              <a:gd name="adj2" fmla="val 50000"/>
            </a:avLst>
          </a:prstGeom>
          <a:noFill/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5214942" y="3000372"/>
            <a:ext cx="1071570" cy="35719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и21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9" name="Левая фигурная скобка 48"/>
          <p:cNvSpPr/>
          <p:nvPr/>
        </p:nvSpPr>
        <p:spPr>
          <a:xfrm>
            <a:off x="3143240" y="2643182"/>
            <a:ext cx="642942" cy="214314"/>
          </a:xfrm>
          <a:prstGeom prst="leftBrac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2428860" y="2571744"/>
            <a:ext cx="857256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м4</a:t>
            </a:r>
            <a:endParaRPr lang="ru-RU" dirty="0"/>
          </a:p>
        </p:txBody>
      </p:sp>
      <p:sp>
        <p:nvSpPr>
          <p:cNvPr id="51" name="Правая фигурная скобка 50"/>
          <p:cNvSpPr/>
          <p:nvPr/>
        </p:nvSpPr>
        <p:spPr>
          <a:xfrm>
            <a:off x="4572000" y="2714620"/>
            <a:ext cx="785818" cy="214314"/>
          </a:xfrm>
          <a:prstGeom prst="rightBrace">
            <a:avLst>
              <a:gd name="adj1" fmla="val 25000"/>
              <a:gd name="adj2" fmla="val 50000"/>
            </a:avLst>
          </a:prstGeom>
          <a:noFill/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5143504" y="2643182"/>
            <a:ext cx="1571636" cy="35719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И22,и23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3" name="Правая фигурная скобка 52"/>
          <p:cNvSpPr/>
          <p:nvPr/>
        </p:nvSpPr>
        <p:spPr>
          <a:xfrm>
            <a:off x="4643438" y="2500306"/>
            <a:ext cx="785818" cy="214314"/>
          </a:xfrm>
          <a:prstGeom prst="rightBrace">
            <a:avLst>
              <a:gd name="adj1" fmla="val 25000"/>
              <a:gd name="adj2" fmla="val 50000"/>
            </a:avLst>
          </a:prstGeom>
          <a:noFill/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5286380" y="2357430"/>
            <a:ext cx="1071570" cy="35719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и24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5" name="Левая фигурная скобка 54"/>
          <p:cNvSpPr/>
          <p:nvPr/>
        </p:nvSpPr>
        <p:spPr>
          <a:xfrm>
            <a:off x="3143240" y="1785926"/>
            <a:ext cx="642942" cy="857256"/>
          </a:xfrm>
          <a:prstGeom prst="leftBrac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2500298" y="1928802"/>
            <a:ext cx="857256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м5</a:t>
            </a:r>
            <a:endParaRPr lang="ru-RU" dirty="0"/>
          </a:p>
        </p:txBody>
      </p:sp>
      <p:sp>
        <p:nvSpPr>
          <p:cNvPr id="57" name="Правая фигурная скобка 56"/>
          <p:cNvSpPr/>
          <p:nvPr/>
        </p:nvSpPr>
        <p:spPr>
          <a:xfrm>
            <a:off x="4643438" y="1785926"/>
            <a:ext cx="785818" cy="142876"/>
          </a:xfrm>
          <a:prstGeom prst="rightBrace">
            <a:avLst>
              <a:gd name="adj1" fmla="val 25000"/>
              <a:gd name="adj2" fmla="val 50000"/>
            </a:avLst>
          </a:prstGeom>
          <a:noFill/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5214942" y="1785926"/>
            <a:ext cx="1643074" cy="35719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и25,и26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9" name="Левая фигурная скобка 58"/>
          <p:cNvSpPr/>
          <p:nvPr/>
        </p:nvSpPr>
        <p:spPr>
          <a:xfrm>
            <a:off x="3143240" y="1500174"/>
            <a:ext cx="642942" cy="214314"/>
          </a:xfrm>
          <a:prstGeom prst="leftBrac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2285984" y="1357298"/>
            <a:ext cx="1143008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м6,м7</a:t>
            </a:r>
            <a:endParaRPr lang="ru-RU" dirty="0"/>
          </a:p>
        </p:txBody>
      </p:sp>
      <p:sp>
        <p:nvSpPr>
          <p:cNvPr id="61" name="Правая фигурная скобка 60"/>
          <p:cNvSpPr/>
          <p:nvPr/>
        </p:nvSpPr>
        <p:spPr>
          <a:xfrm>
            <a:off x="4572000" y="1500174"/>
            <a:ext cx="785818" cy="214314"/>
          </a:xfrm>
          <a:prstGeom prst="rightBrac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5143504" y="1428736"/>
            <a:ext cx="2357454" cy="35719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и27, и 28, и 29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3" name="Правая фигурная скобка 62"/>
          <p:cNvSpPr/>
          <p:nvPr/>
        </p:nvSpPr>
        <p:spPr>
          <a:xfrm>
            <a:off x="4714876" y="1071546"/>
            <a:ext cx="1214446" cy="357190"/>
          </a:xfrm>
          <a:prstGeom prst="rightBrace">
            <a:avLst>
              <a:gd name="adj1" fmla="val 23617"/>
              <a:gd name="adj2" fmla="val 50000"/>
            </a:avLst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5643570" y="1000108"/>
            <a:ext cx="1071570" cy="35719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и30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6" name="Овал 65"/>
          <p:cNvSpPr/>
          <p:nvPr/>
        </p:nvSpPr>
        <p:spPr>
          <a:xfrm>
            <a:off x="285720" y="2571744"/>
            <a:ext cx="857256" cy="6429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ф6</a:t>
            </a:r>
            <a:endParaRPr lang="ru-RU" dirty="0"/>
          </a:p>
        </p:txBody>
      </p:sp>
      <p:sp>
        <p:nvSpPr>
          <p:cNvPr id="68" name="Овал 67"/>
          <p:cNvSpPr/>
          <p:nvPr/>
        </p:nvSpPr>
        <p:spPr>
          <a:xfrm>
            <a:off x="0" y="1214422"/>
            <a:ext cx="857256" cy="6429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ф7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132856"/>
            <a:ext cx="7772400" cy="1584175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FF00"/>
                </a:solidFill>
              </a:rPr>
              <a:t>Анализ логистических рисков в цепи поставок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683568" y="1196752"/>
            <a:ext cx="1584176" cy="5652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Разгрузка/ погрузка</a:t>
            </a:r>
            <a:endParaRPr lang="ru-RU" sz="1600" dirty="0">
              <a:solidFill>
                <a:srgbClr val="C00000"/>
              </a:solidFill>
            </a:endParaRPr>
          </a:p>
        </p:txBody>
      </p:sp>
      <p:cxnSp>
        <p:nvCxnSpPr>
          <p:cNvPr id="87" name="Прямая соединительная линия 86"/>
          <p:cNvCxnSpPr>
            <a:stCxn id="76" idx="2"/>
          </p:cNvCxnSpPr>
          <p:nvPr/>
        </p:nvCxnSpPr>
        <p:spPr>
          <a:xfrm flipH="1">
            <a:off x="5364089" y="3855324"/>
            <a:ext cx="2765736" cy="19334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8" name="Picture 6" descr="http://images1.zakazi24.ru/Image.ashx?product_img=495018&amp;w=230&amp;h=2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060848"/>
            <a:ext cx="1119180" cy="1119180"/>
          </a:xfrm>
          <a:prstGeom prst="rect">
            <a:avLst/>
          </a:prstGeom>
          <a:noFill/>
        </p:spPr>
      </p:pic>
      <p:pic>
        <p:nvPicPr>
          <p:cNvPr id="13316" name="Picture 4" descr="http://www.exr.ru/img/p/493-1278-thickbo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428604"/>
            <a:ext cx="1214406" cy="121440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643174" y="0"/>
            <a:ext cx="3571868" cy="92867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Рафинировочный завод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(г. Мончегорск</a:t>
            </a:r>
            <a:r>
              <a:rPr lang="ru-RU" b="1" dirty="0" smtClean="0">
                <a:solidFill>
                  <a:schemeClr val="tx1"/>
                </a:solidFill>
              </a:rPr>
              <a:t>)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склад готовой продукции</a:t>
            </a:r>
            <a:endParaRPr lang="ru-RU" b="1" i="1" dirty="0">
              <a:solidFill>
                <a:srgbClr val="002060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10800000" flipV="1">
            <a:off x="1403648" y="908720"/>
            <a:ext cx="3143256" cy="14287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0" y="1700808"/>
            <a:ext cx="1500166" cy="121444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«Большой порт Санкт-Петербург» 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2771800" y="6215082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3851920" y="5301208"/>
            <a:ext cx="792088" cy="64807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4716016" y="4509120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5724128" y="3645024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6660232" y="2852936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7596336" y="2060848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2500298" y="6215082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3571868" y="5214950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4572000" y="4357694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6429388" y="2714620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5572132" y="3500438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7429520" y="1928802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8358182" y="1214422"/>
            <a:ext cx="785818" cy="64291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Овал 28"/>
          <p:cNvSpPr/>
          <p:nvPr/>
        </p:nvSpPr>
        <p:spPr>
          <a:xfrm>
            <a:off x="2071670" y="0"/>
            <a:ext cx="785818" cy="50004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ФК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32" name="Прямая соединительная линия 31"/>
          <p:cNvCxnSpPr>
            <a:stCxn id="29" idx="2"/>
          </p:cNvCxnSpPr>
          <p:nvPr/>
        </p:nvCxnSpPr>
        <p:spPr>
          <a:xfrm rot="10800000" flipV="1">
            <a:off x="857224" y="250020"/>
            <a:ext cx="1214446" cy="35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323528" y="0"/>
            <a:ext cx="1644182" cy="71435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Страхование</a:t>
            </a:r>
          </a:p>
          <a:p>
            <a:pPr algn="ctr"/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«Альянс»</a:t>
            </a:r>
            <a:endParaRPr lang="ru-RU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1" name="Прямая со стрелкой 40"/>
          <p:cNvCxnSpPr>
            <a:stCxn id="12" idx="3"/>
          </p:cNvCxnSpPr>
          <p:nvPr/>
        </p:nvCxnSpPr>
        <p:spPr>
          <a:xfrm>
            <a:off x="1500166" y="2308031"/>
            <a:ext cx="4500594" cy="30497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 rot="2034401">
            <a:off x="2500164" y="3751142"/>
            <a:ext cx="2060121" cy="4286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Экспорт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6429396"/>
            <a:ext cx="2071670" cy="4286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Таможенный союз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072330" y="6429396"/>
            <a:ext cx="2071670" cy="4286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Германия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49" name="Прямая со стрелкой 48"/>
          <p:cNvCxnSpPr>
            <a:stCxn id="12" idx="2"/>
            <a:endCxn id="59" idx="0"/>
          </p:cNvCxnSpPr>
          <p:nvPr/>
        </p:nvCxnSpPr>
        <p:spPr>
          <a:xfrm>
            <a:off x="750083" y="2915254"/>
            <a:ext cx="455797" cy="8017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1619672" y="4869160"/>
            <a:ext cx="2071670" cy="1000132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bg1"/>
                </a:solidFill>
              </a:rPr>
              <a:t>Там. формальности</a:t>
            </a:r>
            <a:endParaRPr lang="ru-RU" sz="16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Балтийская таможня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(г. Кронштадт)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0" y="3717032"/>
            <a:ext cx="2411760" cy="1080120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Таможенный представитель</a:t>
            </a:r>
          </a:p>
          <a:p>
            <a:pPr algn="ctr"/>
            <a:r>
              <a:rPr lang="ru-RU" b="1" dirty="0" smtClean="0"/>
              <a:t>ООО «</a:t>
            </a:r>
            <a:r>
              <a:rPr lang="ru-RU" b="1" dirty="0" err="1" smtClean="0"/>
              <a:t>Дженерал</a:t>
            </a:r>
            <a:r>
              <a:rPr lang="ru-RU" b="1" dirty="0" smtClean="0"/>
              <a:t> </a:t>
            </a:r>
            <a:r>
              <a:rPr lang="ru-RU" b="1" dirty="0" err="1" smtClean="0"/>
              <a:t>Шиппинг</a:t>
            </a:r>
            <a:r>
              <a:rPr lang="ru-RU" b="1" dirty="0" smtClean="0"/>
              <a:t> </a:t>
            </a:r>
            <a:r>
              <a:rPr lang="ru-RU" b="1" dirty="0" err="1" smtClean="0"/>
              <a:t>Компани</a:t>
            </a:r>
            <a:r>
              <a:rPr lang="ru-RU" b="1" dirty="0" smtClean="0"/>
              <a:t>»</a:t>
            </a:r>
            <a:endParaRPr lang="ru-RU" b="1" dirty="0"/>
          </a:p>
        </p:txBody>
      </p:sp>
      <p:cxnSp>
        <p:nvCxnSpPr>
          <p:cNvPr id="69" name="Прямая со стрелкой 68"/>
          <p:cNvCxnSpPr>
            <a:stCxn id="4" idx="3"/>
          </p:cNvCxnSpPr>
          <p:nvPr/>
        </p:nvCxnSpPr>
        <p:spPr>
          <a:xfrm>
            <a:off x="6215042" y="464335"/>
            <a:ext cx="1285916" cy="357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>
            <a:off x="7500958" y="0"/>
            <a:ext cx="1643042" cy="71435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  «ВТБ»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139952" y="2996952"/>
            <a:ext cx="1364732" cy="643512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</a:rPr>
              <a:t>CIF </a:t>
            </a:r>
            <a:r>
              <a:rPr lang="ru-RU" b="1" i="1" dirty="0" err="1" smtClean="0">
                <a:solidFill>
                  <a:schemeClr val="bg1"/>
                </a:solidFill>
              </a:rPr>
              <a:t>Висмар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143636" y="4857760"/>
            <a:ext cx="1285884" cy="1000132"/>
          </a:xfrm>
          <a:prstGeom prst="round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Порт </a:t>
            </a:r>
            <a:r>
              <a:rPr lang="ru-RU" dirty="0" err="1" smtClean="0"/>
              <a:t>Висмар</a:t>
            </a:r>
            <a:endParaRPr lang="ru-RU" dirty="0"/>
          </a:p>
        </p:txBody>
      </p:sp>
      <p:cxnSp>
        <p:nvCxnSpPr>
          <p:cNvPr id="75" name="Прямая соединительная линия 74"/>
          <p:cNvCxnSpPr>
            <a:endCxn id="76" idx="0"/>
          </p:cNvCxnSpPr>
          <p:nvPr/>
        </p:nvCxnSpPr>
        <p:spPr>
          <a:xfrm flipH="1">
            <a:off x="8129825" y="692697"/>
            <a:ext cx="222295" cy="24482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7308304" y="3140968"/>
            <a:ext cx="1643042" cy="714356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Банк  «ВТБ»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4211960" y="5805264"/>
            <a:ext cx="2232248" cy="105273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Конечный потребитель </a:t>
            </a:r>
            <a:r>
              <a:rPr lang="en-US" b="1" dirty="0" smtClean="0">
                <a:solidFill>
                  <a:schemeClr val="bg1"/>
                </a:solidFill>
              </a:rPr>
              <a:t>NORDIC YARDS, </a:t>
            </a:r>
            <a:r>
              <a:rPr lang="ru-RU" b="1" dirty="0" err="1" smtClean="0">
                <a:solidFill>
                  <a:schemeClr val="bg1"/>
                </a:solidFill>
              </a:rPr>
              <a:t>Висмар</a:t>
            </a:r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79" name="Прямая соединительная линия 78"/>
          <p:cNvCxnSpPr>
            <a:stCxn id="73" idx="3"/>
          </p:cNvCxnSpPr>
          <p:nvPr/>
        </p:nvCxnSpPr>
        <p:spPr>
          <a:xfrm>
            <a:off x="7429520" y="5357826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Прямоугольник 79"/>
          <p:cNvSpPr/>
          <p:nvPr/>
        </p:nvSpPr>
        <p:spPr>
          <a:xfrm>
            <a:off x="7929586" y="4929198"/>
            <a:ext cx="1214414" cy="857256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Ангар «Верфи </a:t>
            </a:r>
            <a:r>
              <a:rPr lang="ru-RU" b="1" i="1" dirty="0" err="1" smtClean="0"/>
              <a:t>Висмар</a:t>
            </a:r>
            <a:r>
              <a:rPr lang="ru-RU" b="1" i="1" dirty="0" smtClean="0"/>
              <a:t>»</a:t>
            </a:r>
            <a:endParaRPr lang="ru-RU" b="1" i="1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7000892" y="4214818"/>
            <a:ext cx="1387532" cy="510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Разгрузка/ погрузка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91" name="Стрелка вниз 90"/>
          <p:cNvSpPr/>
          <p:nvPr/>
        </p:nvSpPr>
        <p:spPr>
          <a:xfrm rot="4333093" flipH="1">
            <a:off x="7009469" y="5447545"/>
            <a:ext cx="435133" cy="140655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 rot="19278103">
            <a:off x="4915191" y="4365558"/>
            <a:ext cx="1857388" cy="58346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Там. формальности</a:t>
            </a:r>
            <a:endParaRPr lang="ru-RU" dirty="0"/>
          </a:p>
        </p:txBody>
      </p:sp>
      <p:cxnSp>
        <p:nvCxnSpPr>
          <p:cNvPr id="81" name="Прямая со стрелкой 80"/>
          <p:cNvCxnSpPr>
            <a:endCxn id="52" idx="0"/>
          </p:cNvCxnSpPr>
          <p:nvPr/>
        </p:nvCxnSpPr>
        <p:spPr>
          <a:xfrm>
            <a:off x="2411760" y="4293096"/>
            <a:ext cx="243747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70" idx="2"/>
          </p:cNvCxnSpPr>
          <p:nvPr/>
        </p:nvCxnSpPr>
        <p:spPr>
          <a:xfrm flipH="1">
            <a:off x="2339752" y="714356"/>
            <a:ext cx="5982727" cy="30026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Сергей\Desktop\411.gif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548680"/>
            <a:ext cx="795337" cy="647700"/>
          </a:xfrm>
          <a:prstGeom prst="rect">
            <a:avLst/>
          </a:prstGeom>
          <a:noFill/>
        </p:spPr>
      </p:pic>
      <p:pic>
        <p:nvPicPr>
          <p:cNvPr id="60" name="Picture 2" descr="C:\Users\Сергей\Desktop\411.gif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1628800"/>
            <a:ext cx="795337" cy="647700"/>
          </a:xfrm>
          <a:prstGeom prst="rect">
            <a:avLst/>
          </a:prstGeom>
          <a:noFill/>
        </p:spPr>
      </p:pic>
      <p:pic>
        <p:nvPicPr>
          <p:cNvPr id="62" name="Picture 2" descr="C:\Users\Сергей\Desktop\411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7784" y="3068960"/>
            <a:ext cx="795337" cy="647700"/>
          </a:xfrm>
          <a:prstGeom prst="rect">
            <a:avLst/>
          </a:prstGeom>
          <a:noFill/>
        </p:spPr>
      </p:pic>
      <p:pic>
        <p:nvPicPr>
          <p:cNvPr id="63" name="Picture 2" descr="C:\Users\Сергей\Desktop\411.gif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5733256"/>
            <a:ext cx="795337" cy="647700"/>
          </a:xfrm>
          <a:prstGeom prst="rect">
            <a:avLst/>
          </a:prstGeom>
          <a:noFill/>
        </p:spPr>
      </p:pic>
      <p:pic>
        <p:nvPicPr>
          <p:cNvPr id="64" name="Picture 2" descr="C:\Users\Сергей\Desktop\411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72400" y="548680"/>
            <a:ext cx="795337" cy="647700"/>
          </a:xfrm>
          <a:prstGeom prst="rect">
            <a:avLst/>
          </a:prstGeom>
          <a:noFill/>
        </p:spPr>
      </p:pic>
      <p:pic>
        <p:nvPicPr>
          <p:cNvPr id="65" name="Picture 2" descr="C:\Users\Сергей\Desktop\411.gif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764704"/>
            <a:ext cx="795337" cy="6477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0254 L -0.28785 0.1625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" y="8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500"/>
                            </p:stCondLst>
                            <p:childTnLst>
                              <p:par>
                                <p:cTn id="4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500"/>
                            </p:stCondLst>
                            <p:childTnLst>
                              <p:par>
                                <p:cTn id="5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5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500"/>
                            </p:stCondLst>
                            <p:childTnLst>
                              <p:par>
                                <p:cTn id="6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0"/>
                            </p:stCondLst>
                            <p:childTnLst>
                              <p:par>
                                <p:cTn id="66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7000"/>
                            </p:stCondLst>
                            <p:childTnLst>
                              <p:par>
                                <p:cTn id="7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90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9500"/>
                            </p:stCondLst>
                            <p:childTnLst>
                              <p:par>
                                <p:cTn id="78" presetID="18" presetClass="entr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500"/>
                            </p:stCondLst>
                            <p:childTnLst>
                              <p:par>
                                <p:cTn id="86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9556E-7 L 0.42465 0.30573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" y="153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3000"/>
                            </p:stCondLst>
                            <p:childTnLst>
                              <p:par>
                                <p:cTn id="9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1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5000"/>
                            </p:stCondLst>
                            <p:childTnLst>
                              <p:par>
                                <p:cTn id="10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2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4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9000"/>
                            </p:stCondLst>
                            <p:childTnLst>
                              <p:par>
                                <p:cTn id="11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8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1000"/>
                            </p:stCondLst>
                            <p:childTnLst>
                              <p:par>
                                <p:cTn id="12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1500"/>
                            </p:stCondLst>
                            <p:childTnLst>
                              <p:par>
                                <p:cTn id="12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6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3500"/>
                            </p:stCondLst>
                            <p:childTnLst>
                              <p:par>
                                <p:cTn id="12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0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5500"/>
                            </p:stCondLst>
                            <p:childTnLst>
                              <p:par>
                                <p:cTn id="13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6000"/>
                            </p:stCondLst>
                            <p:childTnLst>
                              <p:par>
                                <p:cTn id="136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8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8000"/>
                            </p:stCondLst>
                            <p:childTnLst>
                              <p:par>
                                <p:cTn id="14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" grpId="0" animBg="1"/>
      <p:bldP spid="12" grpId="0" animBg="1"/>
      <p:bldP spid="29" grpId="0" animBg="1"/>
      <p:bldP spid="39" grpId="0" animBg="1"/>
      <p:bldP spid="44" grpId="0"/>
      <p:bldP spid="44" grpId="1"/>
      <p:bldP spid="52" grpId="0" animBg="1"/>
      <p:bldP spid="59" grpId="0" animBg="1"/>
      <p:bldP spid="70" grpId="0" animBg="1"/>
      <p:bldP spid="72" grpId="0" animBg="1"/>
      <p:bldP spid="73" grpId="0" animBg="1"/>
      <p:bldP spid="76" grpId="0" animBg="1"/>
      <p:bldP spid="80" grpId="0" animBg="1"/>
      <p:bldP spid="86" grpId="0" animBg="1"/>
      <p:bldP spid="91" grpId="0" animBg="1"/>
      <p:bldP spid="9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m001.bcm.ru/1211/2ebb9d13-df30-4fe7-a7ea-9a5d04513b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1944" cy="685800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699792" y="0"/>
            <a:ext cx="3249986" cy="5144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Узкое место</a:t>
            </a:r>
            <a:endParaRPr lang="ru-RU" sz="2400" dirty="0"/>
          </a:p>
        </p:txBody>
      </p:sp>
      <p:sp>
        <p:nvSpPr>
          <p:cNvPr id="5" name="Стрелка вниз 4"/>
          <p:cNvSpPr/>
          <p:nvPr/>
        </p:nvSpPr>
        <p:spPr>
          <a:xfrm>
            <a:off x="3700614" y="734800"/>
            <a:ext cx="1215331" cy="389944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80034" y="1133330"/>
            <a:ext cx="4915945" cy="7373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Складирование продукции</a:t>
            </a:r>
            <a:endParaRPr lang="ru-RU" sz="2000" dirty="0"/>
          </a:p>
        </p:txBody>
      </p:sp>
      <p:sp>
        <p:nvSpPr>
          <p:cNvPr id="7" name="Стрелка влево 6"/>
          <p:cNvSpPr/>
          <p:nvPr/>
        </p:nvSpPr>
        <p:spPr>
          <a:xfrm rot="19564443">
            <a:off x="2964250" y="2084575"/>
            <a:ext cx="513873" cy="361036"/>
          </a:xfrm>
          <a:prstGeom prst="lef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1141" y="2430512"/>
            <a:ext cx="2266798" cy="7373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Логистический риск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89372" y="3940388"/>
            <a:ext cx="2266797" cy="10582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Отсутствие свободных складских помещений/ мест на складе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839048" y="3881306"/>
            <a:ext cx="2586336" cy="10582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Строительство или аренда новых складских помещений</a:t>
            </a:r>
          </a:p>
        </p:txBody>
      </p:sp>
      <p:sp>
        <p:nvSpPr>
          <p:cNvPr id="14" name="Улыбающееся лицо 13">
            <a:hlinkClick r:id="rId3" action="ppaction://hlinksldjump"/>
          </p:cNvPr>
          <p:cNvSpPr/>
          <p:nvPr/>
        </p:nvSpPr>
        <p:spPr>
          <a:xfrm>
            <a:off x="7596336" y="5517232"/>
            <a:ext cx="1080120" cy="936104"/>
          </a:xfrm>
          <a:prstGeom prst="smileyFace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1331640" y="3284984"/>
            <a:ext cx="576064" cy="504056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3131840" y="4077072"/>
            <a:ext cx="2376264" cy="64807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624327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ttp://m001.bcm.ru/1211/2ebb9d13-df30-4fe7-a7ea-9a5d04513b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1944" cy="685800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860752" y="68274"/>
            <a:ext cx="3249986" cy="5144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Узкое место</a:t>
            </a:r>
            <a:endParaRPr lang="ru-RU" sz="2400" dirty="0"/>
          </a:p>
        </p:txBody>
      </p:sp>
      <p:sp>
        <p:nvSpPr>
          <p:cNvPr id="5" name="Стрелка вниз 4"/>
          <p:cNvSpPr/>
          <p:nvPr/>
        </p:nvSpPr>
        <p:spPr>
          <a:xfrm>
            <a:off x="3932477" y="734800"/>
            <a:ext cx="1215331" cy="234674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80034" y="1133330"/>
            <a:ext cx="4915945" cy="7373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Транспортировка груза а/м до «Большой порт Санкт-Петербург»</a:t>
            </a:r>
            <a:endParaRPr lang="ru-RU" dirty="0"/>
          </a:p>
        </p:txBody>
      </p:sp>
      <p:sp>
        <p:nvSpPr>
          <p:cNvPr id="7" name="Стрелка влево 6"/>
          <p:cNvSpPr/>
          <p:nvPr/>
        </p:nvSpPr>
        <p:spPr>
          <a:xfrm rot="19564443">
            <a:off x="2964250" y="2084575"/>
            <a:ext cx="513873" cy="361036"/>
          </a:xfrm>
          <a:prstGeom prst="lef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6973" y="2430512"/>
            <a:ext cx="2266798" cy="7373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Логистические риски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6972" y="3734519"/>
            <a:ext cx="2266797" cy="10582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Задержка т/с в связи с погодными условиями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035687" y="3734519"/>
            <a:ext cx="2266797" cy="77148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Страхование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36974" y="5015623"/>
            <a:ext cx="2266797" cy="13883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Проблемы эксплуатации т/с в связи с халатностью поставщика услуг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953757" y="5171641"/>
            <a:ext cx="2471627" cy="102752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Составление более жестких условий договора</a:t>
            </a:r>
          </a:p>
        </p:txBody>
      </p:sp>
      <p:sp>
        <p:nvSpPr>
          <p:cNvPr id="19" name="Улыбающееся лицо 18">
            <a:hlinkClick r:id="rId3" action="ppaction://hlinksldjump"/>
          </p:cNvPr>
          <p:cNvSpPr/>
          <p:nvPr/>
        </p:nvSpPr>
        <p:spPr>
          <a:xfrm>
            <a:off x="8063880" y="5733256"/>
            <a:ext cx="1080120" cy="936104"/>
          </a:xfrm>
          <a:prstGeom prst="smileyFace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1187624" y="3212976"/>
            <a:ext cx="504056" cy="432048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3563888" y="3861048"/>
            <a:ext cx="1872208" cy="64807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2" name="Стрелка вправо 21"/>
          <p:cNvSpPr/>
          <p:nvPr/>
        </p:nvSpPr>
        <p:spPr>
          <a:xfrm>
            <a:off x="3563888" y="5229200"/>
            <a:ext cx="1800200" cy="64807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0240227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m001.bcm.ru/1211/2ebb9d13-df30-4fe7-a7ea-9a5d04513b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1944" cy="685800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703771" y="68274"/>
            <a:ext cx="3249986" cy="5144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Узкое место</a:t>
            </a:r>
            <a:endParaRPr lang="ru-RU" sz="2400" dirty="0"/>
          </a:p>
        </p:txBody>
      </p:sp>
      <p:sp>
        <p:nvSpPr>
          <p:cNvPr id="5" name="Стрелка вниз 4"/>
          <p:cNvSpPr/>
          <p:nvPr/>
        </p:nvSpPr>
        <p:spPr>
          <a:xfrm>
            <a:off x="3700614" y="734800"/>
            <a:ext cx="1215331" cy="234674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80034" y="1133330"/>
            <a:ext cx="4915945" cy="7373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Прохождение таможенных формальностей в Балтийской таможне</a:t>
            </a:r>
            <a:endParaRPr lang="ru-RU" sz="2000" dirty="0"/>
          </a:p>
        </p:txBody>
      </p:sp>
      <p:sp>
        <p:nvSpPr>
          <p:cNvPr id="7" name="Стрелка влево 6"/>
          <p:cNvSpPr/>
          <p:nvPr/>
        </p:nvSpPr>
        <p:spPr>
          <a:xfrm rot="19564443">
            <a:off x="2964250" y="2084575"/>
            <a:ext cx="513873" cy="361036"/>
          </a:xfrm>
          <a:prstGeom prst="lef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1141" y="2430512"/>
            <a:ext cx="2266798" cy="7373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Логистический риск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89372" y="3940388"/>
            <a:ext cx="2266797" cy="10582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Задержка товара в связи с загруженностью таможни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839048" y="3881306"/>
            <a:ext cx="2586336" cy="10582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Оформление груза в другом таможенном органе</a:t>
            </a:r>
          </a:p>
        </p:txBody>
      </p:sp>
      <p:sp>
        <p:nvSpPr>
          <p:cNvPr id="14" name="Улыбающееся лицо 13">
            <a:hlinkClick r:id="rId3" action="ppaction://hlinksldjump"/>
          </p:cNvPr>
          <p:cNvSpPr/>
          <p:nvPr/>
        </p:nvSpPr>
        <p:spPr>
          <a:xfrm>
            <a:off x="7596336" y="5517232"/>
            <a:ext cx="1080120" cy="936104"/>
          </a:xfrm>
          <a:prstGeom prst="smileyFace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707904" y="4149080"/>
            <a:ext cx="1368152" cy="576064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1403648" y="3284984"/>
            <a:ext cx="504056" cy="504056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6243278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m001.bcm.ru/1211/2ebb9d13-df30-4fe7-a7ea-9a5d04513b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1944" cy="685800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703771" y="68274"/>
            <a:ext cx="3249986" cy="5144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Узкое место</a:t>
            </a:r>
            <a:endParaRPr lang="ru-RU" sz="2400" dirty="0"/>
          </a:p>
        </p:txBody>
      </p:sp>
      <p:sp>
        <p:nvSpPr>
          <p:cNvPr id="5" name="Стрелка вниз 4"/>
          <p:cNvSpPr/>
          <p:nvPr/>
        </p:nvSpPr>
        <p:spPr>
          <a:xfrm>
            <a:off x="3700614" y="734800"/>
            <a:ext cx="1215331" cy="234674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80034" y="1133330"/>
            <a:ext cx="4915945" cy="7373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Транспортировка из БП Санкт-Петербург в порт г. </a:t>
            </a:r>
            <a:r>
              <a:rPr lang="ru-RU" sz="2000" dirty="0" err="1" smtClean="0"/>
              <a:t>Висмар</a:t>
            </a:r>
            <a:endParaRPr lang="ru-RU" sz="2000" dirty="0"/>
          </a:p>
        </p:txBody>
      </p:sp>
      <p:sp>
        <p:nvSpPr>
          <p:cNvPr id="7" name="Стрелка влево 6"/>
          <p:cNvSpPr/>
          <p:nvPr/>
        </p:nvSpPr>
        <p:spPr>
          <a:xfrm rot="19564443">
            <a:off x="2964250" y="2084575"/>
            <a:ext cx="513873" cy="361036"/>
          </a:xfrm>
          <a:prstGeom prst="lef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1141" y="2430512"/>
            <a:ext cx="2266798" cy="7373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Логистический риск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89372" y="3940388"/>
            <a:ext cx="2266797" cy="10582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Простой судов в БП Санкт-Петербург в период оледенения залива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839048" y="3881306"/>
            <a:ext cx="2586336" cy="10582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Приобретение судов ледокольного типа</a:t>
            </a:r>
          </a:p>
        </p:txBody>
      </p:sp>
      <p:sp>
        <p:nvSpPr>
          <p:cNvPr id="14" name="Улыбающееся лицо 13">
            <a:hlinkClick r:id="rId3" action="ppaction://hlinksldjump"/>
          </p:cNvPr>
          <p:cNvSpPr/>
          <p:nvPr/>
        </p:nvSpPr>
        <p:spPr>
          <a:xfrm>
            <a:off x="7596336" y="5517232"/>
            <a:ext cx="1080120" cy="936104"/>
          </a:xfrm>
          <a:prstGeom prst="smileyFace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1403648" y="3212976"/>
            <a:ext cx="576064" cy="648072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3347864" y="4293096"/>
            <a:ext cx="1800200" cy="50405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6243278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Сергей\Desktop\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86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703771" y="68274"/>
            <a:ext cx="3249986" cy="5144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Узкое место</a:t>
            </a:r>
            <a:endParaRPr lang="ru-RU" sz="2400" dirty="0"/>
          </a:p>
        </p:txBody>
      </p:sp>
      <p:sp>
        <p:nvSpPr>
          <p:cNvPr id="5" name="Стрелка вниз 4"/>
          <p:cNvSpPr/>
          <p:nvPr/>
        </p:nvSpPr>
        <p:spPr>
          <a:xfrm>
            <a:off x="3700614" y="734800"/>
            <a:ext cx="1215331" cy="234674"/>
          </a:xfrm>
          <a:prstGeom prst="downArrow">
            <a:avLst/>
          </a:prstGeom>
          <a:gradFill>
            <a:gsLst>
              <a:gs pos="0">
                <a:srgbClr val="FFFF00"/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80034" y="1133330"/>
            <a:ext cx="4915945" cy="7373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Внутренние информационные технологии отслеживания движения груза</a:t>
            </a:r>
            <a:endParaRPr lang="ru-RU" sz="2000" dirty="0"/>
          </a:p>
        </p:txBody>
      </p:sp>
      <p:sp>
        <p:nvSpPr>
          <p:cNvPr id="7" name="Стрелка влево 6"/>
          <p:cNvSpPr/>
          <p:nvPr/>
        </p:nvSpPr>
        <p:spPr>
          <a:xfrm rot="19564443">
            <a:off x="2964250" y="2084575"/>
            <a:ext cx="513873" cy="361036"/>
          </a:xfrm>
          <a:prstGeom prst="leftArrow">
            <a:avLst/>
          </a:prstGeom>
          <a:gradFill>
            <a:gsLst>
              <a:gs pos="0">
                <a:srgbClr val="FFFF00"/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1141" y="2430512"/>
            <a:ext cx="2266798" cy="7373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Логистический риск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89372" y="3940388"/>
            <a:ext cx="2266797" cy="10582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Сбой/зависание комплекса программных средств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839048" y="3881306"/>
            <a:ext cx="2586336" cy="120387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Наличие дублирующей программы отслеживания груза </a:t>
            </a:r>
          </a:p>
          <a:p>
            <a:pPr algn="ctr"/>
            <a:r>
              <a:rPr lang="ru-RU" dirty="0" err="1" smtClean="0"/>
              <a:t>он-лайн</a:t>
            </a:r>
            <a:endParaRPr lang="ru-RU" dirty="0" smtClean="0"/>
          </a:p>
        </p:txBody>
      </p:sp>
      <p:sp>
        <p:nvSpPr>
          <p:cNvPr id="18" name="Улыбающееся лицо 17">
            <a:hlinkClick r:id="rId3" action="ppaction://hlinksldjump"/>
          </p:cNvPr>
          <p:cNvSpPr/>
          <p:nvPr/>
        </p:nvSpPr>
        <p:spPr>
          <a:xfrm>
            <a:off x="7596336" y="5517232"/>
            <a:ext cx="1080120" cy="936104"/>
          </a:xfrm>
          <a:prstGeom prst="smileyFace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лево 18"/>
          <p:cNvSpPr/>
          <p:nvPr/>
        </p:nvSpPr>
        <p:spPr>
          <a:xfrm rot="16200000">
            <a:off x="1327230" y="3289394"/>
            <a:ext cx="513873" cy="361036"/>
          </a:xfrm>
          <a:prstGeom prst="leftArrow">
            <a:avLst/>
          </a:prstGeom>
          <a:gradFill>
            <a:gsLst>
              <a:gs pos="0">
                <a:srgbClr val="FFFF00"/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3275856" y="4221088"/>
            <a:ext cx="1944216" cy="576064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624327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http://investr-pro.ru/wp-content/uploads/2012/07/74568777060_i-66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2851" cy="685800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703771" y="68274"/>
            <a:ext cx="3249986" cy="5144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Узкое место</a:t>
            </a:r>
            <a:endParaRPr lang="ru-RU" sz="2400" dirty="0"/>
          </a:p>
        </p:txBody>
      </p:sp>
      <p:sp>
        <p:nvSpPr>
          <p:cNvPr id="5" name="Стрелка вниз 4"/>
          <p:cNvSpPr/>
          <p:nvPr/>
        </p:nvSpPr>
        <p:spPr>
          <a:xfrm>
            <a:off x="3700614" y="734800"/>
            <a:ext cx="1215331" cy="234674"/>
          </a:xfrm>
          <a:prstGeom prst="downArrow">
            <a:avLst/>
          </a:prstGeom>
          <a:gradFill>
            <a:gsLst>
              <a:gs pos="0">
                <a:srgbClr val="FFFF00"/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80034" y="1133330"/>
            <a:ext cx="4915945" cy="7373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Банковская система</a:t>
            </a:r>
            <a:endParaRPr lang="ru-RU" sz="2000" dirty="0"/>
          </a:p>
        </p:txBody>
      </p:sp>
      <p:sp>
        <p:nvSpPr>
          <p:cNvPr id="7" name="Стрелка влево 6"/>
          <p:cNvSpPr/>
          <p:nvPr/>
        </p:nvSpPr>
        <p:spPr>
          <a:xfrm rot="19564443">
            <a:off x="2964250" y="2084575"/>
            <a:ext cx="513873" cy="361036"/>
          </a:xfrm>
          <a:prstGeom prst="leftArrow">
            <a:avLst/>
          </a:prstGeom>
          <a:gradFill>
            <a:gsLst>
              <a:gs pos="0">
                <a:srgbClr val="FFFF00"/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9552" y="2420888"/>
            <a:ext cx="2266798" cy="7373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Логистический риск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3645024"/>
            <a:ext cx="2460633" cy="15841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Отзыв лицензии/ банкротство банка, обеспечивающего движение финансов от покупателя к продавцу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839048" y="3881306"/>
            <a:ext cx="2586336" cy="120387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Иметь счета в различных банках</a:t>
            </a:r>
          </a:p>
        </p:txBody>
      </p:sp>
      <p:sp>
        <p:nvSpPr>
          <p:cNvPr id="19" name="Улыбающееся лицо 18">
            <a:hlinkClick r:id="rId3" action="ppaction://hlinksldjump"/>
          </p:cNvPr>
          <p:cNvSpPr/>
          <p:nvPr/>
        </p:nvSpPr>
        <p:spPr>
          <a:xfrm>
            <a:off x="7596336" y="5517232"/>
            <a:ext cx="1080120" cy="936104"/>
          </a:xfrm>
          <a:prstGeom prst="smileyFace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1403648" y="3212976"/>
            <a:ext cx="504056" cy="360040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3275856" y="4149080"/>
            <a:ext cx="1872208" cy="64807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6243278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44505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Основные измерители и состав показателей </a:t>
            </a:r>
            <a:r>
              <a:rPr lang="en-US" sz="3600" dirty="0" smtClean="0">
                <a:solidFill>
                  <a:srgbClr val="FFFF00"/>
                </a:solidFill>
              </a:rPr>
              <a:t>KPI </a:t>
            </a:r>
            <a:r>
              <a:rPr lang="ru-RU" sz="3600" dirty="0" smtClean="0">
                <a:solidFill>
                  <a:srgbClr val="FFFF00"/>
                </a:solidFill>
              </a:rPr>
              <a:t>эффективности логистических решений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1684</TotalTime>
  <Words>701</Words>
  <Application>Microsoft Office PowerPoint</Application>
  <PresentationFormat>Экран (4:3)</PresentationFormat>
  <Paragraphs>257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Апекс</vt:lpstr>
      <vt:lpstr>ОАО «Горно-металлургическая компания» </vt:lpstr>
      <vt:lpstr>Слайд 2</vt:lpstr>
      <vt:lpstr>Слайд 3</vt:lpstr>
      <vt:lpstr>Слайд 4</vt:lpstr>
      <vt:lpstr>Слайд 5</vt:lpstr>
      <vt:lpstr>Слайд 6</vt:lpstr>
      <vt:lpstr>ЦЕПЬ ПОСТАВОК</vt:lpstr>
      <vt:lpstr>Слайд 8</vt:lpstr>
      <vt:lpstr>Слайд 9</vt:lpstr>
      <vt:lpstr>Материальные потоки</vt:lpstr>
      <vt:lpstr>информационные потоки</vt:lpstr>
      <vt:lpstr>Финансовые потоки</vt:lpstr>
      <vt:lpstr>Слайд 13</vt:lpstr>
      <vt:lpstr>Анализ логистических рисков в цепи поставок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Основные измерители и состав показателей KPI эффективности логистических решений</vt:lpstr>
    </vt:vector>
  </TitlesOfParts>
  <Company>CtrlSoft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ОАО «Горно-металлургическая компания»</dc:title>
  <dc:creator>Нота</dc:creator>
  <cp:lastModifiedBy>Нота</cp:lastModifiedBy>
  <cp:revision>180</cp:revision>
  <dcterms:created xsi:type="dcterms:W3CDTF">2014-03-06T19:27:04Z</dcterms:created>
  <dcterms:modified xsi:type="dcterms:W3CDTF">2014-05-28T07:48:16Z</dcterms:modified>
</cp:coreProperties>
</file>