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5" r:id="rId18"/>
    <p:sldId id="276" r:id="rId19"/>
    <p:sldId id="277" r:id="rId20"/>
    <p:sldId id="280" r:id="rId21"/>
    <p:sldId id="278" r:id="rId22"/>
    <p:sldId id="279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44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51" autoAdjust="0"/>
    <p:restoredTop sz="94714" autoAdjust="0"/>
  </p:normalViewPr>
  <p:slideViewPr>
    <p:cSldViewPr>
      <p:cViewPr varScale="1">
        <p:scale>
          <a:sx n="66" d="100"/>
          <a:sy n="66" d="100"/>
        </p:scale>
        <p:origin x="-114" y="-3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D7D2A6E6-E2EB-404F-9F7D-E0440B5CE69D}" type="datetimeFigureOut">
              <a:rPr lang="ru-RU"/>
              <a:pPr>
                <a:defRPr/>
              </a:pPr>
              <a:t>20.11.2010</a:t>
            </a:fld>
            <a:endParaRPr lang="ru-RU"/>
          </a:p>
        </p:txBody>
      </p:sp>
      <p:sp>
        <p:nvSpPr>
          <p:cNvPr id="13316" name="Rectangle 4"/>
          <p:cNvSpPr>
            <a:spLocks noGrp="1"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22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4118C0FA-06B2-4D16-94AE-D62E582FCA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Загария Ирина Владимировна  СОШ № 34  г. Енакиево Донецкая область Украина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7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12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13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850B5D-CEAF-4F06-8345-32DC5510BAC1}" type="datetimeFigureOut">
              <a:rPr lang="ru-RU"/>
              <a:pPr>
                <a:defRPr/>
              </a:pPr>
              <a:t>20.11.2010</a:t>
            </a:fld>
            <a:endParaRPr lang="ru-RU"/>
          </a:p>
        </p:txBody>
      </p:sp>
      <p:sp>
        <p:nvSpPr>
          <p:cNvPr id="8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C0C60-8131-4005-B275-155C66CE9D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F12E7C-9F0E-4EAD-9C77-367726606B6B}" type="datetimeFigureOut">
              <a:rPr lang="ru-RU"/>
              <a:pPr>
                <a:defRPr/>
              </a:pPr>
              <a:t>20.11.2010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D56F1C-6CD8-4E8F-A4F7-94262BD9FA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6043AA-C7A8-4C33-9D86-1A4A57F2129C}" type="datetimeFigureOut">
              <a:rPr lang="ru-RU"/>
              <a:pPr>
                <a:defRPr/>
              </a:pPr>
              <a:t>20.11.2010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D327B4-00A3-472E-AC7D-48A8353941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FFA57E-C53C-431C-8BC3-840D240CC1BE}" type="datetimeFigureOut">
              <a:rPr lang="ru-RU"/>
              <a:pPr>
                <a:defRPr/>
              </a:pPr>
              <a:t>20.11.2010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566F8E-307C-43A2-8714-C63D642A15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9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16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84AF81-B345-490A-BC61-589E591A1A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973AB-D3B1-4409-879B-1761C8BE37A3}" type="datetimeFigureOut">
              <a:rPr lang="ru-RU"/>
              <a:pPr>
                <a:defRPr/>
              </a:pPr>
              <a:t>20.11.2010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A6F25B-95BD-421C-814A-10495874D0B2}" type="datetimeFigureOut">
              <a:rPr lang="ru-RU"/>
              <a:pPr>
                <a:defRPr/>
              </a:pPr>
              <a:t>20.11.2010</a:t>
            </a:fld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B53CCB-1A7C-4046-9424-25CA401B89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70E1C-332C-4866-A693-CF6F5C1B164D}" type="datetimeFigureOut">
              <a:rPr lang="ru-RU"/>
              <a:pPr>
                <a:defRPr/>
              </a:pPr>
              <a:t>20.11.2010</a:t>
            </a:fld>
            <a:endParaRPr lang="ru-RU"/>
          </a:p>
        </p:txBody>
      </p:sp>
      <p:sp>
        <p:nvSpPr>
          <p:cNvPr id="3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459940-1ECC-43E9-B2F7-F1E7848465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724D7-71D4-467E-A5B3-1F19D79D30FD}" type="datetimeFigureOut">
              <a:rPr lang="ru-RU"/>
              <a:pPr>
                <a:defRPr/>
              </a:pPr>
              <a:t>20.11.2010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AB0A95-DAFC-4857-9566-1556A8B74B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2A408B-995C-4A5D-8FCD-70EBDBEE7C93}" type="datetimeFigureOut">
              <a:rPr lang="ru-RU"/>
              <a:pPr>
                <a:defRPr/>
              </a:pPr>
              <a:t>20.11.2010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4AC05-4D09-4709-838C-82BEBDD982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E6D02E-0250-46B1-A982-6F27B6DD7850}" type="datetimeFigureOut">
              <a:rPr lang="ru-RU"/>
              <a:pPr>
                <a:defRPr/>
              </a:pPr>
              <a:t>20.11.2010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6CA75E-E7ED-48B5-8C69-EF8ED42A5E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5A2FE0-81DD-4008-A48B-8B351F845D2B}" type="datetimeFigureOut">
              <a:rPr lang="ru-RU"/>
              <a:pPr>
                <a:defRPr/>
              </a:pPr>
              <a:t>20.11.2010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6BBEEF-1CFD-4E5A-9F66-DD23FA8D79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Текст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4E2DD41E-6EC7-4D9D-A58D-A00DECC214B4}" type="datetimeFigureOut">
              <a:rPr lang="ru-RU"/>
              <a:pPr>
                <a:defRPr/>
              </a:pPr>
              <a:t>20.11.2010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baseline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A085D595-4549-44CE-8881-3BFEE98BDE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74" r:id="rId5"/>
    <p:sldLayoutId id="2147483669" r:id="rId6"/>
    <p:sldLayoutId id="2147483668" r:id="rId7"/>
    <p:sldLayoutId id="2147483667" r:id="rId8"/>
    <p:sldLayoutId id="2147483666" r:id="rId9"/>
    <p:sldLayoutId id="2147483665" r:id="rId10"/>
    <p:sldLayoutId id="2147483664" r:id="rId11"/>
  </p:sldLayoutIdLst>
  <p:transition>
    <p:wedg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300"/>
        </a:spcBef>
        <a:spcAft>
          <a:spcPct val="0"/>
        </a:spcAft>
        <a:buClr>
          <a:srgbClr val="9759A4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ts val="300"/>
        </a:spcBef>
        <a:spcAft>
          <a:spcPct val="0"/>
        </a:spcAft>
        <a:buClr>
          <a:srgbClr val="7D4989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ts val="300"/>
        </a:spcBef>
        <a:spcAft>
          <a:spcPct val="0"/>
        </a:spcAft>
        <a:buClr>
          <a:srgbClr val="9759A4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ts val="338"/>
        </a:spcBef>
        <a:spcAft>
          <a:spcPct val="0"/>
        </a:spcAft>
        <a:buClr>
          <a:srgbClr val="9759A4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rasnayakniga.ru/natsionalnyi-prirodnyi-park-svyatye-gory" TargetMode="External"/><Relationship Id="rId2" Type="http://schemas.openxmlformats.org/officeDocument/2006/relationships/hyperlink" Target="http://donbass.name/letopis/1669-nacionalnyj-prirodnyj-park-svyatye-gory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all-pages.com/city_photo/7/6/8/126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WordArt 6"/>
          <p:cNvSpPr>
            <a:spLocks noChangeArrowheads="1" noChangeShapeType="1" noTextEdit="1"/>
          </p:cNvSpPr>
          <p:nvPr/>
        </p:nvSpPr>
        <p:spPr bwMode="auto">
          <a:xfrm>
            <a:off x="1258888" y="1989138"/>
            <a:ext cx="7056437" cy="27368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Национальный парк </a:t>
            </a:r>
          </a:p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"Святые горы"</a:t>
            </a:r>
          </a:p>
        </p:txBody>
      </p:sp>
      <p:sp>
        <p:nvSpPr>
          <p:cNvPr id="14339" name="Rectangle 7"/>
          <p:cNvSpPr>
            <a:spLocks noChangeArrowheads="1"/>
          </p:cNvSpPr>
          <p:nvPr/>
        </p:nvSpPr>
        <p:spPr bwMode="auto">
          <a:xfrm>
            <a:off x="323850" y="5373688"/>
            <a:ext cx="3489325" cy="108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30000"/>
              </a:spcBef>
            </a:pPr>
            <a:r>
              <a:rPr lang="ru-RU"/>
              <a:t>Загария Ирина Владимировна </a:t>
            </a:r>
          </a:p>
          <a:p>
            <a:pPr>
              <a:spcBef>
                <a:spcPct val="30000"/>
              </a:spcBef>
            </a:pPr>
            <a:r>
              <a:rPr lang="ru-RU"/>
              <a:t>СОШ № 34  г. Енакиево </a:t>
            </a:r>
          </a:p>
          <a:p>
            <a:pPr>
              <a:spcBef>
                <a:spcPct val="30000"/>
              </a:spcBef>
            </a:pPr>
            <a:r>
              <a:rPr lang="ru-RU"/>
              <a:t>Донецкая область Украина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CF10042010_00004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00034" y="928670"/>
            <a:ext cx="3947644" cy="50720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4357686" y="1571612"/>
            <a:ext cx="5143536" cy="34163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Бывает тяжко, что скрывать,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Но, Боже, как приятно знать,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Что где-то есть  души подспорье–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Моё родное </a:t>
            </a:r>
            <a:r>
              <a:rPr lang="ru-RU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Святогорье</a:t>
            </a: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Где в рощах листья ясенца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Озарены прощальным бликом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И догорает у Донца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Закат в молчании великом.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                                         Б. </a:t>
            </a:r>
            <a:r>
              <a:rPr lang="ru-RU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Белаш</a:t>
            </a: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CF10042010_00000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25" y="214313"/>
            <a:ext cx="4786313" cy="561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14282" y="5786454"/>
            <a:ext cx="8715436" cy="95410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Святые горы – один из самых удивительных уголков Донбасса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Рисунок 1" descr="SCENE34H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0" y="142852"/>
            <a:ext cx="9144000" cy="65556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Есть в нашем крае места, история которых запечатлена в древних рукописях, в творениях зодчих. Словно старинный вечевой колокол будят они память о героических страницах древнерусского государства. К таким местам относится </a:t>
            </a:r>
            <a:r>
              <a:rPr lang="ru-RU" sz="4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славяногорская</a:t>
            </a:r>
            <a:r>
              <a:rPr lang="ru-RU" sz="4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 земля, раскинувшаяся на берегах седого Донца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CF10042010_00016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097772" y="0"/>
            <a:ext cx="4948455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"/>
            <a:ext cx="9144000" cy="6857999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dk2"/>
          </a:fillRef>
          <a:effectRef idx="0">
            <a:scrgbClr r="0" g="0" b="0"/>
          </a:effectRef>
          <a:fontRef idx="major"/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600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/>
              <a:t>Еще стоя на левом берегу Северского Донца и окидывая взглядом высокий правый, вы уже совершаете путешествие в историю. В открывшейся панораме памятники расположились, соблюдая временную последовательность. Справа на меловом утесе возвышается белая Николаевская церковь, старейший из сохранившихся здесь памятников зодчества.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57686" y="571480"/>
            <a:ext cx="4786314" cy="5509200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dirty="0">
                <a:ln w="50800"/>
                <a:solidFill>
                  <a:schemeClr val="bg1">
                    <a:shade val="50000"/>
                  </a:schemeClr>
                </a:solidFill>
                <a:latin typeface="+mn-lt"/>
              </a:rPr>
              <a:t>Итак, знакомство с заповедником начнем с мелового утеса, на котором воздвигнута Николаевская церковь. Именно он хранит все тайны </a:t>
            </a:r>
            <a:r>
              <a:rPr lang="ru-RU" sz="3200" b="1" i="1" dirty="0" err="1">
                <a:ln w="50800"/>
                <a:solidFill>
                  <a:schemeClr val="bg1">
                    <a:shade val="50000"/>
                  </a:schemeClr>
                </a:solidFill>
                <a:latin typeface="+mn-lt"/>
              </a:rPr>
              <a:t>Святогорского</a:t>
            </a:r>
            <a:r>
              <a:rPr lang="ru-RU" sz="3200" b="1" i="1" dirty="0">
                <a:ln w="50800"/>
                <a:solidFill>
                  <a:schemeClr val="bg1">
                    <a:shade val="50000"/>
                  </a:schemeClr>
                </a:solidFill>
                <a:latin typeface="+mn-lt"/>
              </a:rPr>
              <a:t> монастыря и его историю, еще не до конца исследованную. </a:t>
            </a:r>
          </a:p>
        </p:txBody>
      </p:sp>
      <p:pic>
        <p:nvPicPr>
          <p:cNvPr id="3" name="Рисунок 2" descr="010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142875"/>
            <a:ext cx="4071937" cy="644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14290"/>
            <a:ext cx="3714776" cy="649408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n w="50800"/>
                <a:solidFill>
                  <a:srgbClr val="00A44A"/>
                </a:solidFill>
              </a:rPr>
              <a:t>После принятия в 988 году христианства на Руси в некоторых древних пещерах были основаны православные монастыри. Быть может, в те далекие времена и на Святых горах уже был монастырь.</a:t>
            </a:r>
          </a:p>
        </p:txBody>
      </p:sp>
      <p:pic>
        <p:nvPicPr>
          <p:cNvPr id="3" name="Рисунок 2" descr="CCF10042010_000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500" y="214313"/>
            <a:ext cx="4903788" cy="635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sl_uspen4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357188"/>
            <a:ext cx="5143500" cy="384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285750" y="4714875"/>
            <a:ext cx="8643938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500" b="1" i="1">
                <a:latin typeface="Constantia" pitchFamily="18" charset="0"/>
              </a:rPr>
              <a:t>Скрываясь от недругов, тайно пройдя по южным степям Украины, набрели они на живописный уголок в среднем течении Северского Донца, назвали его Святогорьем и основали монастырь. </a:t>
            </a: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5643563" y="0"/>
            <a:ext cx="3286125" cy="481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i="1">
                <a:latin typeface="Constantia" pitchFamily="18" charset="0"/>
              </a:rPr>
              <a:t> </a:t>
            </a:r>
            <a:r>
              <a:rPr lang="ru-RU" sz="2500" b="1" i="1">
                <a:latin typeface="Constantia" pitchFamily="18" charset="0"/>
              </a:rPr>
              <a:t>А может быть, первыми поселенцами, основавшими монастырь, стали бежавшие во время монголо-татарского нашествия на Киев монахи и странствующие христиане?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142875" y="4929188"/>
            <a:ext cx="8858250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i="1">
                <a:latin typeface="Constantia" pitchFamily="18" charset="0"/>
              </a:rPr>
              <a:t>Вероятно, об этом же думал побывавший в здешних местах русский писатель И. А. Бунин, когда писал:«Донец видел Игоря, может быть, видел Игоря и Святогорский монастырь. Сколько раз разрушался он до основания и пустели его разбитые стены! Сколько претерпел он, стоя на татарских путях, в диких степных равнинах, когда иноки его были еще воинами»...</a:t>
            </a:r>
          </a:p>
        </p:txBody>
      </p:sp>
      <p:pic>
        <p:nvPicPr>
          <p:cNvPr id="3" name="Рисунок 2" descr="2711.jpe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25" y="214313"/>
            <a:ext cx="7143750" cy="473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29256" y="214290"/>
            <a:ext cx="3714744" cy="6247864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500" b="1" i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</a:rPr>
              <a:t>Постепенно </a:t>
            </a:r>
            <a:r>
              <a:rPr lang="ru-RU" sz="2500" b="1" i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</a:rPr>
              <a:t>Святогорский</a:t>
            </a:r>
            <a:r>
              <a:rPr lang="ru-RU" sz="2500" b="1" i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</a:rPr>
              <a:t> монастырь, способствовавший освоению южных степей, расстраивается. Сооружается деревянный Успенский собор. К середине XVII века относится строительство церкви Николая Чудотворца, или Николаевской. </a:t>
            </a:r>
          </a:p>
        </p:txBody>
      </p:sp>
      <p:pic>
        <p:nvPicPr>
          <p:cNvPr id="3" name="Рисунок 2" descr="45_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214313"/>
            <a:ext cx="5195887" cy="650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86314" y="3286124"/>
            <a:ext cx="4357686" cy="35394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/>
              <a:t>В январе 1844 года </a:t>
            </a:r>
            <a:r>
              <a:rPr lang="ru-RU" sz="2800" dirty="0" err="1"/>
              <a:t>Святогорский</a:t>
            </a:r>
            <a:r>
              <a:rPr lang="ru-RU" sz="2800" dirty="0"/>
              <a:t> монастырь снова открывается. Одной из первых восстанавливается и частично достраивается Николаевская церковь. </a:t>
            </a:r>
          </a:p>
        </p:txBody>
      </p:sp>
      <p:pic>
        <p:nvPicPr>
          <p:cNvPr id="3" name="Рисунок 2" descr="1185815613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857752" y="0"/>
            <a:ext cx="4286248" cy="32146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 descr="CCF10042010_00001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0" y="0"/>
            <a:ext cx="4760243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14875" y="0"/>
            <a:ext cx="4429125" cy="701675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000" b="1" i="1" dirty="0"/>
              <a:t>Это привело к изменению ее архитектурного облика, смешению архитектурных стилей XVII и XIX веков. Были переделаны окопные и дверные проемы, заложены цоколь, ниши, срублены элементы рельефного кирпичного декора.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000" b="1" i="1" dirty="0"/>
          </a:p>
        </p:txBody>
      </p:sp>
      <p:pic>
        <p:nvPicPr>
          <p:cNvPr id="3" name="Рисунок 2" descr="2728.jpe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6513" y="0"/>
            <a:ext cx="48275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142875" y="3000375"/>
            <a:ext cx="8858250" cy="3816350"/>
          </a:xfrm>
          <a:prstGeom prst="rect">
            <a:avLst/>
          </a:prstGeom>
          <a:ln w="9525">
            <a:noFill/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1">
            <a:schemeClr val="dk2"/>
          </a:fillRef>
          <a:effectRef idx="0">
            <a:scrgbClr r="0" g="0" b="0"/>
          </a:effectRef>
          <a:fontRef idx="major"/>
        </p:style>
        <p:txBody>
          <a:bodyPr anchor="ctr">
            <a:spAutoFit/>
          </a:bodyPr>
          <a:lstStyle/>
          <a:p>
            <a:pPr indent="449263" algn="just">
              <a:defRPr/>
            </a:pPr>
            <a:r>
              <a:rPr lang="ru-RU" sz="2200" b="1" i="1" dirty="0">
                <a:latin typeface="Times New Roman" pitchFamily="18" charset="0"/>
                <a:cs typeface="Times New Roman" pitchFamily="18" charset="0"/>
              </a:rPr>
              <a:t>По своей конструкции церковь однонефная, </a:t>
            </a:r>
            <a:r>
              <a:rPr lang="ru-RU" sz="2200" b="1" i="1" dirty="0" err="1">
                <a:latin typeface="Times New Roman" pitchFamily="18" charset="0"/>
                <a:cs typeface="Times New Roman" pitchFamily="18" charset="0"/>
              </a:rPr>
              <a:t>бесстолпная</a:t>
            </a:r>
            <a:r>
              <a:rPr lang="ru-RU" sz="2200" b="1" i="1" dirty="0">
                <a:latin typeface="Times New Roman" pitchFamily="18" charset="0"/>
                <a:cs typeface="Times New Roman" pitchFamily="18" charset="0"/>
              </a:rPr>
              <a:t>, небольшая, прямоугольная, первоначально была трехглавой. Восточная малая глава высечена из мела. Цоколь облицован кирпичом, венчающий карий! также кирпичный. Центральная глава двухъярусная, кирпичная, с декоративной главкой над нею. Купола восточной и центральной глав, а также декоративные главки выполнены в деревянных конструкциях. Западная глава до настоящего времени не сохранилась. Центральная глава и поддерживающие ее своды по своим формам близки к формам деревянных глав. Алтарная часть Николаевской церкви вытиснена в породе скалы и связана с лабиринтом пещер.</a:t>
            </a:r>
            <a:endParaRPr lang="ru-RU" sz="2200" b="1" i="1" dirty="0">
              <a:latin typeface="Arial" charset="0"/>
            </a:endParaRPr>
          </a:p>
        </p:txBody>
      </p:sp>
      <p:pic>
        <p:nvPicPr>
          <p:cNvPr id="3" name="Рисунок 2" descr="CCF10042010_00014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5" y="142875"/>
            <a:ext cx="4429125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CF10042010_00014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5" y="142875"/>
            <a:ext cx="4519613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Прямоугольник 1"/>
          <p:cNvSpPr>
            <a:spLocks noChangeArrowheads="1"/>
          </p:cNvSpPr>
          <p:nvPr/>
        </p:nvSpPr>
        <p:spPr bwMode="auto">
          <a:xfrm>
            <a:off x="285750" y="0"/>
            <a:ext cx="8715375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latin typeface="Constantia" pitchFamily="18" charset="0"/>
              </a:rPr>
              <a:t>В честь возобновления монастыря был сооружен так называемый верхний павильон паломников, расположенный в уровне куполов Николаевской церкви. ограждениями, лестниц и переходов. </a:t>
            </a:r>
          </a:p>
        </p:txBody>
      </p:sp>
      <p:pic>
        <p:nvPicPr>
          <p:cNvPr id="29698" name="Рисунок 2" descr="2067503zkd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1881188"/>
            <a:ext cx="6215062" cy="497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Прямоугольник 3"/>
          <p:cNvSpPr>
            <a:spLocks noChangeArrowheads="1"/>
          </p:cNvSpPr>
          <p:nvPr/>
        </p:nvSpPr>
        <p:spPr bwMode="auto">
          <a:xfrm>
            <a:off x="6500813" y="2214563"/>
            <a:ext cx="2643187" cy="267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latin typeface="Constantia" pitchFamily="18" charset="0"/>
              </a:rPr>
              <a:t>Возводится также система наружных подпорных стен, видовых площадок с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142875" y="0"/>
            <a:ext cx="4143375" cy="715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600" b="1" i="1">
                <a:latin typeface="Constantia" pitchFamily="18" charset="0"/>
              </a:rPr>
              <a:t>Дом культуры санатория — это бывший Успенский собор, заложенный в 1859 году на месте старого деревянного. В его внешнем облике нашли отражение архитектурные тенденции того времени. Во второй поло­вине XIX века в архитектуре Украины господствовал эклектизм — смесь элементов разных стилей. </a:t>
            </a:r>
          </a:p>
        </p:txBody>
      </p:sp>
      <p:pic>
        <p:nvPicPr>
          <p:cNvPr id="3" name="Рисунок 2" descr="CCF10042010_0001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95763" y="0"/>
            <a:ext cx="49482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23408_IMG_196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160711"/>
            <a:ext cx="8715436" cy="6536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357158" y="142852"/>
            <a:ext cx="8429684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Ленинский декрет от 21 декабря 1920 года, требовавший, чтобы «прекрасные дачи и особняки были использованы под санатории и здравницы рабочих и крестьян», положил начало курортному строительству в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нашей стране.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4714875" y="0"/>
            <a:ext cx="4214813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49263"/>
            <a:r>
              <a:rPr lang="ru-RU" sz="2000" b="1">
                <a:latin typeface="Times New Roman" pitchFamily="18" charset="0"/>
                <a:cs typeface="Times New Roman" pitchFamily="18" charset="0"/>
              </a:rPr>
              <a:t>Непосредственно же идея превращения Банного, на редкость удачно сочетающего живописное местоположение и богатые природно-лечебные факторы, в здравницу принадлежала Артему (Ф. А. Сергееву), работавшему в 1921 году председателем ЦК профсоюза горнорабочих. В честь этого видного революционера и государственного деятеля в сентябре 1927 года на одной из высоких гор у Северского Донца от­крыт памятник, авторы которого скульптор П. П. Кавалеридзе и архитектор Г. В. Вербенко. Уникальный памятник этот выполнен в кубинской манере. Удачно выбранное место для его сооружения усиливает эмоциональное воздействие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.</a:t>
            </a:r>
            <a:endParaRPr lang="ru-RU"/>
          </a:p>
        </p:txBody>
      </p:sp>
      <p:pic>
        <p:nvPicPr>
          <p:cNvPr id="32770" name="Рисунок 3" descr="01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285750"/>
            <a:ext cx="4379913" cy="628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357158" y="357166"/>
            <a:ext cx="857256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446088" algn="ctr">
              <a:defRPr/>
            </a:pPr>
            <a:r>
              <a:rPr lang="ru-RU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Чтоб с высоты полюбоваться живописными окрестностями </a:t>
            </a:r>
            <a:r>
              <a:rPr lang="ru-RU" sz="3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Славяногорска</a:t>
            </a:r>
            <a:r>
              <a:rPr lang="ru-RU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поднимемся на горы. Когда-то вверх вела дорога, прорубленная в меловом откосе,   узкая </a:t>
            </a:r>
            <a:r>
              <a:rPr lang="ru-RU" sz="32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</a:t>
            </a:r>
            <a:r>
              <a:rPr lang="ru-RU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жаркие дни пыльная, с попадающимися то и дело корнями нависших сосен. Теперь здесь проложена серпантинная из железобетонных плит дорога. Это дело рук тружеников Донбасса. Сами горы в честь неутомимого борца за народное счастье получили имя Артема.</a:t>
            </a:r>
            <a:endParaRPr lang="ru-RU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Рисунок 1" descr="dscn4752-1024x768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0" y="0"/>
            <a:ext cx="9144000" cy="784830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indent="428625" algn="ctr">
              <a:defRPr/>
            </a:pPr>
            <a:endParaRPr lang="ru-RU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428625" algn="ctr">
              <a:defRPr/>
            </a:pPr>
            <a:r>
              <a:rPr lang="ru-RU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Мы на смотровой площадке у памятника Артему. Позади него находится мемориальный комплекс героям Великой Отечественной войны. Здесь похоронен генерал-майор П. Ф. </a:t>
            </a:r>
            <a:r>
              <a:rPr lang="ru-RU" sz="36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Батюк</a:t>
            </a:r>
            <a:r>
              <a:rPr lang="ru-RU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в братской могиле рядом покоится прах других воинов, погибших при</a:t>
            </a:r>
            <a:r>
              <a:rPr lang="ru-RU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  <a:ea typeface="Times New Roman" pitchFamily="18" charset="0"/>
                <a:cs typeface="Century Gothic" pitchFamily="34" charset="0"/>
              </a:rPr>
              <a:t> </a:t>
            </a:r>
            <a:r>
              <a:rPr lang="ru-RU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форсировании Северского Донца. Чуть ниже на меловой горе памятник лейтенанту В. М. Камышеву, который с росшего на этом месте дуба корректировал огонь батарей.</a:t>
            </a:r>
          </a:p>
          <a:p>
            <a:pPr indent="428625" algn="ctr">
              <a:defRPr/>
            </a:pPr>
            <a:endParaRPr lang="ru-RU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indent="428625" algn="ctr">
              <a:defRPr/>
            </a:pPr>
            <a:endParaRPr lang="ru-RU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5643563" y="214313"/>
            <a:ext cx="3714750" cy="640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49263"/>
            <a:r>
              <a:rPr lang="ru-RU" sz="2800">
                <a:latin typeface="Times New Roman" pitchFamily="18" charset="0"/>
                <a:cs typeface="Times New Roman" pitchFamily="18" charset="0"/>
              </a:rPr>
              <a:t>Горы Артема, где сохранились редкие растения, в 1975 году объявлены государственным ландшафтным заказником. Их природные богатства составляют удивительно гармоничный комплекс с памятниками истории и культуры.</a:t>
            </a:r>
            <a:endParaRPr lang="ru-RU" sz="2800"/>
          </a:p>
          <a:p>
            <a:pPr indent="449263" eaLnBrk="0" hangingPunct="0"/>
            <a:endParaRPr lang="ru-RU"/>
          </a:p>
        </p:txBody>
      </p:sp>
      <p:pic>
        <p:nvPicPr>
          <p:cNvPr id="36866" name="Рисунок 5" descr="CCF10042010_00003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214313"/>
            <a:ext cx="5435600" cy="642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Рисунок 1" descr="1679716_9b4b9fb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85975" y="114300"/>
            <a:ext cx="4972050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Рисунок 1" descr="209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Рисунок 1" descr="10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813" y="0"/>
            <a:ext cx="51514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Рисунок 1" descr="soledar-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Рисунок 3" descr="photo-821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90775" y="0"/>
            <a:ext cx="43624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Рисунок 1" descr="CCF10042010_0001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97088" y="0"/>
            <a:ext cx="4949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Рисунок 1" descr="dscf480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Рисунок 1" descr="CCF10042010_00010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97088" y="0"/>
            <a:ext cx="4949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Рисунок 1" descr="CCF10042010_00015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63" y="0"/>
            <a:ext cx="48323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Рисунок 1" descr="CCF10042010_00017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97088" y="0"/>
            <a:ext cx="4949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Рисунок 1" descr="Svyatogorsk_0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6513" y="357188"/>
            <a:ext cx="9180513" cy="611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Рисунок 2" descr="photoreport_126_412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175"/>
            <a:ext cx="9144000" cy="686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/>
          </p:cNvSpPr>
          <p:nvPr>
            <p:ph type="title"/>
          </p:nvPr>
        </p:nvSpPr>
        <p:spPr bwMode="auto">
          <a:ln w="9525"/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sz="3800" smtClean="0">
                <a:ln>
                  <a:noFill/>
                </a:ln>
                <a:effectLst/>
              </a:rPr>
              <a:t/>
            </a:r>
            <a:br>
              <a:rPr lang="ru-RU" sz="3800" smtClean="0">
                <a:ln>
                  <a:noFill/>
                </a:ln>
                <a:effectLst/>
              </a:rPr>
            </a:br>
            <a:r>
              <a:rPr lang="ru-RU" sz="3800" smtClean="0">
                <a:ln>
                  <a:noFill/>
                </a:ln>
                <a:effectLst/>
              </a:rPr>
              <a:t>Источники:</a:t>
            </a:r>
          </a:p>
        </p:txBody>
      </p:sp>
      <p:sp>
        <p:nvSpPr>
          <p:cNvPr id="50178" name="Rectangle 3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r>
              <a:rPr lang="ru-RU" smtClean="0">
                <a:hlinkClick r:id="rId2"/>
              </a:rPr>
              <a:t>http://donbass.name/letopis/1669-nacionalnyj-prirodnyj-park-svyatye-gory.html</a:t>
            </a:r>
            <a:endParaRPr lang="ru-RU" smtClean="0"/>
          </a:p>
          <a:p>
            <a:r>
              <a:rPr lang="ru-RU" smtClean="0">
                <a:hlinkClick r:id="rId3"/>
              </a:rPr>
              <a:t>http://www.krasnayakniga.ru/natsionalnyi-prirodnyi-park-svyatye-gory</a:t>
            </a:r>
            <a:endParaRPr lang="ru-RU" smtClean="0"/>
          </a:p>
          <a:p>
            <a:r>
              <a:rPr lang="ru-RU" smtClean="0">
                <a:hlinkClick r:id="rId4"/>
              </a:rPr>
              <a:t>http://all-pages.com/city_photo/7/6/8/126/</a:t>
            </a:r>
            <a:endParaRPr lang="ru-RU" smtClean="0"/>
          </a:p>
          <a:p>
            <a:r>
              <a:rPr lang="ru-RU" smtClean="0"/>
              <a:t>http://ru.wikipedia.org/wiki/Национальный_природный_парк_Святые_горы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215</TotalTime>
  <Words>465</Words>
  <PresentationFormat>Экран (4:3)</PresentationFormat>
  <Paragraphs>23</Paragraphs>
  <Slides>35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Шаблон оформления</vt:lpstr>
      </vt:variant>
      <vt:variant>
        <vt:i4>4</vt:i4>
      </vt:variant>
      <vt:variant>
        <vt:lpstr>Заголовки слайдов</vt:lpstr>
      </vt:variant>
      <vt:variant>
        <vt:i4>35</vt:i4>
      </vt:variant>
    </vt:vector>
  </HeadingPairs>
  <TitlesOfParts>
    <vt:vector size="44" baseType="lpstr">
      <vt:lpstr>Arial</vt:lpstr>
      <vt:lpstr>Constantia</vt:lpstr>
      <vt:lpstr>Wingdings 2</vt:lpstr>
      <vt:lpstr>Calibri</vt:lpstr>
      <vt:lpstr>Times New Roman</vt:lpstr>
      <vt:lpstr>Бумажная</vt:lpstr>
      <vt:lpstr>Бумажная</vt:lpstr>
      <vt:lpstr>Бумажная</vt:lpstr>
      <vt:lpstr>Бумажная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 Источники: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Admin</cp:lastModifiedBy>
  <cp:revision>27</cp:revision>
  <dcterms:modified xsi:type="dcterms:W3CDTF">2010-11-20T13:52:49Z</dcterms:modified>
</cp:coreProperties>
</file>