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0" r:id="rId4"/>
    <p:sldId id="263" r:id="rId5"/>
    <p:sldId id="268" r:id="rId6"/>
    <p:sldId id="264" r:id="rId7"/>
    <p:sldId id="265" r:id="rId8"/>
    <p:sldId id="271" r:id="rId9"/>
    <p:sldId id="266" r:id="rId10"/>
    <p:sldId id="272" r:id="rId11"/>
    <p:sldId id="273" r:id="rId12"/>
    <p:sldId id="267" r:id="rId1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1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ru-RU" smtClean="0"/>
              <a:t>Образец заголовка</a:t>
            </a:r>
            <a:endParaRPr lang="en-US"/>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13"/>
          <p:cNvSpPr>
            <a:spLocks noGrp="1"/>
          </p:cNvSpPr>
          <p:nvPr>
            <p:ph type="dt" sz="half" idx="10"/>
          </p:nvPr>
        </p:nvSpPr>
        <p:spPr/>
        <p:txBody>
          <a:bodyPr/>
          <a:lstStyle>
            <a:lvl1pPr>
              <a:defRPr/>
            </a:lvl1pPr>
          </a:lstStyle>
          <a:p>
            <a:pPr>
              <a:defRPr/>
            </a:pPr>
            <a:fld id="{2B909B37-C9EE-47F5-9F5E-661412B738DD}" type="datetimeFigureOut">
              <a:rPr lang="ru-RU"/>
              <a:pPr>
                <a:defRPr/>
              </a:pPr>
              <a:t>30.10.2014</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EAECE2D1-F662-4CE0-BD38-14BAF953E54C}"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C5F87D12-611C-465A-B240-AB5BC4555E27}" type="datetimeFigureOut">
              <a:rPr lang="ru-RU"/>
              <a:pPr>
                <a:defRPr/>
              </a:pPr>
              <a:t>30.10.2014</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22E1C944-777F-4A92-985C-F852FC795509}"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13"/>
          <p:cNvSpPr>
            <a:spLocks noGrp="1"/>
          </p:cNvSpPr>
          <p:nvPr>
            <p:ph type="dt" sz="half" idx="10"/>
          </p:nvPr>
        </p:nvSpPr>
        <p:spPr/>
        <p:txBody>
          <a:bodyPr/>
          <a:lstStyle>
            <a:lvl1pPr>
              <a:defRPr/>
            </a:lvl1pPr>
          </a:lstStyle>
          <a:p>
            <a:pPr>
              <a:defRPr/>
            </a:pPr>
            <a:fld id="{202548D5-22E2-45E9-90C5-12FB383EB7B6}" type="datetimeFigureOut">
              <a:rPr lang="ru-RU"/>
              <a:pPr>
                <a:defRPr/>
              </a:pPr>
              <a:t>30.10.2014</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2E163357-4AA8-44D8-AF6B-E50F1B1DF25C}"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375A69B6-DA40-4023-AA83-319835AC5DBA}" type="datetimeFigureOut">
              <a:rPr lang="ru-RU"/>
              <a:pPr>
                <a:defRPr/>
              </a:pPr>
              <a:t>30.10.2014</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62F553C1-322D-4F31-BE8D-04FB1205B74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13"/>
          <p:cNvSpPr>
            <a:spLocks noGrp="1"/>
          </p:cNvSpPr>
          <p:nvPr>
            <p:ph type="dt" sz="half" idx="10"/>
          </p:nvPr>
        </p:nvSpPr>
        <p:spPr/>
        <p:txBody>
          <a:bodyPr/>
          <a:lstStyle>
            <a:lvl1pPr>
              <a:defRPr/>
            </a:lvl1pPr>
          </a:lstStyle>
          <a:p>
            <a:pPr>
              <a:defRPr/>
            </a:pPr>
            <a:fld id="{68D520C3-20AE-4B23-9C9E-B7E37EFEAF77}" type="datetimeFigureOut">
              <a:rPr lang="ru-RU"/>
              <a:pPr>
                <a:defRPr/>
              </a:pPr>
              <a:t>30.10.2014</a:t>
            </a:fld>
            <a:endParaRPr lang="ru-RU"/>
          </a:p>
        </p:txBody>
      </p:sp>
      <p:sp>
        <p:nvSpPr>
          <p:cNvPr id="8" name="Нижний колонтитул 2"/>
          <p:cNvSpPr>
            <a:spLocks noGrp="1"/>
          </p:cNvSpPr>
          <p:nvPr>
            <p:ph type="ftr" sz="quarter" idx="11"/>
          </p:nvPr>
        </p:nvSpPr>
        <p:spPr/>
        <p:txBody>
          <a:bodyPr/>
          <a:lstStyle>
            <a:lvl1pPr>
              <a:defRPr/>
            </a:lvl1pPr>
          </a:lstStyle>
          <a:p>
            <a:pPr>
              <a:defRPr/>
            </a:pPr>
            <a:endParaRPr lang="ru-RU"/>
          </a:p>
        </p:txBody>
      </p:sp>
      <p:sp>
        <p:nvSpPr>
          <p:cNvPr id="9" name="Номер слайда 22"/>
          <p:cNvSpPr>
            <a:spLocks noGrp="1"/>
          </p:cNvSpPr>
          <p:nvPr>
            <p:ph type="sldNum" sz="quarter" idx="12"/>
          </p:nvPr>
        </p:nvSpPr>
        <p:spPr/>
        <p:txBody>
          <a:bodyPr/>
          <a:lstStyle>
            <a:lvl1pPr>
              <a:defRPr/>
            </a:lvl1pPr>
          </a:lstStyle>
          <a:p>
            <a:pPr>
              <a:defRPr/>
            </a:pPr>
            <a:fld id="{21C4F87D-A190-405A-B28C-A1730C774938}"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fld id="{64317110-FDBC-4F8C-9CD9-0AF83A54C83B}" type="datetimeFigureOut">
              <a:rPr lang="ru-RU"/>
              <a:pPr>
                <a:defRPr/>
              </a:pPr>
              <a:t>30.10.2014</a:t>
            </a:fld>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pPr>
              <a:defRPr/>
            </a:pPr>
            <a:fld id="{F33D6E78-2DA2-4E34-8D50-BA796F265AB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fld id="{CDE36B9D-F6D5-46DD-BF97-4C51134CA672}" type="datetimeFigureOut">
              <a:rPr lang="ru-RU"/>
              <a:pPr>
                <a:defRPr/>
              </a:pPr>
              <a:t>30.10.2014</a:t>
            </a:fld>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pPr>
              <a:defRPr/>
            </a:pPr>
            <a:fld id="{FFC77AC1-755A-4A4C-99A6-2E5822E068FF}"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ru-RU" smtClean="0"/>
              <a:t>Образец заголовка</a:t>
            </a:r>
            <a:endParaRPr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B6C2DAD8-0518-4F4B-9F47-C6A854780180}" type="datetimeFigureOut">
              <a:rPr lang="ru-RU"/>
              <a:pPr>
                <a:defRPr/>
              </a:pPr>
              <a:t>30.10.2014</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150F14B3-EC4C-4419-B097-013E8F5A7B1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ru-RU" smtClean="0"/>
              <a:t>Образец заголовка</a:t>
            </a:r>
            <a:endParaRPr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13"/>
          <p:cNvSpPr>
            <a:spLocks noGrp="1"/>
          </p:cNvSpPr>
          <p:nvPr>
            <p:ph type="dt" sz="half" idx="10"/>
          </p:nvPr>
        </p:nvSpPr>
        <p:spPr/>
        <p:txBody>
          <a:bodyPr/>
          <a:lstStyle>
            <a:lvl1pPr>
              <a:defRPr/>
            </a:lvl1pPr>
          </a:lstStyle>
          <a:p>
            <a:pPr>
              <a:defRPr/>
            </a:pPr>
            <a:fld id="{18B42A55-AC2E-4576-A242-98F5EAAEAA1B}" type="datetimeFigureOut">
              <a:rPr lang="ru-RU"/>
              <a:pPr>
                <a:defRPr/>
              </a:pPr>
              <a:t>30.10.2014</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FD198FC7-B36B-4E52-872A-32A2D3F425C7}"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8330AB20-05E1-4516-91C9-B3F76AF4E9A3}" type="datetimeFigureOut">
              <a:rPr lang="ru-RU"/>
              <a:pPr>
                <a:defRPr/>
              </a:pPr>
              <a:t>30.10.2014</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0762ECFA-510C-44BF-803F-4ADBE49DF249}"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F10507A5-C7BA-4E24-998D-261347B469E1}" type="datetimeFigureOut">
              <a:rPr lang="ru-RU"/>
              <a:pPr>
                <a:defRPr/>
              </a:pPr>
              <a:t>30.10.2014</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66A49020-9E2D-411B-B4F2-44B21E2BAB4C}"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ru-RU" smtClean="0"/>
              <a:t>Образец заголовка</a:t>
            </a:r>
            <a:endParaRPr lang="en-US"/>
          </a:p>
        </p:txBody>
      </p:sp>
      <p:sp>
        <p:nvSpPr>
          <p:cNvPr id="1027" name="Текст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defRPr>
            </a:lvl1pPr>
          </a:lstStyle>
          <a:p>
            <a:pPr>
              <a:defRPr/>
            </a:pPr>
            <a:fld id="{735363A3-D0E8-4ED0-B13E-D31797AA7504}" type="datetimeFigureOut">
              <a:rPr lang="ru-RU"/>
              <a:pPr>
                <a:defRPr/>
              </a:pPr>
              <a:t>30.10.2014</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defRPr>
            </a:lvl1pPr>
          </a:lstStyle>
          <a:p>
            <a:pPr>
              <a:defRPr/>
            </a:pPr>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defRPr>
            </a:lvl1pPr>
          </a:lstStyle>
          <a:p>
            <a:pPr>
              <a:defRPr/>
            </a:pPr>
            <a:fld id="{2C92A9D6-5FA0-43B6-B9EC-160C456D4388}"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Arial" charset="0"/>
        </a:defRPr>
      </a:lvl2pPr>
      <a:lvl3pPr algn="ctr" rtl="0" eaLnBrk="0" fontAlgn="base" hangingPunct="0">
        <a:spcBef>
          <a:spcPct val="0"/>
        </a:spcBef>
        <a:spcAft>
          <a:spcPct val="0"/>
        </a:spcAft>
        <a:defRPr sz="4100" b="1">
          <a:solidFill>
            <a:schemeClr val="tx1"/>
          </a:solidFill>
          <a:latin typeface="Arial" charset="0"/>
        </a:defRPr>
      </a:lvl3pPr>
      <a:lvl4pPr algn="ctr" rtl="0" eaLnBrk="0" fontAlgn="base" hangingPunct="0">
        <a:spcBef>
          <a:spcPct val="0"/>
        </a:spcBef>
        <a:spcAft>
          <a:spcPct val="0"/>
        </a:spcAft>
        <a:defRPr sz="4100" b="1">
          <a:solidFill>
            <a:schemeClr val="tx1"/>
          </a:solidFill>
          <a:latin typeface="Arial" charset="0"/>
        </a:defRPr>
      </a:lvl4pPr>
      <a:lvl5pPr algn="ctr" rtl="0" eaLnBrk="0" fontAlgn="base" hangingPunct="0">
        <a:spcBef>
          <a:spcPct val="0"/>
        </a:spcBef>
        <a:spcAft>
          <a:spcPct val="0"/>
        </a:spcAft>
        <a:defRPr sz="4100" b="1">
          <a:solidFill>
            <a:schemeClr val="tx1"/>
          </a:solidFill>
          <a:latin typeface="Arial" charset="0"/>
        </a:defRPr>
      </a:lvl5pPr>
      <a:lvl6pPr marL="457200" algn="ctr" rtl="0" fontAlgn="base">
        <a:spcBef>
          <a:spcPct val="0"/>
        </a:spcBef>
        <a:spcAft>
          <a:spcPct val="0"/>
        </a:spcAft>
        <a:defRPr sz="4100" b="1">
          <a:solidFill>
            <a:schemeClr val="tx1"/>
          </a:solidFill>
          <a:latin typeface="Arial" charset="0"/>
        </a:defRPr>
      </a:lvl6pPr>
      <a:lvl7pPr marL="914400" algn="ctr" rtl="0" fontAlgn="base">
        <a:spcBef>
          <a:spcPct val="0"/>
        </a:spcBef>
        <a:spcAft>
          <a:spcPct val="0"/>
        </a:spcAft>
        <a:defRPr sz="4100" b="1">
          <a:solidFill>
            <a:schemeClr val="tx1"/>
          </a:solidFill>
          <a:latin typeface="Arial" charset="0"/>
        </a:defRPr>
      </a:lvl7pPr>
      <a:lvl8pPr marL="1371600" algn="ctr" rtl="0" fontAlgn="base">
        <a:spcBef>
          <a:spcPct val="0"/>
        </a:spcBef>
        <a:spcAft>
          <a:spcPct val="0"/>
        </a:spcAft>
        <a:defRPr sz="4100" b="1">
          <a:solidFill>
            <a:schemeClr val="tx1"/>
          </a:solidFill>
          <a:latin typeface="Arial" charset="0"/>
        </a:defRPr>
      </a:lvl8pPr>
      <a:lvl9pPr marL="1828800" algn="ctr" rtl="0" fontAlgn="base">
        <a:spcBef>
          <a:spcPct val="0"/>
        </a:spcBef>
        <a:spcAft>
          <a:spcPct val="0"/>
        </a:spcAft>
        <a:defRPr sz="4100" b="1">
          <a:solidFill>
            <a:schemeClr val="tx1"/>
          </a:solidFill>
          <a:latin typeface="Arial" charset="0"/>
        </a:defRPr>
      </a:lvl9pPr>
    </p:titleStyle>
    <p:bodyStyle>
      <a:lvl1pPr marL="547688" indent="-411163" algn="l" rtl="0" eaLnBrk="0" fontAlgn="base" hangingPunct="0">
        <a:spcBef>
          <a:spcPct val="20000"/>
        </a:spcBef>
        <a:spcAft>
          <a:spcPct val="0"/>
        </a:spcAft>
        <a:buClr>
          <a:srgbClr val="000000"/>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692696"/>
            <a:ext cx="8229600" cy="182880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Использование игровых технологий на уроках географии</a:t>
            </a:r>
            <a:endParaRPr lang="ru-RU"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051" name="Подзаголовок 2"/>
          <p:cNvSpPr>
            <a:spLocks noGrp="1"/>
          </p:cNvSpPr>
          <p:nvPr>
            <p:ph type="subTitle" idx="1"/>
          </p:nvPr>
        </p:nvSpPr>
        <p:spPr>
          <a:xfrm>
            <a:off x="4211960" y="4221088"/>
            <a:ext cx="4772025" cy="1799779"/>
          </a:xfrm>
        </p:spPr>
        <p:txBody>
          <a:bodyPr/>
          <a:lstStyle/>
          <a:p>
            <a:pPr algn="r" eaLnBrk="1" hangingPunct="1"/>
            <a:r>
              <a:rPr lang="ru-RU" dirty="0" smtClean="0"/>
              <a:t>Учитель истории и географии</a:t>
            </a:r>
          </a:p>
          <a:p>
            <a:pPr algn="r" eaLnBrk="1" hangingPunct="1"/>
            <a:r>
              <a:rPr lang="ru-RU" dirty="0" smtClean="0"/>
              <a:t>МБОУ СОШ № 266 </a:t>
            </a:r>
          </a:p>
          <a:p>
            <a:pPr algn="r" eaLnBrk="1" hangingPunct="1"/>
            <a:r>
              <a:rPr lang="ru-RU" dirty="0" smtClean="0"/>
              <a:t>г. </a:t>
            </a:r>
            <a:r>
              <a:rPr lang="ru-RU" dirty="0" err="1" smtClean="0"/>
              <a:t>Снежногорска</a:t>
            </a:r>
            <a:endParaRPr lang="ru-RU" dirty="0" smtClean="0"/>
          </a:p>
          <a:p>
            <a:pPr algn="r" eaLnBrk="1" hangingPunct="1"/>
            <a:r>
              <a:rPr lang="ru-RU" dirty="0" smtClean="0"/>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80928"/>
            <a:ext cx="3168352" cy="3870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95936" y="404664"/>
            <a:ext cx="4968552" cy="1060472"/>
          </a:xfrm>
        </p:spPr>
        <p:txBody>
          <a:bodyPr>
            <a:normAutofit fontScale="90000"/>
          </a:bodyPr>
          <a:lstStyle/>
          <a:p>
            <a:pPr algn="r" eaLnBrk="1" fontAlgn="auto" hangingPunct="1">
              <a:spcAft>
                <a:spcPts val="0"/>
              </a:spcAft>
              <a:defRPr/>
            </a:pPr>
            <a:r>
              <a:rPr lang="ru-RU" sz="3100" dirty="0" smtClean="0">
                <a:solidFill>
                  <a:srgbClr val="FF0000"/>
                </a:solidFill>
              </a:rPr>
              <a:t>   </a:t>
            </a:r>
            <a:br>
              <a:rPr lang="ru-RU" sz="3100" dirty="0" smtClean="0">
                <a:solidFill>
                  <a:srgbClr val="FF0000"/>
                </a:solidFill>
              </a:rPr>
            </a:br>
            <a:r>
              <a:rPr lang="ru-RU" sz="3100" dirty="0" smtClean="0">
                <a:solidFill>
                  <a:srgbClr val="FF0000"/>
                </a:solidFill>
              </a:rPr>
              <a:t>Игра </a:t>
            </a:r>
            <a:r>
              <a:rPr lang="ru-RU" sz="3100" dirty="0">
                <a:solidFill>
                  <a:srgbClr val="FF0000"/>
                </a:solidFill>
              </a:rPr>
              <a:t>- путь детей к </a:t>
            </a:r>
            <a:r>
              <a:rPr lang="ru-RU" sz="3100" dirty="0" smtClean="0">
                <a:solidFill>
                  <a:srgbClr val="FF0000"/>
                </a:solidFill>
              </a:rPr>
              <a:t>   познанию </a:t>
            </a:r>
            <a:r>
              <a:rPr lang="ru-RU" sz="3100" dirty="0">
                <a:solidFill>
                  <a:srgbClr val="FF0000"/>
                </a:solidFill>
              </a:rPr>
              <a:t>мира, в котором </a:t>
            </a:r>
            <a:br>
              <a:rPr lang="ru-RU" sz="3100" dirty="0">
                <a:solidFill>
                  <a:srgbClr val="FF0000"/>
                </a:solidFill>
              </a:rPr>
            </a:br>
            <a:r>
              <a:rPr lang="ru-RU" sz="3100" dirty="0">
                <a:solidFill>
                  <a:srgbClr val="FF0000"/>
                </a:solidFill>
              </a:rPr>
              <a:t>они живут и который призваны изменить". </a:t>
            </a:r>
            <a:br>
              <a:rPr lang="ru-RU" sz="3100" dirty="0">
                <a:solidFill>
                  <a:srgbClr val="FF0000"/>
                </a:solidFill>
              </a:rPr>
            </a:br>
            <a:r>
              <a:rPr lang="ru-RU" sz="3100" dirty="0">
                <a:solidFill>
                  <a:srgbClr val="FF0000"/>
                </a:solidFill>
              </a:rPr>
              <a:t>(М. Горький)</a:t>
            </a:r>
          </a:p>
        </p:txBody>
      </p:sp>
      <p:sp>
        <p:nvSpPr>
          <p:cNvPr id="7" name="Прямоугольник 6"/>
          <p:cNvSpPr/>
          <p:nvPr/>
        </p:nvSpPr>
        <p:spPr>
          <a:xfrm>
            <a:off x="683568" y="2828836"/>
            <a:ext cx="8064896" cy="2369880"/>
          </a:xfrm>
          <a:prstGeom prst="rect">
            <a:avLst/>
          </a:prstGeom>
        </p:spPr>
        <p:txBody>
          <a:bodyPr wrap="square">
            <a:spAutoFit/>
          </a:bodyPr>
          <a:lstStyle/>
          <a:p>
            <a:r>
              <a:rPr lang="ru-RU" sz="3200" dirty="0"/>
              <a:t>Целью работы является следующее</a:t>
            </a:r>
            <a:r>
              <a:rPr lang="ru-RU" sz="3200" dirty="0" smtClean="0"/>
              <a:t>:</a:t>
            </a:r>
          </a:p>
          <a:p>
            <a:r>
              <a:rPr lang="ru-RU" sz="3200" dirty="0" smtClean="0"/>
              <a:t> </a:t>
            </a:r>
            <a:endParaRPr lang="ru-RU" sz="3200" dirty="0"/>
          </a:p>
          <a:p>
            <a:r>
              <a:rPr lang="ru-RU" sz="2800" dirty="0" smtClean="0"/>
              <a:t>Показать </a:t>
            </a:r>
            <a:r>
              <a:rPr lang="ru-RU" sz="2800" dirty="0"/>
              <a:t>роль и возможности игровой и творческой деятельности и их актуальность в процессе обучения.</a:t>
            </a: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2"/>
          </p:nvPr>
        </p:nvSpPr>
        <p:spPr>
          <a:xfrm>
            <a:off x="0" y="116632"/>
            <a:ext cx="9144000" cy="4525963"/>
          </a:xfrm>
        </p:spPr>
        <p:txBody>
          <a:bodyPr/>
          <a:lstStyle/>
          <a:p>
            <a:pPr marL="136525" indent="0">
              <a:buNone/>
            </a:pPr>
            <a:r>
              <a:rPr lang="ru-RU" sz="2400" b="1" dirty="0">
                <a:solidFill>
                  <a:srgbClr val="FF0000"/>
                </a:solidFill>
              </a:rPr>
              <a:t>Педагогическая игра выполняет следующие целевые ориентации:</a:t>
            </a:r>
          </a:p>
          <a:p>
            <a:pPr marL="136525" indent="0">
              <a:buNone/>
            </a:pPr>
            <a:r>
              <a:rPr lang="ru-RU" sz="2400" b="1" dirty="0" smtClean="0"/>
              <a:t>Дидактическую</a:t>
            </a:r>
            <a:r>
              <a:rPr lang="ru-RU" sz="2400" b="1" dirty="0"/>
              <a:t>. </a:t>
            </a:r>
            <a:r>
              <a:rPr lang="ru-RU" sz="2400" dirty="0"/>
              <a:t>Расширяет кругозор, активирует познавательную деятельность, формирует необходимые умения и навыки, способствует усвоению необходимого учебного материала, позволяет быстро проверить </a:t>
            </a:r>
            <a:r>
              <a:rPr lang="ru-RU" sz="2400" dirty="0" smtClean="0"/>
              <a:t>результативность.</a:t>
            </a:r>
          </a:p>
          <a:p>
            <a:pPr marL="136525" indent="0">
              <a:buNone/>
            </a:pPr>
            <a:r>
              <a:rPr lang="ru-RU" sz="2400" b="1" dirty="0" smtClean="0"/>
              <a:t>Развивающую</a:t>
            </a:r>
            <a:r>
              <a:rPr lang="ru-RU" sz="2400" b="1" dirty="0"/>
              <a:t>.</a:t>
            </a:r>
            <a:r>
              <a:rPr lang="ru-RU" sz="2400" dirty="0"/>
              <a:t> Способствует развитию внимания, памяти, речи, мышления, умения сопоставлять, находить аналогии, принимать оптимальные </a:t>
            </a:r>
            <a:r>
              <a:rPr lang="ru-RU" sz="2400" dirty="0" smtClean="0"/>
              <a:t>решения, </a:t>
            </a:r>
            <a:r>
              <a:rPr lang="ru-RU" sz="2400" dirty="0"/>
              <a:t>творческих способностей, фантазии, воображения.</a:t>
            </a:r>
          </a:p>
          <a:p>
            <a:pPr marL="136525" indent="0">
              <a:buNone/>
            </a:pPr>
            <a:r>
              <a:rPr lang="ru-RU" sz="2400" b="1" dirty="0" smtClean="0"/>
              <a:t>Воспитательную</a:t>
            </a:r>
            <a:r>
              <a:rPr lang="ru-RU" sz="2400" b="1" dirty="0"/>
              <a:t>. </a:t>
            </a:r>
            <a:r>
              <a:rPr lang="ru-RU" sz="2400" dirty="0"/>
              <a:t>Формируются определенные позиции, подходы, нравственные, этические, мировоззренческие установки. Воспитывается чувство коллективизма, и в то же время ярче выражаются личностные </a:t>
            </a:r>
            <a:r>
              <a:rPr lang="ru-RU" sz="2400" dirty="0" smtClean="0"/>
              <a:t>качества. </a:t>
            </a:r>
            <a:r>
              <a:rPr lang="ru-RU" sz="2400" dirty="0"/>
              <a:t>Учащийся приобщается к нормам и ценностям общества, адаптируется к условиям среды, обучается навыкам </a:t>
            </a:r>
            <a:r>
              <a:rPr lang="ru-RU" sz="2400" dirty="0" err="1"/>
              <a:t>саморегуляции</a:t>
            </a:r>
            <a:r>
              <a:rPr lang="ru-RU" sz="2400" dirty="0"/>
              <a:t>, стрессового </a:t>
            </a:r>
            <a:r>
              <a:rPr lang="ru-RU" sz="2400" dirty="0" smtClean="0"/>
              <a:t>контроля. </a:t>
            </a:r>
            <a:endParaRPr lang="ru-RU" dirty="0"/>
          </a:p>
          <a:p>
            <a:endParaRPr lang="ru-RU" dirty="0"/>
          </a:p>
        </p:txBody>
      </p:sp>
    </p:spTree>
    <p:extLst>
      <p:ext uri="{BB962C8B-B14F-4D97-AF65-F5344CB8AC3E}">
        <p14:creationId xmlns:p14="http://schemas.microsoft.com/office/powerpoint/2010/main" val="1376952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08" y="116632"/>
            <a:ext cx="8856984" cy="4708525"/>
          </a:xfrm>
        </p:spPr>
        <p:txBody>
          <a:bodyPr>
            <a:noAutofit/>
          </a:bodyPr>
          <a:lstStyle/>
          <a:p>
            <a:pPr marL="137160" indent="0" eaLnBrk="1" fontAlgn="auto" hangingPunct="1">
              <a:spcAft>
                <a:spcPts val="0"/>
              </a:spcAft>
              <a:buClr>
                <a:schemeClr val="tx1">
                  <a:shade val="95000"/>
                </a:schemeClr>
              </a:buClr>
              <a:buNone/>
              <a:defRPr/>
            </a:pPr>
            <a:r>
              <a:rPr lang="ru-RU" b="1" dirty="0">
                <a:solidFill>
                  <a:srgbClr val="FF0000"/>
                </a:solidFill>
              </a:rPr>
              <a:t>Существующие педагогические игры можно классифицировать:</a:t>
            </a:r>
          </a:p>
          <a:p>
            <a:pPr marL="137160" indent="0" eaLnBrk="1" fontAlgn="auto" hangingPunct="1">
              <a:spcAft>
                <a:spcPts val="0"/>
              </a:spcAft>
              <a:buClr>
                <a:schemeClr val="tx1">
                  <a:shade val="95000"/>
                </a:schemeClr>
              </a:buClr>
              <a:buNone/>
              <a:defRPr/>
            </a:pPr>
            <a:r>
              <a:rPr lang="ru-RU" b="1" dirty="0" smtClean="0"/>
              <a:t>по </a:t>
            </a:r>
            <a:r>
              <a:rPr lang="ru-RU" b="1" dirty="0"/>
              <a:t>области деятельности</a:t>
            </a:r>
            <a:r>
              <a:rPr lang="ru-RU" b="1" dirty="0" smtClean="0"/>
              <a:t>: </a:t>
            </a:r>
            <a:r>
              <a:rPr lang="ru-RU" dirty="0" smtClean="0"/>
              <a:t>интеллектуальные</a:t>
            </a:r>
            <a:r>
              <a:rPr lang="ru-RU" dirty="0"/>
              <a:t>, </a:t>
            </a:r>
            <a:r>
              <a:rPr lang="ru-RU" dirty="0" smtClean="0"/>
              <a:t>трудовые, психологические</a:t>
            </a:r>
            <a:r>
              <a:rPr lang="ru-RU" dirty="0"/>
              <a:t>; </a:t>
            </a:r>
            <a:endParaRPr lang="ru-RU" dirty="0" smtClean="0"/>
          </a:p>
          <a:p>
            <a:pPr marL="137160" indent="0" eaLnBrk="1" fontAlgn="auto" hangingPunct="1">
              <a:spcAft>
                <a:spcPts val="0"/>
              </a:spcAft>
              <a:buClr>
                <a:schemeClr val="tx1">
                  <a:shade val="95000"/>
                </a:schemeClr>
              </a:buClr>
              <a:buNone/>
              <a:defRPr/>
            </a:pPr>
            <a:r>
              <a:rPr lang="ru-RU" b="1" dirty="0" smtClean="0"/>
              <a:t>по </a:t>
            </a:r>
            <a:r>
              <a:rPr lang="ru-RU" b="1" dirty="0"/>
              <a:t>характеру педагогического процесса: </a:t>
            </a:r>
            <a:r>
              <a:rPr lang="ru-RU" dirty="0" smtClean="0"/>
              <a:t>обучающие, </a:t>
            </a:r>
            <a:r>
              <a:rPr lang="ru-RU" dirty="0"/>
              <a:t>контролирующие, обобщающие, познавательные</a:t>
            </a:r>
            <a:r>
              <a:rPr lang="ru-RU" dirty="0" smtClean="0"/>
              <a:t>,, творческие</a:t>
            </a:r>
            <a:r>
              <a:rPr lang="ru-RU" dirty="0"/>
              <a:t>, </a:t>
            </a:r>
            <a:r>
              <a:rPr lang="ru-RU" dirty="0" smtClean="0"/>
              <a:t>диагностические</a:t>
            </a:r>
            <a:r>
              <a:rPr lang="ru-RU" dirty="0"/>
              <a:t>, </a:t>
            </a:r>
            <a:r>
              <a:rPr lang="ru-RU" dirty="0" err="1"/>
              <a:t>профориентационные</a:t>
            </a:r>
            <a:r>
              <a:rPr lang="ru-RU" dirty="0"/>
              <a:t>, </a:t>
            </a:r>
            <a:r>
              <a:rPr lang="ru-RU" dirty="0" smtClean="0"/>
              <a:t>релаксационные </a:t>
            </a:r>
            <a:r>
              <a:rPr lang="ru-RU" dirty="0"/>
              <a:t>игры-паузы; </a:t>
            </a:r>
            <a:endParaRPr lang="ru-RU" dirty="0" smtClean="0"/>
          </a:p>
          <a:p>
            <a:pPr marL="137160" indent="0" eaLnBrk="1" fontAlgn="auto" hangingPunct="1">
              <a:spcAft>
                <a:spcPts val="0"/>
              </a:spcAft>
              <a:buClr>
                <a:schemeClr val="tx1">
                  <a:shade val="95000"/>
                </a:schemeClr>
              </a:buClr>
              <a:buNone/>
              <a:defRPr/>
            </a:pPr>
            <a:r>
              <a:rPr lang="ru-RU" b="1" dirty="0" smtClean="0"/>
              <a:t>по </a:t>
            </a:r>
            <a:r>
              <a:rPr lang="ru-RU" b="1" dirty="0"/>
              <a:t>игровой методике: </a:t>
            </a:r>
            <a:r>
              <a:rPr lang="ru-RU" dirty="0"/>
              <a:t>предметные, </a:t>
            </a:r>
            <a:r>
              <a:rPr lang="ru-RU" dirty="0" smtClean="0"/>
              <a:t>ролевые</a:t>
            </a:r>
            <a:r>
              <a:rPr lang="ru-RU" dirty="0"/>
              <a:t>, </a:t>
            </a:r>
            <a:r>
              <a:rPr lang="ru-RU" dirty="0" smtClean="0"/>
              <a:t>драматизации </a:t>
            </a:r>
            <a:r>
              <a:rPr lang="ru-RU" dirty="0"/>
              <a:t>и театрализации; </a:t>
            </a:r>
            <a:endParaRPr lang="ru-RU" dirty="0" smtClean="0"/>
          </a:p>
          <a:p>
            <a:pPr marL="137160" indent="0" eaLnBrk="1" fontAlgn="auto" hangingPunct="1">
              <a:spcAft>
                <a:spcPts val="0"/>
              </a:spcAft>
              <a:buClr>
                <a:schemeClr val="tx1">
                  <a:shade val="95000"/>
                </a:schemeClr>
              </a:buClr>
              <a:buNone/>
              <a:defRPr/>
            </a:pPr>
            <a:r>
              <a:rPr lang="ru-RU" b="1" dirty="0" smtClean="0"/>
              <a:t>по </a:t>
            </a:r>
            <a:r>
              <a:rPr lang="ru-RU" b="1" dirty="0"/>
              <a:t>предметной области: </a:t>
            </a:r>
            <a:r>
              <a:rPr lang="ru-RU" dirty="0"/>
              <a:t>математические, исторические, экологические, физические:, </a:t>
            </a:r>
            <a:r>
              <a:rPr lang="ru-RU" dirty="0" smtClean="0"/>
              <a:t>театрализованные и т.д.</a:t>
            </a: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036496" cy="4708525"/>
          </a:xfrm>
        </p:spPr>
        <p:txBody>
          <a:bodyPr/>
          <a:lstStyle/>
          <a:p>
            <a:pPr marL="136525" indent="0">
              <a:buNone/>
            </a:pPr>
            <a:r>
              <a:rPr lang="ru-RU" dirty="0"/>
              <a:t>Многие из игр дают возможности для взаимного обучения, так как предполагают групповые формы работы и совещательный процесс. Интеллектуально развитые дети занимают лидирующее положение, обучая отстающих в командной игре. Возможность совещаться, обсуждать проблемы позволяет также удовлетворять потребность подростков в </a:t>
            </a:r>
            <a:r>
              <a:rPr lang="ru-RU" dirty="0" smtClean="0"/>
              <a:t>общении. Игры </a:t>
            </a:r>
            <a:r>
              <a:rPr lang="ru-RU" dirty="0"/>
              <a:t>дают возможность учащимся, с одной стороны, проверить и закрепить свои знания, а с другой – приобрести новые, углубленно изучать карту. Материал для некоторых настольных географических игр (ребусы, шарады, </a:t>
            </a:r>
            <a:r>
              <a:rPr lang="ru-RU" dirty="0" smtClean="0"/>
              <a:t>кроссворды,) </a:t>
            </a:r>
            <a:r>
              <a:rPr lang="ru-RU" dirty="0"/>
              <a:t>поручаю  приготовить самим ребятам. </a:t>
            </a:r>
            <a:r>
              <a:rPr lang="ru-RU" dirty="0" smtClean="0"/>
              <a:t>Игровые </a:t>
            </a:r>
            <a:r>
              <a:rPr lang="ru-RU" dirty="0"/>
              <a:t>моменты стараюсь использовать на разных этапах урока.</a:t>
            </a:r>
          </a:p>
        </p:txBody>
      </p:sp>
    </p:spTree>
    <p:extLst>
      <p:ext uri="{BB962C8B-B14F-4D97-AF65-F5344CB8AC3E}">
        <p14:creationId xmlns:p14="http://schemas.microsoft.com/office/powerpoint/2010/main" val="3265184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eaLnBrk="1" fontAlgn="auto" hangingPunct="1">
              <a:spcAft>
                <a:spcPts val="0"/>
              </a:spcAft>
              <a:defRPr/>
            </a:pPr>
            <a:r>
              <a:rPr lang="ru-RU" dirty="0" smtClean="0">
                <a:solidFill>
                  <a:srgbClr val="FF0000"/>
                </a:solidFill>
              </a:rPr>
              <a:t>Что дают игровые технологии?</a:t>
            </a:r>
            <a:endParaRPr lang="ru-RU" dirty="0">
              <a:solidFill>
                <a:srgbClr val="FF0000"/>
              </a:solidFill>
            </a:endParaRPr>
          </a:p>
        </p:txBody>
      </p:sp>
      <p:sp>
        <p:nvSpPr>
          <p:cNvPr id="3" name="Содержимое 2"/>
          <p:cNvSpPr>
            <a:spLocks noGrp="1"/>
          </p:cNvSpPr>
          <p:nvPr>
            <p:ph idx="1"/>
          </p:nvPr>
        </p:nvSpPr>
        <p:spPr>
          <a:xfrm>
            <a:off x="0" y="1124744"/>
            <a:ext cx="9144000" cy="5472608"/>
          </a:xfrm>
        </p:spPr>
        <p:txBody>
          <a:bodyPr>
            <a:noAutofit/>
          </a:bodyPr>
          <a:lstStyle/>
          <a:p>
            <a:pPr marL="137160" indent="0" eaLnBrk="1" fontAlgn="auto" hangingPunct="1">
              <a:spcAft>
                <a:spcPts val="0"/>
              </a:spcAft>
              <a:buClr>
                <a:schemeClr val="tx1">
                  <a:shade val="95000"/>
                </a:schemeClr>
              </a:buClr>
              <a:buNone/>
              <a:defRPr/>
            </a:pPr>
            <a:r>
              <a:rPr lang="ru-RU" dirty="0" smtClean="0"/>
              <a:t>Игры оказывают сильное эмоциональное воздействие на учащихся, формируют многие умения и навыки: прежде всего коммуникативные, умение работать в группе, принимать решения, брать ответственность на себя. Они развивают организаторские способности, воспитывают чувство сопереживания, стимулируют взаимовыручку в решении трудных проблем. Таким образом, использование в учебном процессе игровых методов позволяет решать целый комплекс педагогических задач. Игры по географии в сочетании с другими педагогическими технологиями повышают эффективность географического образования.</a:t>
            </a:r>
            <a:endParaRPr lang="ru-RU" dirty="0"/>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r>
              <a:rPr lang="ru-RU" dirty="0" smtClean="0">
                <a:solidFill>
                  <a:srgbClr val="FF0000"/>
                </a:solidFill>
              </a:rPr>
              <a:t>Какие они, игры в географии?</a:t>
            </a:r>
            <a:endParaRPr lang="ru-RU" dirty="0">
              <a:solidFill>
                <a:srgbClr val="FF0000"/>
              </a:solidFill>
            </a:endParaRPr>
          </a:p>
        </p:txBody>
      </p:sp>
      <p:sp>
        <p:nvSpPr>
          <p:cNvPr id="3" name="Содержимое 2"/>
          <p:cNvSpPr>
            <a:spLocks noGrp="1"/>
          </p:cNvSpPr>
          <p:nvPr>
            <p:ph idx="1"/>
          </p:nvPr>
        </p:nvSpPr>
        <p:spPr/>
        <p:txBody>
          <a:bodyPr>
            <a:normAutofit lnSpcReduction="10000"/>
          </a:bodyPr>
          <a:lstStyle/>
          <a:p>
            <a:pPr marL="137160" indent="0" algn="just" eaLnBrk="1" fontAlgn="auto" hangingPunct="1">
              <a:spcAft>
                <a:spcPts val="0"/>
              </a:spcAft>
              <a:buClr>
                <a:schemeClr val="tx1">
                  <a:shade val="95000"/>
                </a:schemeClr>
              </a:buClr>
              <a:buNone/>
              <a:defRPr/>
            </a:pPr>
            <a:r>
              <a:rPr lang="ru-RU" dirty="0" smtClean="0"/>
              <a:t>В моей практике  используются настольные игры типа кроссвордов, ребусов, лото, игровых кубиков, почты, игры  творческого содержания - соревнований и ролевых игр, причем их формы становятся более разнообразными (Игры-соревнования «Что? Где? Когда?», «Счастливый случай», «Звёздный час», «Морской бой», «Географический КВН», пресс-конференция, урок-путешествие, </a:t>
            </a:r>
            <a:r>
              <a:rPr lang="ru-RU" dirty="0"/>
              <a:t>Урок - интервью или игра в «</a:t>
            </a:r>
            <a:r>
              <a:rPr lang="ru-RU" dirty="0" smtClean="0"/>
              <a:t>журналистов», урок-сказка, урок зачет, урок-инсценировка, урок-совещание, урок «Дуэль </a:t>
            </a:r>
            <a:r>
              <a:rPr lang="ru-RU" dirty="0"/>
              <a:t>с указками» (у карты</a:t>
            </a:r>
            <a:r>
              <a:rPr lang="ru-RU" dirty="0" smtClean="0"/>
              <a:t>) и т. д.)</a:t>
            </a:r>
          </a:p>
          <a:p>
            <a:pPr marL="548640" indent="-411480" eaLnBrk="1" fontAlgn="auto" hangingPunct="1">
              <a:spcAft>
                <a:spcPts val="0"/>
              </a:spcAft>
              <a:buClr>
                <a:schemeClr val="tx1">
                  <a:shade val="95000"/>
                </a:schemeClr>
              </a:buClr>
              <a:buFont typeface="Wingdings 2"/>
              <a:buChar char=""/>
              <a:defRPr/>
            </a:pPr>
            <a:endParaRPr lang="ru-RU" dirty="0"/>
          </a:p>
        </p:txBody>
      </p:sp>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rgbClr val="FF0000"/>
                </a:solidFill>
              </a:rPr>
              <a:t>В процессе игры у учащихся формируются важные качества:</a:t>
            </a:r>
            <a:br>
              <a:rPr lang="ru-RU" dirty="0">
                <a:solidFill>
                  <a:srgbClr val="FF0000"/>
                </a:solidFill>
              </a:rPr>
            </a:br>
            <a:endParaRPr lang="ru-RU" dirty="0">
              <a:solidFill>
                <a:srgbClr val="FF0000"/>
              </a:solidFill>
            </a:endParaRPr>
          </a:p>
        </p:txBody>
      </p:sp>
      <p:sp>
        <p:nvSpPr>
          <p:cNvPr id="3" name="Объект 2"/>
          <p:cNvSpPr>
            <a:spLocks noGrp="1"/>
          </p:cNvSpPr>
          <p:nvPr>
            <p:ph idx="1"/>
          </p:nvPr>
        </p:nvSpPr>
        <p:spPr>
          <a:xfrm>
            <a:off x="107504" y="1268760"/>
            <a:ext cx="9036496" cy="5039965"/>
          </a:xfrm>
        </p:spPr>
        <p:txBody>
          <a:bodyPr/>
          <a:lstStyle/>
          <a:p>
            <a:pPr marL="136525" indent="0">
              <a:buNone/>
            </a:pPr>
            <a:r>
              <a:rPr lang="ru-RU" dirty="0" smtClean="0"/>
              <a:t>•</a:t>
            </a:r>
            <a:r>
              <a:rPr lang="ru-RU" dirty="0"/>
              <a:t>	Умение участвовать в обсуждении и принятии коллективного решения.</a:t>
            </a:r>
          </a:p>
          <a:p>
            <a:pPr marL="136525" indent="0">
              <a:buNone/>
            </a:pPr>
            <a:r>
              <a:rPr lang="ru-RU" dirty="0"/>
              <a:t>•	Излагать и аргументировать свою точку зрения.</a:t>
            </a:r>
          </a:p>
          <a:p>
            <a:pPr marL="136525" indent="0">
              <a:buNone/>
            </a:pPr>
            <a:r>
              <a:rPr lang="ru-RU" dirty="0"/>
              <a:t>•	Развивать интеллектуальные умения и способности.</a:t>
            </a:r>
          </a:p>
          <a:p>
            <a:pPr marL="136525" indent="0">
              <a:buNone/>
            </a:pPr>
            <a:r>
              <a:rPr lang="ru-RU" dirty="0"/>
              <a:t>•	Анализировать различные варианты и точки зрения</a:t>
            </a:r>
            <a:r>
              <a:rPr lang="ru-RU" dirty="0" smtClean="0"/>
              <a:t>.</a:t>
            </a:r>
            <a:endParaRPr lang="ru-RU" dirty="0"/>
          </a:p>
          <a:p>
            <a:pPr marL="136525" indent="0">
              <a:buNone/>
            </a:pPr>
            <a:r>
              <a:rPr lang="ru-RU" dirty="0"/>
              <a:t>•	Сравнивать и обобщать факты.</a:t>
            </a:r>
          </a:p>
          <a:p>
            <a:pPr marL="136525" indent="0">
              <a:buNone/>
            </a:pPr>
            <a:r>
              <a:rPr lang="ru-RU" dirty="0"/>
              <a:t>•	Стойко поддерживается интерес к предмету.</a:t>
            </a:r>
          </a:p>
          <a:p>
            <a:pPr marL="136525" indent="0">
              <a:buNone/>
            </a:pPr>
            <a:r>
              <a:rPr lang="ru-RU" dirty="0"/>
              <a:t>Большая часть игр в моей практике по-прежнему приходится на обобщение и контроль знаний. </a:t>
            </a:r>
          </a:p>
        </p:txBody>
      </p:sp>
    </p:spTree>
    <p:extLst>
      <p:ext uri="{BB962C8B-B14F-4D97-AF65-F5344CB8AC3E}">
        <p14:creationId xmlns:p14="http://schemas.microsoft.com/office/powerpoint/2010/main" val="9229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eaLnBrk="1" fontAlgn="auto" hangingPunct="1">
              <a:spcAft>
                <a:spcPts val="0"/>
              </a:spcAft>
              <a:defRPr/>
            </a:pPr>
            <a:r>
              <a:rPr lang="ru-RU" dirty="0">
                <a:solidFill>
                  <a:srgbClr val="FF0000"/>
                </a:solidFill>
              </a:rPr>
              <a:t>Игровые технологии на разных этапах урока.</a:t>
            </a:r>
          </a:p>
        </p:txBody>
      </p:sp>
      <p:sp>
        <p:nvSpPr>
          <p:cNvPr id="10243" name="Содержимое 2"/>
          <p:cNvSpPr>
            <a:spLocks noGrp="1"/>
          </p:cNvSpPr>
          <p:nvPr>
            <p:ph idx="1"/>
          </p:nvPr>
        </p:nvSpPr>
        <p:spPr>
          <a:xfrm>
            <a:off x="179512" y="1340768"/>
            <a:ext cx="8517632" cy="4996557"/>
          </a:xfrm>
        </p:spPr>
        <p:txBody>
          <a:bodyPr/>
          <a:lstStyle/>
          <a:p>
            <a:pPr marL="136525" indent="0" algn="just" eaLnBrk="1" hangingPunct="1">
              <a:buNone/>
            </a:pPr>
            <a:r>
              <a:rPr lang="ru-RU" sz="2400" b="1" dirty="0" err="1"/>
              <a:t>Геолото</a:t>
            </a:r>
            <a:r>
              <a:rPr lang="ru-RU" sz="2400" b="1" dirty="0"/>
              <a:t>.</a:t>
            </a:r>
          </a:p>
          <a:p>
            <a:pPr marL="136525" indent="0" algn="just" eaLnBrk="1" hangingPunct="1">
              <a:buNone/>
            </a:pPr>
            <a:r>
              <a:rPr lang="ru-RU" sz="2400" dirty="0"/>
              <a:t>На уроке проверки и учета знаний и умений использую </a:t>
            </a:r>
            <a:r>
              <a:rPr lang="ru-RU" sz="2400" dirty="0" err="1"/>
              <a:t>геолото</a:t>
            </a:r>
            <a:r>
              <a:rPr lang="ru-RU" sz="2400" dirty="0"/>
              <a:t>. </a:t>
            </a:r>
            <a:r>
              <a:rPr lang="ru-RU" sz="2400" dirty="0" smtClean="0"/>
              <a:t>Ученики</a:t>
            </a:r>
            <a:r>
              <a:rPr lang="ru-RU" sz="2400" dirty="0"/>
              <a:t>, по просьбе учителя, начинают вынимать бочонки с вопросами. Потом бочонки открываются, из них извлекаются вопросы, на которые через небольшой промежуток ученики должны дать ответы</a:t>
            </a:r>
            <a:r>
              <a:rPr lang="ru-RU" sz="2400" dirty="0" smtClean="0"/>
              <a:t>.</a:t>
            </a:r>
          </a:p>
          <a:p>
            <a:pPr marL="136525" indent="0" algn="just" eaLnBrk="1" hangingPunct="1">
              <a:buNone/>
            </a:pPr>
            <a:r>
              <a:rPr lang="ru-RU" sz="2400" b="1" dirty="0"/>
              <a:t> «Пароль»</a:t>
            </a:r>
          </a:p>
          <a:p>
            <a:pPr marL="136525" indent="0" algn="just" eaLnBrk="1" hangingPunct="1">
              <a:buNone/>
            </a:pPr>
            <a:r>
              <a:rPr lang="ru-RU" sz="2400" dirty="0"/>
              <a:t>Данную игру можно использовать как  в начале урока, так и при его завершении. Прежде чем сесть на свои места учащиеся должны назвать «пароль». В зависимости от пройденных </a:t>
            </a:r>
            <a:r>
              <a:rPr lang="ru-RU" sz="2400" dirty="0" smtClean="0"/>
              <a:t>тем. Либо по окончании урока </a:t>
            </a:r>
            <a:r>
              <a:rPr lang="ru-RU" sz="2400" dirty="0"/>
              <a:t>учащиеся должны назвать «пароль», чтобы выйти из класса.</a:t>
            </a:r>
          </a:p>
          <a:p>
            <a:pPr marL="136525" indent="0" algn="just" eaLnBrk="1" hangingPunct="1">
              <a:buNone/>
            </a:pPr>
            <a:endParaRPr lang="ru-RU" dirty="0" smtClean="0"/>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88640"/>
            <a:ext cx="8435280" cy="6120085"/>
          </a:xfrm>
        </p:spPr>
        <p:txBody>
          <a:bodyPr/>
          <a:lstStyle/>
          <a:p>
            <a:pPr marL="136525" indent="0">
              <a:buNone/>
            </a:pPr>
            <a:r>
              <a:rPr lang="ru-RU" b="1" dirty="0"/>
              <a:t>«Отыщи на карте</a:t>
            </a:r>
            <a:r>
              <a:rPr lang="ru-RU" b="1" dirty="0" smtClean="0"/>
              <a:t>».    </a:t>
            </a:r>
          </a:p>
          <a:p>
            <a:pPr marL="136525" indent="0">
              <a:buNone/>
            </a:pPr>
            <a:r>
              <a:rPr lang="ru-RU" dirty="0" smtClean="0"/>
              <a:t>Учитель </a:t>
            </a:r>
            <a:r>
              <a:rPr lang="ru-RU" dirty="0"/>
              <a:t>предлагает паре учащихся показать на карте географический объект. Выигрывает тот, кто показал его первым. Тот, кто проиграл выбывает, его место занимает следующий.</a:t>
            </a:r>
          </a:p>
          <a:p>
            <a:pPr marL="136525" indent="0">
              <a:buNone/>
            </a:pPr>
            <a:r>
              <a:rPr lang="ru-RU" b="1" dirty="0" smtClean="0"/>
              <a:t>«</a:t>
            </a:r>
            <a:r>
              <a:rPr lang="ru-RU" b="1" dirty="0"/>
              <a:t>Да и </a:t>
            </a:r>
            <a:r>
              <a:rPr lang="ru-RU" b="1" dirty="0" smtClean="0"/>
              <a:t>нет»</a:t>
            </a:r>
          </a:p>
          <a:p>
            <a:pPr marL="136525" indent="0">
              <a:buNone/>
            </a:pPr>
            <a:r>
              <a:rPr lang="ru-RU" dirty="0" smtClean="0"/>
              <a:t>Учитель </a:t>
            </a:r>
            <a:r>
              <a:rPr lang="ru-RU" dirty="0"/>
              <a:t>(или ведущий ученик) загадывает какой-нибудь географический объект и дает небольшую подсказку. Например, что  «это» находится в Азии. Игроки должны отгадать этот объект, задавая вопросы, на которые можно ответить «да» или «нет».</a:t>
            </a:r>
          </a:p>
          <a:p>
            <a:endParaRPr lang="ru-RU" dirty="0"/>
          </a:p>
        </p:txBody>
      </p:sp>
    </p:spTree>
    <p:extLst>
      <p:ext uri="{BB962C8B-B14F-4D97-AF65-F5344CB8AC3E}">
        <p14:creationId xmlns:p14="http://schemas.microsoft.com/office/powerpoint/2010/main" val="2867465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036496" cy="6308725"/>
          </a:xfrm>
        </p:spPr>
        <p:txBody>
          <a:bodyPr/>
          <a:lstStyle/>
          <a:p>
            <a:pPr marL="136525" indent="0">
              <a:buNone/>
            </a:pPr>
            <a:r>
              <a:rPr lang="ru-RU" b="1" dirty="0" smtClean="0"/>
              <a:t>1.Урок </a:t>
            </a:r>
            <a:r>
              <a:rPr lang="ru-RU" b="1" dirty="0"/>
              <a:t>– зачет (индивидуальный). </a:t>
            </a:r>
            <a:endParaRPr lang="ru-RU" b="1" dirty="0" smtClean="0"/>
          </a:p>
          <a:p>
            <a:pPr marL="136525" indent="0">
              <a:buNone/>
            </a:pPr>
            <a:r>
              <a:rPr lang="ru-RU" dirty="0" smtClean="0"/>
              <a:t>Учащимся </a:t>
            </a:r>
            <a:r>
              <a:rPr lang="ru-RU" dirty="0"/>
              <a:t>заранее сообщаются вопросы, по которым будет проводиться зачет. Причем вопросы разного уровня, предусматривают различные формы работы. Каждый учащийся делает себе маршрутную карточку, где фиксируются все его оценки, по результатам выставляется общая оценка за урок.</a:t>
            </a:r>
          </a:p>
          <a:p>
            <a:pPr marL="136525" indent="0">
              <a:buNone/>
            </a:pPr>
            <a:r>
              <a:rPr lang="ru-RU" dirty="0"/>
              <a:t>№ 	Название  станции	оценка	подпись</a:t>
            </a:r>
          </a:p>
          <a:p>
            <a:r>
              <a:rPr lang="ru-RU" dirty="0"/>
              <a:t>			</a:t>
            </a:r>
          </a:p>
          <a:p>
            <a:r>
              <a:rPr lang="ru-RU" dirty="0"/>
              <a:t>					</a:t>
            </a:r>
          </a:p>
          <a:p>
            <a:pPr marL="136525" indent="0">
              <a:buNone/>
            </a:pPr>
            <a:r>
              <a:rPr lang="ru-RU" dirty="0" smtClean="0"/>
              <a:t>   В </a:t>
            </a:r>
            <a:r>
              <a:rPr lang="ru-RU" dirty="0"/>
              <a:t>качестве консультантов, принимающих зачет, могут выступать как сильные ученики, так и слабые. Конечно, во втором случае требуется более серьезная подготовка со стороны учителя, но очень часто этот вариант оказывается более эффективным.</a:t>
            </a:r>
          </a:p>
          <a:p>
            <a:endParaRPr lang="ru-RU" dirty="0"/>
          </a:p>
        </p:txBody>
      </p:sp>
    </p:spTree>
    <p:extLst>
      <p:ext uri="{BB962C8B-B14F-4D97-AF65-F5344CB8AC3E}">
        <p14:creationId xmlns:p14="http://schemas.microsoft.com/office/powerpoint/2010/main" val="4130908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428604"/>
            <a:ext cx="8229600" cy="1042982"/>
          </a:xfrm>
        </p:spPr>
        <p:txBody>
          <a:bodyPr/>
          <a:lstStyle/>
          <a:p>
            <a:pPr eaLnBrk="1" hangingPunct="1">
              <a:defRPr/>
            </a:pPr>
            <a:r>
              <a:rPr lang="ru-RU" dirty="0" smtClean="0">
                <a:solidFill>
                  <a:srgbClr val="FF0000"/>
                </a:solidFill>
              </a:rPr>
              <a:t>Спасибо за внимание!</a:t>
            </a:r>
            <a:endParaRPr lang="ru-RU" dirty="0"/>
          </a:p>
        </p:txBody>
      </p:sp>
      <p:pic>
        <p:nvPicPr>
          <p:cNvPr id="1027" name="Picture 3" descr="C:\Documents and Settings\Учитель\Рабочий стол\Учитель года 2014\спасибо.gif"/>
          <p:cNvPicPr>
            <a:picLocks noChangeAspect="1" noChangeArrowheads="1" noCrop="1"/>
          </p:cNvPicPr>
          <p:nvPr/>
        </p:nvPicPr>
        <p:blipFill>
          <a:blip r:embed="rId2"/>
          <a:srcRect/>
          <a:stretch>
            <a:fillRect/>
          </a:stretch>
        </p:blipFill>
        <p:spPr bwMode="auto">
          <a:xfrm>
            <a:off x="2928926" y="1714488"/>
            <a:ext cx="2971808" cy="4620233"/>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229</TotalTime>
  <Words>749</Words>
  <Application>Microsoft Office PowerPoint</Application>
  <PresentationFormat>Экран (4:3)</PresentationFormat>
  <Paragraphs>47</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Апекс</vt:lpstr>
      <vt:lpstr>Использование игровых технологий на уроках географии</vt:lpstr>
      <vt:lpstr>    Игра - путь детей к    познанию мира, в котором  они живут и который призваны изменить".  (М. Горький)</vt:lpstr>
      <vt:lpstr>Презентация PowerPoint</vt:lpstr>
      <vt:lpstr>Презентация PowerPoint</vt:lpstr>
      <vt:lpstr>Презентация PowerPoint</vt:lpstr>
      <vt:lpstr>Что дают игровые технологии?</vt:lpstr>
      <vt:lpstr>Какие они, игры в географии?</vt:lpstr>
      <vt:lpstr>В процессе игры у учащихся формируются важные качества: </vt:lpstr>
      <vt:lpstr>Игровые технологии на разных этапах урока.</vt:lpstr>
      <vt:lpstr>Презентация PowerPoint</vt:lpstr>
      <vt:lpstr>Презентация PowerPoint</vt:lpstr>
      <vt:lpstr>Спасибо за внимание!</vt:lpstr>
    </vt:vector>
  </TitlesOfParts>
  <Company>уке</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Использование игровых технологий на уроках географии</dc:title>
  <dc:creator>777</dc:creator>
  <cp:lastModifiedBy>asus</cp:lastModifiedBy>
  <cp:revision>29</cp:revision>
  <dcterms:created xsi:type="dcterms:W3CDTF">2011-02-14T18:47:28Z</dcterms:created>
  <dcterms:modified xsi:type="dcterms:W3CDTF">2014-10-30T03:02:36Z</dcterms:modified>
</cp:coreProperties>
</file>