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63" autoAdjust="0"/>
  </p:normalViewPr>
  <p:slideViewPr>
    <p:cSldViewPr>
      <p:cViewPr varScale="1">
        <p:scale>
          <a:sx n="45" d="100"/>
          <a:sy n="45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Иришка\Рабочий стол\фон для презентации\солнышк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674674"/>
            <a:ext cx="6264696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Технология</a:t>
            </a:r>
          </a:p>
          <a:p>
            <a:pPr algn="ctr"/>
            <a:r>
              <a:rPr lang="ru-RU" sz="3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3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роблемно – диалогического обучения</a:t>
            </a:r>
            <a:endParaRPr lang="ru-RU" sz="3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5085184"/>
            <a:ext cx="49047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Учитель начальных классов </a:t>
            </a:r>
          </a:p>
          <a:p>
            <a:pPr algn="r"/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МБОу«СОШ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№12»</a:t>
            </a:r>
          </a:p>
          <a:p>
            <a:pPr algn="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Г. </a:t>
            </a:r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Партианска</a:t>
            </a: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r"/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Екатерина Викторовна  </a:t>
            </a:r>
            <a:r>
              <a:rPr lang="ru-RU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Стукалова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38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Documents and Settings\Иришка\Рабочий стол\фон для презентации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35" y="0"/>
            <a:ext cx="9159335" cy="686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9292" y="836712"/>
            <a:ext cx="787712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0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Цель</a:t>
            </a:r>
            <a:r>
              <a:rPr lang="ru-RU" sz="3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 научить самостоятельно решать   </a:t>
            </a:r>
          </a:p>
          <a:p>
            <a:r>
              <a:rPr lang="ru-RU" sz="3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                                                   проблемы</a:t>
            </a:r>
          </a:p>
          <a:p>
            <a:endParaRPr lang="ru-RU" sz="3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ru-RU" sz="30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Средство</a:t>
            </a:r>
            <a:r>
              <a:rPr lang="ru-RU" sz="3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 открывать знания вместе с детьми</a:t>
            </a:r>
            <a:endParaRPr lang="ru-RU" sz="3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10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Documents and Settings\Иришка\Рабочий стол\доска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" y="0"/>
            <a:ext cx="9141750" cy="656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04664"/>
            <a:ext cx="3744416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/>
              <a:t>ТРАДИЦИОННЫЙ УРОК</a:t>
            </a:r>
          </a:p>
          <a:p>
            <a:pPr marL="457200" indent="-457200">
              <a:buAutoNum type="arabicPeriod"/>
            </a:pPr>
            <a:r>
              <a:rPr lang="ru-RU" sz="2500" b="1" i="1" u="sng" dirty="0" smtClean="0">
                <a:solidFill>
                  <a:schemeClr val="tx2">
                    <a:lumMod val="75000"/>
                  </a:schemeClr>
                </a:solidFill>
              </a:rPr>
              <a:t>Тема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2500" b="1" dirty="0" smtClean="0">
                <a:solidFill>
                  <a:srgbClr val="C00000"/>
                </a:solidFill>
              </a:rPr>
              <a:t>«Сегодня мы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       будем изучать…»</a:t>
            </a:r>
          </a:p>
          <a:p>
            <a:endParaRPr lang="ru-RU" sz="25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500" b="1" u="sng" dirty="0" smtClean="0">
                <a:solidFill>
                  <a:schemeClr val="tx2">
                    <a:lumMod val="75000"/>
                  </a:schemeClr>
                </a:solidFill>
              </a:rPr>
              <a:t>2. Объяснение учителя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«Слушайте внимательно…»</a:t>
            </a:r>
          </a:p>
          <a:p>
            <a:endParaRPr lang="ru-RU" sz="2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500" b="1" u="sng" dirty="0" smtClean="0">
                <a:solidFill>
                  <a:schemeClr val="tx2">
                    <a:lumMod val="75000"/>
                  </a:schemeClr>
                </a:solidFill>
              </a:rPr>
              <a:t>3. Заучивание материала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«Выучи…», «Перескажи, повтори…»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3125" y="404664"/>
            <a:ext cx="4031323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/>
              <a:t>      ПРОБЛЕМНЫЙ ДИАЛОГ</a:t>
            </a:r>
          </a:p>
          <a:p>
            <a:pPr marL="457200" indent="-457200">
              <a:buAutoNum type="arabicPeriod"/>
            </a:pPr>
            <a:r>
              <a:rPr lang="ru-RU" sz="2500" b="1" i="1" u="sng" dirty="0" smtClean="0">
                <a:solidFill>
                  <a:srgbClr val="7030A0"/>
                </a:solidFill>
              </a:rPr>
              <a:t>Постановка проблемы: </a:t>
            </a:r>
            <a:r>
              <a:rPr lang="ru-RU" sz="2000" b="1" dirty="0" smtClean="0">
                <a:solidFill>
                  <a:srgbClr val="FF0000"/>
                </a:solidFill>
              </a:rPr>
              <a:t>«С одной стороны…, но с другой стороны…», «Что удивляет? В чём затруднение?», «Какой возникает вопрос? Что надо узнать?</a:t>
            </a:r>
          </a:p>
          <a:p>
            <a:pPr marL="457200" indent="-457200">
              <a:buAutoNum type="arabicPeriod"/>
            </a:pPr>
            <a:r>
              <a:rPr lang="ru-RU" sz="2500" b="1" i="1" u="sng" dirty="0" smtClean="0">
                <a:solidFill>
                  <a:srgbClr val="7030A0"/>
                </a:solidFill>
              </a:rPr>
              <a:t>Поиск и нахождение решения</a:t>
            </a:r>
            <a:r>
              <a:rPr lang="ru-RU" sz="2500" b="1" i="1" dirty="0" smtClean="0">
                <a:solidFill>
                  <a:srgbClr val="7030A0"/>
                </a:solidFill>
              </a:rPr>
              <a:t>: </a:t>
            </a:r>
            <a:r>
              <a:rPr lang="ru-RU" sz="2000" b="1" dirty="0" smtClean="0">
                <a:solidFill>
                  <a:srgbClr val="FF0000"/>
                </a:solidFill>
              </a:rPr>
              <a:t>«Определите сами…», «Сделайте вывод…», «Как мы можем ответить на наш вопрос?»</a:t>
            </a:r>
          </a:p>
          <a:p>
            <a:pPr marL="457200" indent="-457200">
              <a:buAutoNum type="arabicPeriod"/>
            </a:pPr>
            <a:r>
              <a:rPr lang="ru-RU" sz="2500" b="1" i="1" u="sng" dirty="0" smtClean="0">
                <a:solidFill>
                  <a:srgbClr val="7030A0"/>
                </a:solidFill>
              </a:rPr>
              <a:t>Создание продукта: </a:t>
            </a:r>
            <a:r>
              <a:rPr lang="ru-RU" sz="2000" b="1" dirty="0" smtClean="0">
                <a:solidFill>
                  <a:srgbClr val="FF0000"/>
                </a:solidFill>
              </a:rPr>
              <a:t>«Придумай схему…», «Зарифмуй правило…»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4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3744416" cy="43924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Побуждающий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Отдельно стимулирующие реплики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Ученики осознают противоречие в проблемной ситуации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 этапе поиска решения задач учитель побуждает учеников выдвинуть и проверить гипотезы («открытие» знаний путём проб и ошибок)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Диалог </a:t>
            </a:r>
            <a:r>
              <a:rPr lang="ru-RU" sz="3300" b="1" dirty="0" smtClean="0">
                <a:solidFill>
                  <a:schemeClr val="accent2">
                    <a:lumMod val="50000"/>
                  </a:schemeClr>
                </a:solidFill>
              </a:rPr>
              <a:t>(постановка проблемы и поиск решения ученики составляют в ходе специально построенным учителем диалога)</a:t>
            </a:r>
            <a:endParaRPr lang="ru-RU" sz="33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56891" y="2223175"/>
            <a:ext cx="403244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Подводящий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</a:rPr>
              <a:t>Система вопросов и заданий, которая активизирует и развивает логическое мышление учеников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</a:rPr>
              <a:t>Учитель пошагово подводит учеников к формулированию темы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rgbClr val="002060"/>
                </a:solidFill>
              </a:rPr>
              <a:t>На этапе поиска ученик выстраивает логическую цепочку рассуждений, ведущую к новым знаниям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9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Иришка\Рабочий стол\фон для презентации\Schoo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" y="0"/>
            <a:ext cx="9133560" cy="685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2967335"/>
            <a:ext cx="13885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4656" y="2337280"/>
            <a:ext cx="5049671" cy="25545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Проблемно – диалогическое</a:t>
            </a: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обучение –</a:t>
            </a:r>
          </a:p>
          <a:p>
            <a:pPr algn="ctr"/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</a:t>
            </a:r>
          </a:p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4671" y="3240419"/>
            <a:ext cx="5049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тип обучения, обеспечивающий </a:t>
            </a:r>
          </a:p>
          <a:p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ворческое усвоение знаний учениками посредством специально организованного учителем диалога</a:t>
            </a: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6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Иришка\Рабочий стол\фон для презентации\ShkolDoska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2" y="-1"/>
            <a:ext cx="9118008" cy="684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Иришка\Рабочий стол\пд\387189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885" y="980728"/>
            <a:ext cx="2755032" cy="538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1628800"/>
            <a:ext cx="453024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«Как именно создать проблемную ситуацию?</a:t>
            </a:r>
          </a:p>
          <a:p>
            <a:endParaRPr lang="ru-RU" sz="35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5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5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«Какие конкретно слова надо сказать?»</a:t>
            </a:r>
            <a:endParaRPr lang="ru-RU" sz="35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04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Иришка\Рабочий стол\фон для презентации\ShkolDoska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59"/>
            <a:ext cx="9144000" cy="686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620688"/>
            <a:ext cx="76683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r>
              <a:rPr lang="ru-RU" sz="2000" b="1" dirty="0" smtClean="0"/>
              <a:t>Приём </a:t>
            </a:r>
            <a:r>
              <a:rPr lang="ru-RU" sz="2000" b="1" dirty="0"/>
              <a:t>1.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C00000"/>
                </a:solidFill>
              </a:rPr>
              <a:t>Побуждающий к выдвижению и проверке гипотез диалог.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r>
              <a:rPr lang="ru-RU" sz="2000" dirty="0" smtClean="0"/>
              <a:t>«</a:t>
            </a:r>
            <a:r>
              <a:rPr lang="ru-RU" sz="2000" dirty="0"/>
              <a:t>Умножение на двузначное число».</a:t>
            </a:r>
          </a:p>
          <a:p>
            <a:r>
              <a:rPr lang="ru-RU" sz="2000" dirty="0"/>
              <a:t>Работа в группах. </a:t>
            </a:r>
            <a:endParaRPr lang="ru-RU" sz="2000" dirty="0" smtClean="0"/>
          </a:p>
          <a:p>
            <a:r>
              <a:rPr lang="ru-RU" sz="2000" dirty="0" smtClean="0"/>
              <a:t>Сейчас </a:t>
            </a:r>
            <a:r>
              <a:rPr lang="ru-RU" sz="2000" dirty="0"/>
              <a:t>будете по группам решать пример    56 х 21 = </a:t>
            </a:r>
          </a:p>
          <a:p>
            <a:r>
              <a:rPr lang="ru-RU" sz="2000" dirty="0"/>
              <a:t>Какие есть гипотезы?  С чего надо начать? Воспользуйтесь распределительным свойством умножения</a:t>
            </a:r>
          </a:p>
          <a:p>
            <a:r>
              <a:rPr lang="ru-RU" sz="2000" dirty="0"/>
              <a:t> (каждая группа выдвигает свои гипотезы и фиксирует на листе)</a:t>
            </a:r>
          </a:p>
          <a:p>
            <a:r>
              <a:rPr lang="ru-RU" sz="2000" dirty="0"/>
              <a:t>Прокомментируйте свой способ решения. Появляются две гипотезы</a:t>
            </a:r>
          </a:p>
          <a:p>
            <a:r>
              <a:rPr lang="ru-RU" sz="2000" dirty="0"/>
              <a:t>50 х 20 + 6 х 1 = 1006  - ошибочная</a:t>
            </a:r>
          </a:p>
          <a:p>
            <a:r>
              <a:rPr lang="ru-RU" sz="2000" dirty="0"/>
              <a:t>56 х 20 + 56 х1 = 1176 – решающая</a:t>
            </a:r>
          </a:p>
          <a:p>
            <a:r>
              <a:rPr lang="ru-RU" sz="2000" dirty="0"/>
              <a:t>Как проверить , какой из двух способов верный?</a:t>
            </a:r>
          </a:p>
          <a:p>
            <a:r>
              <a:rPr lang="ru-RU" sz="2000" dirty="0"/>
              <a:t>Может воспользуемся каким-то прибором? (калькулятором). При умножении на калькуляторе получилось 1176</a:t>
            </a:r>
          </a:p>
          <a:p>
            <a:r>
              <a:rPr lang="ru-RU" sz="2000" dirty="0"/>
              <a:t>Значит, как надо умножать на двузначное число? (Формулируют правило, сравнивают вывод с учебником)</a:t>
            </a:r>
          </a:p>
        </p:txBody>
      </p:sp>
    </p:spTree>
    <p:extLst>
      <p:ext uri="{BB962C8B-B14F-4D97-AF65-F5344CB8AC3E}">
        <p14:creationId xmlns:p14="http://schemas.microsoft.com/office/powerpoint/2010/main" val="249703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Иришка\Рабочий стол\фон для презентации\1257448827_0lik.ru_28d5d60516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8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836712"/>
            <a:ext cx="61206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</a:t>
            </a:r>
            <a:r>
              <a:rPr lang="ru-RU" sz="2000" b="1" dirty="0" smtClean="0"/>
              <a:t>Приём </a:t>
            </a:r>
            <a:r>
              <a:rPr lang="ru-RU" sz="2000" b="1" dirty="0"/>
              <a:t>2.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C00000"/>
                </a:solidFill>
              </a:rPr>
              <a:t>Одновременное предъявление двух противоречивых фактов</a:t>
            </a:r>
            <a:r>
              <a:rPr lang="ru-RU" sz="2000" dirty="0">
                <a:solidFill>
                  <a:srgbClr val="C00000"/>
                </a:solidFill>
              </a:rPr>
              <a:t>.</a:t>
            </a:r>
          </a:p>
          <a:p>
            <a:r>
              <a:rPr lang="ru-RU" sz="2000" dirty="0"/>
              <a:t>Учащиеся выполняют здания двумя способами, приводящим к одинаковым выражениям, но различным результатам.</a:t>
            </a:r>
          </a:p>
          <a:p>
            <a:r>
              <a:rPr lang="ru-RU" sz="2000" dirty="0"/>
              <a:t>1) Из числа 9 вычесть 4. К полученной разности прибавить 3</a:t>
            </a:r>
            <a:r>
              <a:rPr lang="ru-RU" sz="2000" b="1" dirty="0"/>
              <a:t>:     9 – 4 + 3 = 8</a:t>
            </a:r>
            <a:endParaRPr lang="ru-RU" sz="2000" dirty="0"/>
          </a:p>
          <a:p>
            <a:r>
              <a:rPr lang="ru-RU" sz="2000" dirty="0"/>
              <a:t>2) К числу 4 прибавить 3. Из числа 9 вычесть полученную сумму: </a:t>
            </a:r>
          </a:p>
          <a:p>
            <a:r>
              <a:rPr lang="ru-RU" sz="2000" b="1" dirty="0"/>
              <a:t>                           9 – 4 + 3 = 2</a:t>
            </a:r>
            <a:endParaRPr lang="ru-RU" sz="2000" dirty="0"/>
          </a:p>
          <a:p>
            <a:r>
              <a:rPr lang="ru-RU" sz="2000" dirty="0" smtClean="0"/>
              <a:t>           Что </a:t>
            </a:r>
            <a:r>
              <a:rPr lang="ru-RU" sz="2000" dirty="0"/>
              <a:t>вы замечаете? Почему получились разные </a:t>
            </a:r>
            <a:r>
              <a:rPr lang="ru-RU" sz="2000" dirty="0" smtClean="0"/>
              <a:t>             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      ответы</a:t>
            </a:r>
            <a:r>
              <a:rPr lang="ru-RU" sz="2000" dirty="0"/>
              <a:t>?</a:t>
            </a:r>
          </a:p>
          <a:p>
            <a:r>
              <a:rPr lang="ru-RU" sz="2000" dirty="0" smtClean="0"/>
              <a:t>              Какое </a:t>
            </a:r>
            <a:r>
              <a:rPr lang="ru-RU" sz="2000" dirty="0"/>
              <a:t>действие выполняли первым?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                 А </a:t>
            </a:r>
            <a:r>
              <a:rPr lang="ru-RU" sz="2000" dirty="0"/>
              <a:t>вторым?</a:t>
            </a:r>
          </a:p>
          <a:p>
            <a:r>
              <a:rPr lang="ru-RU" sz="2000" dirty="0" smtClean="0"/>
              <a:t>                        Определите </a:t>
            </a:r>
            <a:r>
              <a:rPr lang="ru-RU" sz="2000" dirty="0"/>
              <a:t>тему урока </a:t>
            </a:r>
            <a:r>
              <a:rPr lang="ru-RU" sz="2000" dirty="0" smtClean="0"/>
              <a:t>–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           </a:t>
            </a:r>
            <a:r>
              <a:rPr lang="ru-RU" sz="2000" b="1" dirty="0"/>
              <a:t>Порядок действий в выражениях</a:t>
            </a:r>
            <a:r>
              <a:rPr lang="ru-RU" sz="2000" b="1" dirty="0" smtClean="0"/>
              <a:t>.   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398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Иришка\Рабочий стол\фон для презентации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331" cy="686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0"/>
            <a:ext cx="585347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smtClean="0"/>
              <a:t>Приём </a:t>
            </a:r>
            <a:r>
              <a:rPr lang="ru-RU" sz="2000" b="1" dirty="0"/>
              <a:t>3</a:t>
            </a:r>
            <a:r>
              <a:rPr lang="ru-RU" sz="2000" b="1" dirty="0">
                <a:solidFill>
                  <a:srgbClr val="C00000"/>
                </a:solidFill>
              </a:rPr>
              <a:t>. Подводящий к теме диалог.</a:t>
            </a:r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/>
              <a:t>Предлагается материал для сравнения (два столбика слов)</a:t>
            </a:r>
          </a:p>
          <a:p>
            <a:r>
              <a:rPr lang="ru-RU" sz="2000" dirty="0"/>
              <a:t>   </a:t>
            </a:r>
            <a:r>
              <a:rPr lang="ru-RU" sz="2000" dirty="0">
                <a:solidFill>
                  <a:srgbClr val="002060"/>
                </a:solidFill>
              </a:rPr>
              <a:t>Медвежья                    разъезд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  Вьюга                           объявление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  Веселье                        подъезд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  Ружьё                           подъём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  Муравьи                      разъяснил</a:t>
            </a:r>
          </a:p>
          <a:p>
            <a:r>
              <a:rPr lang="ru-RU" sz="2000" dirty="0"/>
              <a:t>Что заметили?  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( 1 столбик слова с Ь, второй столбик с Ъ)</a:t>
            </a:r>
          </a:p>
          <a:p>
            <a:r>
              <a:rPr lang="ru-RU" sz="2000" dirty="0"/>
              <a:t>Перед какими буквами пишется Ь и Ъ знаки?</a:t>
            </a:r>
          </a:p>
          <a:p>
            <a:r>
              <a:rPr lang="ru-RU" sz="2000" dirty="0"/>
              <a:t>Разберите эти слова по составу. В какой части слова пишутся Ь и Ъ?</a:t>
            </a:r>
          </a:p>
          <a:p>
            <a:r>
              <a:rPr lang="ru-RU" sz="2000" dirty="0"/>
              <a:t>Вывод учащихся: </a:t>
            </a:r>
            <a:r>
              <a:rPr lang="ru-RU" sz="2000" dirty="0">
                <a:solidFill>
                  <a:srgbClr val="FF0000"/>
                </a:solidFill>
              </a:rPr>
              <a:t>Ь пишется в корне слова, Ъ – между приставкой и корнем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53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Documents and Settings\Иришка\Рабочий стол\фон для презентации\398673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8" y="1066"/>
            <a:ext cx="8334772" cy="685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1066"/>
            <a:ext cx="590465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Приём 4. </a:t>
            </a:r>
            <a:r>
              <a:rPr lang="ru-RU" sz="2000" b="1" dirty="0">
                <a:solidFill>
                  <a:srgbClr val="C00000"/>
                </a:solidFill>
              </a:rPr>
              <a:t>Сообщение темы с мотивирующим приёмом «Яркое пятно»</a:t>
            </a:r>
          </a:p>
          <a:p>
            <a:r>
              <a:rPr lang="ru-RU" sz="2000" dirty="0"/>
              <a:t>Окружающий мир 2 класс.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Мы путешествуем по материкам. Догадайтесь, о каком материке пойдёт речь?</a:t>
            </a:r>
          </a:p>
          <a:p>
            <a:r>
              <a:rPr lang="ru-RU" sz="2000" i="1" dirty="0"/>
              <a:t>Она располагается под нами.</a:t>
            </a:r>
          </a:p>
          <a:p>
            <a:r>
              <a:rPr lang="ru-RU" sz="2000" i="1" dirty="0"/>
              <a:t>Там, очевидно, ходят верх ногами,</a:t>
            </a:r>
          </a:p>
          <a:p>
            <a:r>
              <a:rPr lang="ru-RU" sz="2000" i="1" dirty="0"/>
              <a:t>Там наизнанку вывернутый год.</a:t>
            </a:r>
          </a:p>
          <a:p>
            <a:r>
              <a:rPr lang="ru-RU" sz="2000" i="1" dirty="0"/>
              <a:t>Там расцветают в октябре сады,</a:t>
            </a:r>
          </a:p>
          <a:p>
            <a:r>
              <a:rPr lang="ru-RU" sz="2000" i="1" dirty="0"/>
              <a:t>Там в январе, а не в июле лето,</a:t>
            </a:r>
          </a:p>
          <a:p>
            <a:r>
              <a:rPr lang="ru-RU" sz="2000" i="1" dirty="0"/>
              <a:t>Там протекают реки без воды</a:t>
            </a:r>
          </a:p>
          <a:p>
            <a:r>
              <a:rPr lang="ru-RU" sz="2000" i="1" dirty="0"/>
              <a:t>Они в пустыне пропадают </a:t>
            </a:r>
            <a:r>
              <a:rPr lang="ru-RU" sz="2000" i="1" dirty="0" smtClean="0"/>
              <a:t>где-то</a:t>
            </a:r>
          </a:p>
          <a:p>
            <a:endParaRPr lang="ru-RU" sz="2000" i="1" dirty="0"/>
          </a:p>
          <a:p>
            <a:r>
              <a:rPr lang="ru-RU" sz="2000" dirty="0"/>
              <a:t>Что вас удивило в стихотворении? Что интересного заметили? (Здесь всё наоборот; лето в январе, реки без воды)</a:t>
            </a:r>
          </a:p>
          <a:p>
            <a:r>
              <a:rPr lang="ru-RU" sz="2000" dirty="0"/>
              <a:t>Какой возникает вопрос? (Что это за материк, где всё наоборот?)</a:t>
            </a:r>
          </a:p>
          <a:p>
            <a:r>
              <a:rPr lang="ru-RU" sz="2000" dirty="0"/>
              <a:t>Это Австралия. (Так какой материк будем сегодня изучать?)</a:t>
            </a:r>
          </a:p>
        </p:txBody>
      </p:sp>
    </p:spTree>
    <p:extLst>
      <p:ext uri="{BB962C8B-B14F-4D97-AF65-F5344CB8AC3E}">
        <p14:creationId xmlns:p14="http://schemas.microsoft.com/office/powerpoint/2010/main" val="27833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Иришка\Рабочий стол\фон для презентации\27966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47703" cy="69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260648"/>
            <a:ext cx="662473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r>
              <a:rPr lang="ru-RU" sz="2000" b="1" dirty="0" smtClean="0"/>
              <a:t>Приём </a:t>
            </a:r>
            <a:r>
              <a:rPr lang="ru-RU" sz="2000" b="1" dirty="0"/>
              <a:t>5. </a:t>
            </a:r>
            <a:r>
              <a:rPr lang="ru-RU" sz="2000" b="1" dirty="0">
                <a:solidFill>
                  <a:srgbClr val="C00000"/>
                </a:solidFill>
              </a:rPr>
              <a:t>Проблемная ситуация «с затруднением</a:t>
            </a:r>
            <a:r>
              <a:rPr lang="ru-RU" sz="2000" b="1" dirty="0" smtClean="0">
                <a:solidFill>
                  <a:srgbClr val="C00000"/>
                </a:solidFill>
              </a:rPr>
              <a:t>»</a:t>
            </a:r>
          </a:p>
          <a:p>
            <a:r>
              <a:rPr lang="ru-RU" sz="2000" dirty="0"/>
              <a:t>Учитель предлагает задание, невыполнимое вообще. Оно вызывает у школьников явное затруднение.</a:t>
            </a:r>
          </a:p>
          <a:p>
            <a:endParaRPr lang="ru-RU" sz="2000" b="1" dirty="0" smtClean="0">
              <a:solidFill>
                <a:srgbClr val="C00000"/>
              </a:solidFill>
            </a:endParaRPr>
          </a:p>
          <a:p>
            <a:r>
              <a:rPr lang="ru-RU" sz="2000" dirty="0"/>
              <a:t>Урок русского языка «Несклоняемые имена существительные».  4 класс.</a:t>
            </a:r>
          </a:p>
          <a:p>
            <a:r>
              <a:rPr lang="ru-RU" sz="2000" dirty="0"/>
              <a:t>Учитель даёт невыполнимое задание</a:t>
            </a:r>
          </a:p>
          <a:p>
            <a:r>
              <a:rPr lang="ru-RU" sz="2000" dirty="0"/>
              <a:t>Просклоняйте существительное «окно». (Дети легко справляются с заданием, способ выполнения которого известен)</a:t>
            </a:r>
          </a:p>
          <a:p>
            <a:r>
              <a:rPr lang="ru-RU" sz="2000" dirty="0"/>
              <a:t>Просклоняйте существительное «кино». (Ученики испытывают затруднение, возникновение проблемной ситуации).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5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Иришка\Рабочий стол\фон для презентации\258556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558"/>
            <a:ext cx="9144000" cy="688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332656"/>
            <a:ext cx="64807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Приём 6. </a:t>
            </a:r>
            <a:r>
              <a:rPr lang="ru-RU" sz="2000" b="1" dirty="0">
                <a:solidFill>
                  <a:srgbClr val="C00000"/>
                </a:solidFill>
              </a:rPr>
              <a:t>«Задание на ошибку». </a:t>
            </a:r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/>
              <a:t>Урок окружающего мира 1 класс «Где живут белые медведи? Где живут пингвины?»</a:t>
            </a:r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первой половине урока ученики знакомятся с географическим положением Северного полюса, его климатическими особенностями и животным миром.</a:t>
            </a:r>
          </a:p>
          <a:p>
            <a:r>
              <a:rPr lang="ru-RU" sz="2000" dirty="0"/>
              <a:t>А теперь мы с вами совершим путешествие на Южный полюс. Давайте выберем одежду для нашего путешествия. (Летнее платье, рубашки с коротким рукавом, шорты, носки, босоножки и т.д.)</a:t>
            </a:r>
          </a:p>
          <a:p>
            <a:r>
              <a:rPr lang="ru-RU" sz="2000" dirty="0"/>
              <a:t>Посмотрите на фотографии, сделанные на Южном полюсе. Что видите?  (Лёд, снег … - реакция удивления, возникновение проблемной ситуации).</a:t>
            </a:r>
          </a:p>
        </p:txBody>
      </p:sp>
    </p:spTree>
    <p:extLst>
      <p:ext uri="{BB962C8B-B14F-4D97-AF65-F5344CB8AC3E}">
        <p14:creationId xmlns:p14="http://schemas.microsoft.com/office/powerpoint/2010/main" val="413060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Documents and Settings\Иришка\Рабочий стол\фон для презентации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9" y="228600"/>
            <a:ext cx="9144000" cy="684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992610" y="468991"/>
            <a:ext cx="632380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Приём 7.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Практическое задание, с которым до настоящего момента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не сталкивались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Задание будет выполнено неправильно.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Урок математики «Площадь прямоугольного треугольника»  4 класс.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6" name="Group 3"/>
          <p:cNvGrpSpPr>
            <a:grpSpLocks noChangeAspect="1"/>
          </p:cNvGrpSpPr>
          <p:nvPr/>
        </p:nvGrpSpPr>
        <p:grpSpPr bwMode="auto">
          <a:xfrm>
            <a:off x="1643598" y="1851201"/>
            <a:ext cx="6248400" cy="1943100"/>
            <a:chOff x="2715" y="581"/>
            <a:chExt cx="7667" cy="2369"/>
          </a:xfrm>
        </p:grpSpPr>
        <p:sp>
          <p:nvSpPr>
            <p:cNvPr id="7" name="AutoShape 10"/>
            <p:cNvSpPr>
              <a:spLocks noChangeAspect="1" noChangeArrowheads="1" noTextEdit="1"/>
            </p:cNvSpPr>
            <p:nvPr/>
          </p:nvSpPr>
          <p:spPr bwMode="auto">
            <a:xfrm>
              <a:off x="2715" y="581"/>
              <a:ext cx="7667" cy="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2715" y="1278"/>
              <a:ext cx="2617" cy="9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557" y="720"/>
              <a:ext cx="935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5 см</a:t>
              </a:r>
              <a:endPara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5427" y="1557"/>
              <a:ext cx="748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 см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7484" y="1138"/>
              <a:ext cx="2618" cy="976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8045" y="2253"/>
              <a:ext cx="1309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5 см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6642" y="1417"/>
              <a:ext cx="655" cy="3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4 см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1448207" y="2294582"/>
            <a:ext cx="6292145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Найдите его площадь.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 в том и в другом случае у детей получается следующее: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= 5 х 4 = 20 см                     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= 5 х 4 = 20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кв.см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Проверим правильность выполнения задания с помощью палетки.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Площадь треугольника 10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кв.см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Дети осознают, что задание выполнено неправильно. Реакция затруднения, возникновение проблемной ситуации.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0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Иришка\Рабочий стол\фон для презентации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" y="38"/>
            <a:ext cx="9131825" cy="684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40080" y="620688"/>
            <a:ext cx="6442726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6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Результаты применений технологий</a:t>
            </a:r>
            <a:endParaRPr lang="ru-RU" sz="26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2107" y="1223174"/>
            <a:ext cx="63741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3500" b="1" i="1" cap="none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Предметные результаты </a:t>
            </a:r>
            <a:endParaRPr lang="ru-RU" sz="3500" b="1" i="1" cap="none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2187761"/>
            <a:ext cx="522202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получают качественные знания за счет использования центральных методов технологии  (метод постановки проблемы и метод поиска )</a:t>
            </a:r>
            <a:endParaRPr lang="ru-RU" sz="2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28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Documents and Settings\Иришка\Рабочий стол\фон для презентации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034"/>
            <a:ext cx="9238712" cy="692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449233"/>
            <a:ext cx="6231193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5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Метапредметные</a:t>
            </a:r>
            <a:r>
              <a:rPr lang="ru-RU" sz="35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результаты</a:t>
            </a:r>
            <a:endParaRPr lang="ru-RU" sz="35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080175"/>
            <a:ext cx="87450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</a:t>
            </a:r>
            <a:r>
              <a:rPr lang="ru-RU" sz="25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/>
              <a:t>: развивает творческие умения,</a:t>
            </a:r>
          </a:p>
          <a:p>
            <a:r>
              <a:rPr lang="ru-RU" sz="2500" dirty="0" smtClean="0"/>
              <a:t>осознавать противоречие и формулировать проблему,</a:t>
            </a:r>
          </a:p>
          <a:p>
            <a:r>
              <a:rPr lang="ru-RU" sz="2500" dirty="0" smtClean="0"/>
              <a:t>Выдвигать и проверять гипотезы. Логические умения</a:t>
            </a:r>
          </a:p>
          <a:p>
            <a:r>
              <a:rPr lang="ru-RU" sz="2500" dirty="0" smtClean="0"/>
              <a:t> сравнивать, анализировать, обобщать. Развивают речь. </a:t>
            </a:r>
          </a:p>
          <a:p>
            <a:r>
              <a:rPr lang="ru-RU" sz="2500" dirty="0" smtClean="0"/>
              <a:t>Использование опорного сигнала формируют знаковые умения.</a:t>
            </a:r>
          </a:p>
          <a:p>
            <a:r>
              <a:rPr lang="ru-RU" sz="2500" b="1" i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</a:t>
            </a:r>
            <a:r>
              <a:rPr lang="ru-RU" sz="2500" dirty="0" smtClean="0">
                <a:solidFill>
                  <a:srgbClr val="FF0066"/>
                </a:solidFill>
              </a:rPr>
              <a:t>: </a:t>
            </a:r>
            <a:r>
              <a:rPr lang="ru-RU" sz="2500" dirty="0" smtClean="0"/>
              <a:t>работая в группах и парах дети учатся слушать друг друга, договариваться, </a:t>
            </a:r>
          </a:p>
          <a:p>
            <a:r>
              <a:rPr lang="ru-RU" sz="2500" dirty="0" smtClean="0"/>
              <a:t>распределять роли.</a:t>
            </a:r>
          </a:p>
          <a:p>
            <a:r>
              <a:rPr lang="ru-RU" sz="2500" b="1" i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</a:t>
            </a:r>
            <a:r>
              <a:rPr lang="ru-RU" sz="2500" dirty="0" smtClean="0"/>
              <a:t>: развивают целеполагание, </a:t>
            </a:r>
          </a:p>
          <a:p>
            <a:r>
              <a:rPr lang="ru-RU" sz="2500" dirty="0" smtClean="0"/>
              <a:t>учат планировать и контролировать действия, </a:t>
            </a:r>
          </a:p>
          <a:p>
            <a:r>
              <a:rPr lang="ru-RU" sz="2500" dirty="0"/>
              <a:t>с</a:t>
            </a:r>
            <a:r>
              <a:rPr lang="ru-RU" sz="2500" dirty="0" smtClean="0"/>
              <a:t>тимулируют оценивание.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2489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Иришка\Рабочий стол\фон для презентации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620688"/>
            <a:ext cx="5093061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5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Личностные результаты</a:t>
            </a:r>
            <a:endParaRPr lang="ru-RU" sz="35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062" y="1462865"/>
            <a:ext cx="827387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Становление характера, мотивов, ценностей.</a:t>
            </a:r>
          </a:p>
          <a:p>
            <a:r>
              <a:rPr lang="ru-RU" sz="2500" dirty="0" smtClean="0"/>
              <a:t>Позиция активного деятеля воспитывает инициативность, смелость, трудолюбие. </a:t>
            </a:r>
          </a:p>
          <a:p>
            <a:r>
              <a:rPr lang="ru-RU" sz="2500" dirty="0" smtClean="0"/>
              <a:t>Роль творца усиливает познавательную мотивацию учения, ценность творческой деятельности.</a:t>
            </a:r>
          </a:p>
          <a:p>
            <a:r>
              <a:rPr lang="ru-RU" sz="2500" dirty="0" smtClean="0"/>
              <a:t>Отношения сотрудничества формируют доброжелательность и уважение к людям.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69610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Иришка\Рабочий стол\фон для презентации\s473037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0" y="-1"/>
            <a:ext cx="9125519" cy="693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2675" y="637042"/>
            <a:ext cx="8561959" cy="27853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500" b="1" cap="none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Технология проблемного</a:t>
            </a:r>
          </a:p>
          <a:p>
            <a:pPr algn="just"/>
            <a:r>
              <a:rPr lang="ru-RU" sz="3500" b="1" cap="none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диалога действительно обеспечивает</a:t>
            </a:r>
          </a:p>
          <a:p>
            <a:pPr algn="just"/>
            <a:r>
              <a:rPr lang="ru-RU" sz="3500" b="1" spc="50" dirty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r>
              <a:rPr lang="ru-RU" sz="3500" b="1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остижение установленных результатов</a:t>
            </a:r>
          </a:p>
          <a:p>
            <a:pPr algn="just"/>
            <a:r>
              <a:rPr lang="ru-RU" sz="3500" b="1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  <a:r>
              <a:rPr lang="ru-RU" sz="3500" b="1" cap="none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является эффективным средством </a:t>
            </a:r>
          </a:p>
          <a:p>
            <a:pPr algn="just"/>
            <a:r>
              <a:rPr lang="ru-RU" sz="3500" b="1" spc="50" dirty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3500" b="1" spc="50" dirty="0" smtClean="0">
                <a:ln w="11430"/>
                <a:solidFill>
                  <a:srgbClr val="6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еализации ФГОС.</a:t>
            </a:r>
            <a:endParaRPr lang="ru-RU" sz="3500" b="1" cap="none" spc="50" dirty="0">
              <a:ln w="11430"/>
              <a:solidFill>
                <a:srgbClr val="6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92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Иришка\Рабочий стол\фон для презентации\солнышк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108" y="0"/>
            <a:ext cx="9433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35331" y="2967335"/>
            <a:ext cx="56733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5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54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Мельникова Е. Л. «Проблемный урок, или Как открывать знания с учениками»:</a:t>
            </a:r>
            <a:r>
              <a:rPr lang="ru-RU" dirty="0" err="1" smtClean="0"/>
              <a:t>пос</a:t>
            </a:r>
            <a:r>
              <a:rPr lang="ru-RU" dirty="0" smtClean="0"/>
              <a:t>. для учителя/Е.Л. Мельникова – Москва, </a:t>
            </a:r>
            <a:r>
              <a:rPr lang="ru-RU" dirty="0" err="1" smtClean="0"/>
              <a:t>АПКиППРО</a:t>
            </a:r>
            <a:r>
              <a:rPr lang="ru-RU" dirty="0" smtClean="0"/>
              <a:t>, 2002</a:t>
            </a:r>
          </a:p>
          <a:p>
            <a:r>
              <a:rPr lang="ru-RU" dirty="0" smtClean="0"/>
              <a:t>Статьи журнал «Начальная школа «, №9, 2012 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17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153</TotalTime>
  <Words>1149</Words>
  <Application>Microsoft Office PowerPoint</Application>
  <PresentationFormat>Экран (4:3)</PresentationFormat>
  <Paragraphs>159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Презентация PowerPoint</vt:lpstr>
      <vt:lpstr>Презентация PowerPoint</vt:lpstr>
      <vt:lpstr>Презентация PowerPoint</vt:lpstr>
      <vt:lpstr>Диалог (постановка проблемы и поиск решения ученики составляют в ходе специально построенным учителем диалога)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87</cp:lastModifiedBy>
  <cp:revision>20</cp:revision>
  <dcterms:modified xsi:type="dcterms:W3CDTF">2015-03-29T12:44:52Z</dcterms:modified>
</cp:coreProperties>
</file>