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8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8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8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8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65" autoAdjust="0"/>
    <p:restoredTop sz="94737" autoAdjust="0"/>
  </p:normalViewPr>
  <p:slideViewPr>
    <p:cSldViewPr>
      <p:cViewPr>
        <p:scale>
          <a:sx n="114" d="100"/>
          <a:sy n="114" d="100"/>
        </p:scale>
        <p:origin x="-888" y="-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48627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946" name="Group 2"/>
          <p:cNvGrpSpPr>
            <a:grpSpLocks/>
          </p:cNvGrpSpPr>
          <p:nvPr/>
        </p:nvGrpSpPr>
        <p:grpSpPr bwMode="auto">
          <a:xfrm>
            <a:off x="-498475" y="1311275"/>
            <a:ext cx="10429875" cy="5908675"/>
            <a:chOff x="-313" y="824"/>
            <a:chExt cx="6570" cy="3722"/>
          </a:xfrm>
        </p:grpSpPr>
        <p:sp>
          <p:nvSpPr>
            <p:cNvPr id="82947" name="Rectangle 3"/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be-BY" sz="1800"/>
            </a:p>
          </p:txBody>
        </p:sp>
        <p:sp>
          <p:nvSpPr>
            <p:cNvPr id="82948" name="Rectangle 4"/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be-BY" sz="1800"/>
            </a:p>
          </p:txBody>
        </p:sp>
        <p:sp>
          <p:nvSpPr>
            <p:cNvPr id="82949" name="Rectangle 5"/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be-BY" sz="1800"/>
            </a:p>
          </p:txBody>
        </p:sp>
        <p:sp>
          <p:nvSpPr>
            <p:cNvPr id="82950" name="Rectangle 6"/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be-BY" sz="1800"/>
            </a:p>
          </p:txBody>
        </p:sp>
        <p:sp>
          <p:nvSpPr>
            <p:cNvPr id="82951" name="Rectangle 7"/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be-BY" sz="1800"/>
            </a:p>
          </p:txBody>
        </p:sp>
        <p:sp>
          <p:nvSpPr>
            <p:cNvPr id="82952" name="Rectangle 8"/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be-BY" sz="1800"/>
            </a:p>
          </p:txBody>
        </p:sp>
        <p:sp>
          <p:nvSpPr>
            <p:cNvPr id="82953" name="Rectangle 9"/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be-BY" sz="1800"/>
            </a:p>
          </p:txBody>
        </p:sp>
        <p:sp>
          <p:nvSpPr>
            <p:cNvPr id="82954" name="Rectangle 10"/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be-BY" sz="1800"/>
            </a:p>
          </p:txBody>
        </p:sp>
        <p:sp>
          <p:nvSpPr>
            <p:cNvPr id="82955" name="Rectangle 11"/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be-BY" sz="1800"/>
            </a:p>
          </p:txBody>
        </p:sp>
        <p:sp>
          <p:nvSpPr>
            <p:cNvPr id="82956" name="Rectangle 12"/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be-BY" sz="1800"/>
            </a:p>
          </p:txBody>
        </p:sp>
        <p:sp>
          <p:nvSpPr>
            <p:cNvPr id="82957" name="Rectangle 13"/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be-BY" sz="1800"/>
            </a:p>
          </p:txBody>
        </p:sp>
        <p:sp>
          <p:nvSpPr>
            <p:cNvPr id="82958" name="Rectangle 14"/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be-BY" sz="1800"/>
            </a:p>
          </p:txBody>
        </p:sp>
        <p:sp>
          <p:nvSpPr>
            <p:cNvPr id="82959" name="Rectangle 15"/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be-BY" sz="1800"/>
            </a:p>
          </p:txBody>
        </p:sp>
        <p:sp>
          <p:nvSpPr>
            <p:cNvPr id="82960" name="Rectangle 16"/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be-BY" sz="1800"/>
            </a:p>
          </p:txBody>
        </p:sp>
        <p:sp>
          <p:nvSpPr>
            <p:cNvPr id="82961" name="Rectangle 17"/>
            <p:cNvSpPr>
              <a:spLocks noChangeArrowheads="1"/>
            </p:cNvSpPr>
            <p:nvPr userDrawn="1"/>
          </p:nvSpPr>
          <p:spPr bwMode="hidden">
            <a:xfrm rot="18603245" flipV="1">
              <a:off x="4052" y="3504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/>
              <a:endParaRPr lang="be-BY" sz="1800"/>
            </a:p>
          </p:txBody>
        </p:sp>
        <p:sp>
          <p:nvSpPr>
            <p:cNvPr id="82962" name="Rectangle 18"/>
            <p:cNvSpPr>
              <a:spLocks noChangeArrowheads="1"/>
            </p:cNvSpPr>
            <p:nvPr userDrawn="1"/>
          </p:nvSpPr>
          <p:spPr bwMode="hidden">
            <a:xfrm rot="39991575" flipH="1" flipV="1">
              <a:off x="5368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/>
              <a:endParaRPr lang="be-BY" sz="1800"/>
            </a:p>
          </p:txBody>
        </p:sp>
        <p:sp>
          <p:nvSpPr>
            <p:cNvPr id="82963" name="Rectangle 19"/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be-BY" sz="1800"/>
            </a:p>
          </p:txBody>
        </p:sp>
        <p:sp>
          <p:nvSpPr>
            <p:cNvPr id="82964" name="Rectangle 20"/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be-BY" sz="1800"/>
            </a:p>
          </p:txBody>
        </p:sp>
        <p:sp>
          <p:nvSpPr>
            <p:cNvPr id="82965" name="Rectangle 21"/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be-BY" sz="1800"/>
            </a:p>
          </p:txBody>
        </p:sp>
        <p:sp>
          <p:nvSpPr>
            <p:cNvPr id="82966" name="Rectangle 22"/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be-BY" sz="1800"/>
            </a:p>
          </p:txBody>
        </p:sp>
        <p:sp>
          <p:nvSpPr>
            <p:cNvPr id="82967" name="Rectangle 23"/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be-BY" sz="1800"/>
            </a:p>
          </p:txBody>
        </p:sp>
        <p:sp>
          <p:nvSpPr>
            <p:cNvPr id="82968" name="Rectangle 24"/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be-BY" sz="1800"/>
            </a:p>
          </p:txBody>
        </p:sp>
        <p:sp>
          <p:nvSpPr>
            <p:cNvPr id="82969" name="Rectangle 25"/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be-BY" sz="1800"/>
            </a:p>
          </p:txBody>
        </p:sp>
        <p:sp>
          <p:nvSpPr>
            <p:cNvPr id="82970" name="Rectangle 26"/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be-BY" sz="1800"/>
            </a:p>
          </p:txBody>
        </p:sp>
        <p:sp>
          <p:nvSpPr>
            <p:cNvPr id="82971" name="Rectangle 27"/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be-BY" sz="1800"/>
            </a:p>
          </p:txBody>
        </p:sp>
        <p:sp>
          <p:nvSpPr>
            <p:cNvPr id="82972" name="Rectangle 28"/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be-BY" sz="1800"/>
            </a:p>
          </p:txBody>
        </p:sp>
        <p:sp>
          <p:nvSpPr>
            <p:cNvPr id="82973" name="Rectangle 29"/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be-BY" sz="1800"/>
            </a:p>
          </p:txBody>
        </p:sp>
        <p:sp>
          <p:nvSpPr>
            <p:cNvPr id="82974" name="Rectangle 30"/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be-BY" sz="1800"/>
            </a:p>
          </p:txBody>
        </p:sp>
        <p:sp>
          <p:nvSpPr>
            <p:cNvPr id="82975" name="Rectangle 31"/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be-BY" sz="1800"/>
            </a:p>
          </p:txBody>
        </p:sp>
        <p:sp>
          <p:nvSpPr>
            <p:cNvPr id="82976" name="Rectangle 32"/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be-BY" sz="1800"/>
            </a:p>
          </p:txBody>
        </p:sp>
        <p:sp>
          <p:nvSpPr>
            <p:cNvPr id="82977" name="Rectangle 33"/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be-BY" sz="1800"/>
            </a:p>
          </p:txBody>
        </p:sp>
        <p:sp>
          <p:nvSpPr>
            <p:cNvPr id="82978" name="Rectangle 34"/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be-BY" sz="1800"/>
            </a:p>
          </p:txBody>
        </p:sp>
        <p:sp>
          <p:nvSpPr>
            <p:cNvPr id="82979" name="Oval 35"/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980" name="Oval 36"/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981" name="Oval 37"/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982" name="Oval 38"/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983" name="Oval 39"/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984" name="Oval 40"/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985" name="Oval 41"/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986" name="Oval 42"/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987" name="Oval 43"/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988" name="Oval 44"/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989" name="Oval 45"/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990" name="Oval 46"/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991" name="Oval 47"/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992" name="Oval 48"/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993" name="Oval 49"/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994" name="Oval 50"/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995" name="Oval 51"/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996" name="Oval 52"/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997" name="Oval 53"/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998" name="Oval 54"/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999" name="Oval 55"/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00" name="Oval 56"/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01" name="Oval 57"/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02" name="Oval 58"/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03" name="Oval 59"/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04" name="Oval 60"/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05" name="Oval 61"/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06" name="Oval 62"/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07" name="Oval 63"/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08" name="Oval 64"/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09" name="Oval 65"/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10" name="Oval 66"/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11" name="Oval 67"/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12" name="Oval 68"/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13" name="Oval 69"/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14" name="Oval 70"/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15" name="Oval 71"/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16" name="Oval 72"/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17" name="Oval 73"/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18" name="Oval 74"/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19" name="Oval 75"/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20" name="Oval 76"/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21" name="Oval 77"/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22" name="Oval 78"/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23" name="Oval 79"/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24" name="Oval 80"/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25" name="Oval 81"/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26" name="Oval 82"/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27" name="Oval 83"/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28" name="Oval 84"/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29" name="Oval 85"/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30" name="Oval 86"/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31" name="Oval 87"/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32" name="Oval 88"/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33" name="Oval 89"/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34" name="Oval 90"/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35" name="Oval 91"/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36" name="Oval 92"/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37" name="Oval 93"/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38" name="Oval 94"/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39" name="Oval 95"/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40" name="Oval 96"/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41" name="Oval 97"/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42" name="Oval 98"/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43" name="Oval 99"/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44" name="Oval 100"/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45" name="Oval 101"/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46" name="Oval 102"/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47" name="Oval 103"/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48" name="Oval 104"/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49" name="Oval 105"/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50" name="Oval 106"/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51" name="Oval 107"/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52" name="Oval 108"/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53" name="Oval 109"/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54" name="Oval 110"/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55" name="Oval 111"/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56" name="Oval 112"/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57" name="Oval 113"/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58" name="Oval 114"/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59" name="Oval 115"/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60" name="Oval 116"/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61" name="Oval 117"/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62" name="Oval 118"/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63" name="Oval 119"/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64" name="Oval 120"/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65" name="Oval 121"/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66" name="Oval 122"/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67" name="Oval 123"/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68" name="Oval 124"/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69" name="Oval 125"/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70" name="Oval 126"/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71" name="Oval 127"/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72" name="Oval 128"/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73" name="Oval 129"/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74" name="Oval 130"/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75" name="Oval 131"/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76" name="Oval 132"/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77" name="Oval 133"/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78" name="Oval 134"/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79" name="Oval 135"/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80" name="Oval 136"/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81" name="Oval 137"/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82" name="Oval 138"/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83" name="Oval 139"/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84" name="Oval 140"/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85" name="Oval 141"/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86" name="Oval 142"/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87" name="Oval 143"/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88" name="Oval 144"/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89" name="Oval 145"/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90" name="Oval 146"/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91" name="Oval 147"/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92" name="Oval 148"/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93" name="Oval 149"/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94" name="Oval 150"/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95" name="Oval 151"/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96" name="Oval 152"/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97" name="Oval 153"/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98" name="Oval 154"/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099" name="Oval 155"/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100" name="Oval 156"/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101" name="Oval 157"/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102" name="Oval 158"/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103" name="Oval 159"/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104" name="Oval 160"/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105" name="Oval 161"/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106" name="Oval 162"/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107" name="Oval 163"/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108" name="Oval 164"/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109" name="Oval 165"/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110" name="Oval 166"/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111" name="Oval 167"/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112" name="Oval 168"/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113" name="Oval 169"/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114" name="Oval 170"/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115" name="Oval 171"/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116" name="Oval 172"/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117" name="Oval 173"/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118" name="Oval 174"/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119" name="Oval 175"/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120" name="Oval 176"/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121" name="Oval 177"/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122" name="Oval 178"/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123" name="Oval 179"/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124" name="Oval 180"/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125" name="Oval 181"/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126" name="Oval 182"/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127" name="Oval 183"/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128" name="Oval 184"/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129" name="Oval 185"/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130" name="Oval 186"/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131" name="Oval 187"/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132" name="Oval 188"/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133" name="Oval 189"/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134" name="Oval 190"/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135" name="Oval 191"/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136" name="Oval 192"/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137" name="Oval 193"/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138" name="Oval 194"/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139" name="Oval 195"/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140" name="Oval 196"/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141" name="Oval 197"/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142" name="Oval 198"/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143" name="Oval 199"/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144" name="Oval 200"/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145" name="Oval 201"/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146" name="Oval 202"/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147" name="Oval 203"/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148" name="Oval 204"/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149" name="Oval 205"/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150" name="Oval 206"/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151" name="Oval 207"/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152" name="Oval 208"/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153" name="Oval 209"/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154" name="Oval 210"/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155" name="Oval 211"/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156" name="Oval 212"/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157" name="Oval 213"/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158" name="Oval 214"/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159" name="Oval 215"/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160" name="Oval 216"/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3161" name="Oval 217"/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</p:grpSp>
      <p:sp>
        <p:nvSpPr>
          <p:cNvPr id="83162" name="Rectangle 2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446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83163" name="Rectangle 2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83164" name="Rectangle 220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3165" name="Rectangle 221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3166" name="Rectangle 222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F853BFDA-BC49-4473-ABF7-E142622C852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be-BY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be-BY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0CBA740-2A2B-4D80-97E3-9DD4D4F035D4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7314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be-BY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E29DEFB-690C-4729-AF12-00678210CAB8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4349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be-BY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be-BY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be-BY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0077A56-C9E2-4100-8644-C1F38738F607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7434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be-BY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be-BY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be-BY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8BC95C8-93C1-4427-A767-AD14B56E0C46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8" name="Дата 7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4445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be-BY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E339A50-BFCF-47F1-8EB1-F113F977C74D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9732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2D9EAED-63CD-4D21-A761-895D85B0144D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6564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be-BY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be-BY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55E7BBA-6555-4636-A198-A6A35C8BC230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0992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be-BY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e-BY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EAFA53D-8CDB-4DD0-9594-C9352F7924AE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3111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be-BY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be-BY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EF64748-A00E-4EA6-AEF5-0CD115EA1FB9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7412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94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be-BY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94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be-BY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C25525A-436E-4049-BB55-A5AE940D284C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61103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be-BY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be-BY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3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be-BY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42844E2B-E8F8-4C79-B074-C75361D6D303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1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16111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be-BY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be-BY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907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be-BY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3943350"/>
            <a:ext cx="4038600" cy="21907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be-BY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09ECC64F-0C94-4ADA-B3E8-8894BB73F59A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1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35258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be-BY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907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be-BY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57200" y="3943350"/>
            <a:ext cx="4038600" cy="21907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be-BY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33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be-BY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A078B692-FB4A-473F-9DBD-935A480BFF36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1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75077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be-BY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be-BY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907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be-BY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3943350"/>
            <a:ext cx="4038600" cy="21907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be-BY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3C3A7624-85F1-42AE-BF51-0D3A37E35626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1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52471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be-BY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907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be-BY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907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be-BY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57200" y="3943350"/>
            <a:ext cx="8229600" cy="21907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be-BY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902D4B70-7767-4513-A54F-A7D67355FA46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1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22752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94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be-BY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13DCCF0D-2854-4889-BDC8-2F5860EA0B78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1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2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4505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22" name="Group 2"/>
          <p:cNvGrpSpPr>
            <a:grpSpLocks/>
          </p:cNvGrpSpPr>
          <p:nvPr/>
        </p:nvGrpSpPr>
        <p:grpSpPr bwMode="auto">
          <a:xfrm>
            <a:off x="-496888" y="1308100"/>
            <a:ext cx="10429876" cy="5908675"/>
            <a:chOff x="-313" y="824"/>
            <a:chExt cx="6570" cy="3722"/>
          </a:xfrm>
        </p:grpSpPr>
        <p:sp>
          <p:nvSpPr>
            <p:cNvPr id="81923" name="Rectangle 3"/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be-BY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1924" name="Rectangle 4"/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be-BY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1925" name="Rectangle 5"/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be-BY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1926" name="Rectangle 6"/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be-BY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1927" name="Rectangle 7"/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be-BY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1928" name="Rectangle 8"/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be-BY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1929" name="Rectangle 9"/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be-BY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1930" name="Rectangle 10"/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be-BY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1931" name="Rectangle 11"/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be-BY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1932" name="Rectangle 12"/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be-BY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1933" name="Rectangle 13"/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be-BY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1934" name="Rectangle 14"/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be-BY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1935" name="Rectangle 15"/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be-BY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1936" name="Rectangle 16"/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be-BY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1937" name="Rectangle 17"/>
            <p:cNvSpPr>
              <a:spLocks noChangeArrowheads="1"/>
            </p:cNvSpPr>
            <p:nvPr userDrawn="1"/>
          </p:nvSpPr>
          <p:spPr bwMode="hidden">
            <a:xfrm rot="18603245" flipV="1">
              <a:off x="4052" y="3504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/>
              <a:endParaRPr lang="be-BY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1938" name="Rectangle 18"/>
            <p:cNvSpPr>
              <a:spLocks noChangeArrowheads="1"/>
            </p:cNvSpPr>
            <p:nvPr userDrawn="1"/>
          </p:nvSpPr>
          <p:spPr bwMode="hidden">
            <a:xfrm rot="39991575" flipH="1" flipV="1">
              <a:off x="5368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/>
              <a:endParaRPr lang="be-BY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1939" name="Rectangle 19"/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be-BY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1940" name="Rectangle 20"/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be-BY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1941" name="Rectangle 21"/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be-BY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1942" name="Rectangle 22"/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be-BY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1943" name="Rectangle 23"/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be-BY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1944" name="Rectangle 24"/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be-BY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1945" name="Rectangle 25"/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be-BY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1946" name="Rectangle 26"/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be-BY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1947" name="Rectangle 27"/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be-BY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1948" name="Rectangle 28"/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be-BY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1949" name="Rectangle 29"/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be-BY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1950" name="Rectangle 30"/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be-BY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1951" name="Rectangle 31"/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be-BY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1952" name="Rectangle 32"/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be-BY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1953" name="Rectangle 33"/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be-BY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1954" name="Rectangle 34"/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be-BY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1955" name="Oval 35"/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1956" name="Oval 36"/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1957" name="Oval 37"/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1958" name="Oval 38"/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1959" name="Oval 39"/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1960" name="Oval 40"/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1961" name="Oval 41"/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1962" name="Oval 42"/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1963" name="Oval 43"/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1964" name="Oval 44"/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1965" name="Oval 45"/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1966" name="Oval 46"/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1967" name="Oval 47"/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1968" name="Oval 48"/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1969" name="Oval 49"/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1970" name="Oval 50"/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1971" name="Oval 51"/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1972" name="Oval 52"/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1973" name="Oval 53"/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1974" name="Oval 54"/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1975" name="Oval 55"/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1976" name="Oval 56"/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1977" name="Oval 57"/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1978" name="Oval 58"/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1979" name="Oval 59"/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1980" name="Oval 60"/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1981" name="Oval 61"/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1982" name="Oval 62"/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1983" name="Oval 63"/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1984" name="Oval 64"/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1985" name="Oval 65"/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1986" name="Oval 66"/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1987" name="Oval 67"/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1988" name="Oval 68"/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1989" name="Oval 69"/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1990" name="Oval 70"/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1991" name="Oval 71"/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1992" name="Oval 72"/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1993" name="Oval 73"/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1994" name="Oval 74"/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1995" name="Oval 75"/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1996" name="Oval 76"/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1997" name="Oval 77"/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1998" name="Oval 78"/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1999" name="Oval 79"/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00" name="Oval 80"/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01" name="Oval 81"/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02" name="Oval 82"/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03" name="Oval 83"/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04" name="Oval 84"/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05" name="Oval 85"/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06" name="Oval 86"/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07" name="Oval 87"/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08" name="Oval 88"/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09" name="Oval 89"/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10" name="Oval 90"/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11" name="Oval 91"/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12" name="Oval 92"/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13" name="Oval 93"/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14" name="Oval 94"/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15" name="Oval 95"/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16" name="Oval 96"/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17" name="Oval 97"/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18" name="Oval 98"/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19" name="Oval 99"/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20" name="Oval 100"/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21" name="Oval 101"/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22" name="Oval 102"/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23" name="Oval 103"/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24" name="Oval 104"/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25" name="Oval 105"/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26" name="Oval 106"/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27" name="Oval 107"/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28" name="Oval 108"/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29" name="Oval 109"/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30" name="Oval 110"/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31" name="Oval 111"/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32" name="Oval 112"/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33" name="Oval 113"/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34" name="Oval 114"/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35" name="Oval 115"/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36" name="Oval 116"/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37" name="Oval 117"/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38" name="Oval 118"/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39" name="Oval 119"/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40" name="Oval 120"/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41" name="Oval 121"/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42" name="Oval 122"/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43" name="Oval 123"/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44" name="Oval 124"/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45" name="Oval 125"/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46" name="Oval 126"/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47" name="Oval 127"/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48" name="Oval 128"/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49" name="Oval 129"/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50" name="Oval 130"/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51" name="Oval 131"/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52" name="Oval 132"/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53" name="Oval 133"/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54" name="Oval 134"/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55" name="Oval 135"/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56" name="Oval 136"/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57" name="Oval 137"/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58" name="Oval 138"/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59" name="Oval 139"/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60" name="Oval 140"/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61" name="Oval 141"/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62" name="Oval 142"/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63" name="Oval 143"/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64" name="Oval 144"/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65" name="Oval 145"/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66" name="Oval 146"/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67" name="Oval 147"/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68" name="Oval 148"/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69" name="Oval 149"/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70" name="Oval 150"/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71" name="Oval 151"/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72" name="Oval 152"/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73" name="Oval 153"/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74" name="Oval 154"/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75" name="Oval 155"/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76" name="Oval 156"/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77" name="Oval 157"/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78" name="Oval 158"/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79" name="Oval 159"/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80" name="Oval 160"/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81" name="Oval 161"/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82" name="Oval 162"/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83" name="Oval 163"/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84" name="Oval 164"/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85" name="Oval 165"/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86" name="Oval 166"/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87" name="Oval 167"/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88" name="Oval 168"/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89" name="Oval 169"/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90" name="Oval 170"/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91" name="Oval 171"/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92" name="Oval 172"/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93" name="Oval 173"/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94" name="Oval 174"/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95" name="Oval 175"/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96" name="Oval 176"/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97" name="Oval 177"/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98" name="Oval 178"/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099" name="Oval 179"/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100" name="Oval 180"/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101" name="Oval 181"/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102" name="Oval 182"/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103" name="Oval 183"/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104" name="Oval 184"/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105" name="Oval 185"/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106" name="Oval 186"/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107" name="Oval 187"/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108" name="Oval 188"/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109" name="Oval 189"/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110" name="Oval 190"/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111" name="Oval 191"/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112" name="Oval 192"/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113" name="Oval 193"/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114" name="Oval 194"/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115" name="Oval 195"/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116" name="Oval 196"/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117" name="Oval 197"/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118" name="Oval 198"/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119" name="Oval 199"/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120" name="Oval 200"/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121" name="Oval 201"/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122" name="Oval 202"/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123" name="Oval 203"/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124" name="Oval 204"/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125" name="Oval 205"/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126" name="Oval 206"/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127" name="Oval 207"/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128" name="Oval 208"/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129" name="Oval 209"/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130" name="Oval 210"/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131" name="Oval 211"/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132" name="Oval 212"/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133" name="Oval 213"/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134" name="Oval 214"/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135" name="Oval 215"/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136" name="Oval 216"/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  <p:sp>
          <p:nvSpPr>
            <p:cNvPr id="82137" name="Oval 217"/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be-BY"/>
            </a:p>
          </p:txBody>
        </p:sp>
      </p:grpSp>
      <p:sp>
        <p:nvSpPr>
          <p:cNvPr id="82138" name="Rectangle 21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3B9B4C97-B889-464E-96B0-334390BC13FD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82139" name="Rectangle 2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82140" name="Rectangle 2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363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82141" name="Rectangle 22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82142" name="Rectangle 22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740" r:id="rId17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9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9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9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9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9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9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9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be-B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prezentacija.biz/iskusstvo-prezentacii/" TargetMode="Externa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Современное украинское кино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495675" y="5656263"/>
            <a:ext cx="5648325" cy="12017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400"/>
              <a:t>Презентацию подготовил студент 1 курса стоматологического факультета Загарук Марк 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92" name="Rectangle 2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/>
              <a:t>Падение «железного занавеса» и Советского Союза </a:t>
            </a:r>
          </a:p>
        </p:txBody>
      </p:sp>
      <p:sp>
        <p:nvSpPr>
          <p:cNvPr id="83994" name="Rectangle 2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000"/>
              <a:t>Творческим профессиям развязали руки – они вольны создавать национальные произведения искусства, организовывать собственные творческие объединения без согласований с коммунистической партией, получили свободный выезд за границу, смогли открыто общаться с целью обмена опытом с иностранными коллегами и даже заручаться их помощью и поддержкой </a:t>
            </a:r>
          </a:p>
        </p:txBody>
      </p:sp>
      <p:pic>
        <p:nvPicPr>
          <p:cNvPr id="83995" name="Picture 27" descr="images"/>
          <p:cNvPicPr>
            <a:picLocks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95288" y="1557338"/>
            <a:ext cx="4105275" cy="46085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21" name="Rectangle 3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/>
              <a:t>Свобода от запретов и ограничений </a:t>
            </a:r>
            <a:br>
              <a:rPr lang="ru-RU" sz="4000" dirty="0"/>
            </a:br>
            <a:endParaRPr lang="ru-RU" sz="4000" dirty="0"/>
          </a:p>
        </p:txBody>
      </p:sp>
      <p:sp>
        <p:nvSpPr>
          <p:cNvPr id="93222" name="Rectangle 38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sz="2400"/>
              <a:t>То, что раньше мог добыть не каждый и только из-под полы, в одночасье стало массовым. Долгие годы свободное от запретов и ограничений западное кино быстро захватило сознание людей, как это сделали прежде бразильские телесериалы, а еще раньше – индийские киноленты. Зритель жаждал нового, он жаждал свободы и зрелища! </a:t>
            </a:r>
            <a:br>
              <a:rPr lang="ru-RU" sz="2400"/>
            </a:br>
            <a:r>
              <a:rPr lang="ru-RU" sz="2400"/>
              <a:t/>
            </a:r>
            <a:br>
              <a:rPr lang="ru-RU" sz="2400"/>
            </a:br>
            <a:r>
              <a:rPr lang="ru-RU" sz="2400"/>
              <a:t>Качественно новый уровень съемок, откровенные сцены, разнообразие жанров, многомиллионные вложения в картину практически полностью вытеснили отечественных талантов на периферию, нередко – в нишу т.н. «сериалов для домохозяек», т.е. фонового видео, под которое можно готовить еду и убирать квартиру. 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 «Молитва о Гетмане Мазепе» </a:t>
            </a:r>
          </a:p>
        </p:txBody>
      </p:sp>
      <p:sp>
        <p:nvSpPr>
          <p:cNvPr id="114694" name="Rectangle 6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ru-RU" sz="2800"/>
              <a:t>Одним из самых смелых экспериментов в жанре короткометражного кино стала сюрреалистическая лента «Молитва о Гетмане Мазепе»   Юрий Ильенко =</a:t>
            </a:r>
            <a:r>
              <a:rPr lang="en-US" sz="2800"/>
              <a:t>&gt;</a:t>
            </a:r>
            <a:endParaRPr lang="ru-RU" sz="2800"/>
          </a:p>
        </p:txBody>
      </p:sp>
      <p:pic>
        <p:nvPicPr>
          <p:cNvPr id="114695" name="Picture 7" descr="sovrem"/>
          <p:cNvPicPr>
            <a:picLocks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59338" y="1196975"/>
            <a:ext cx="2665412" cy="25939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4704" name="Picture 16" descr="загруженное"/>
          <p:cNvPicPr>
            <a:picLocks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32363" y="3789363"/>
            <a:ext cx="2592387" cy="3068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/>
              <a:t> «Тот, кто прошел сквозь огонь», </a:t>
            </a:r>
          </a:p>
        </p:txBody>
      </p:sp>
      <p:sp>
        <p:nvSpPr>
          <p:cNvPr id="116742" name="Rectangle 6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ru-RU" sz="2800" dirty="0"/>
              <a:t>Брат Юрия Ильенко Михаил снял картину «Тот, кто прошел сквозь огонь», номинированную в 2012 году на премию «Оскар»          Михаил Ильенко =</a:t>
            </a:r>
            <a:r>
              <a:rPr lang="en-US" sz="2800" dirty="0"/>
              <a:t>&gt;</a:t>
            </a:r>
            <a:endParaRPr lang="ru-RU" sz="2800" dirty="0"/>
          </a:p>
        </p:txBody>
      </p:sp>
      <p:pic>
        <p:nvPicPr>
          <p:cNvPr id="116745" name="Picture 9" descr="sovrem"/>
          <p:cNvPicPr>
            <a:picLocks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03800" y="1052513"/>
            <a:ext cx="3024188" cy="290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6746" name="Picture 10" descr="загруженное (1)"/>
          <p:cNvPicPr>
            <a:picLocks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76825" y="3943350"/>
            <a:ext cx="2951163" cy="291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67" name="Rectangle 1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«</a:t>
            </a:r>
            <a:r>
              <a:rPr lang="ru-RU" dirty="0" err="1"/>
              <a:t>Україно</a:t>
            </a:r>
            <a:r>
              <a:rPr lang="ru-RU" dirty="0"/>
              <a:t> , </a:t>
            </a:r>
            <a:r>
              <a:rPr lang="ru-RU" dirty="0" err="1"/>
              <a:t>Goodbye</a:t>
            </a:r>
            <a:r>
              <a:rPr lang="ru-RU" dirty="0"/>
              <a:t>!»</a:t>
            </a:r>
          </a:p>
        </p:txBody>
      </p:sp>
      <p:sp>
        <p:nvSpPr>
          <p:cNvPr id="125970" name="Rectangle 18"/>
          <p:cNvSpPr>
            <a:spLocks noGrp="1" noChangeArrowheads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ru-RU" sz="2400"/>
              <a:t>Грандиозная работа Владимира Тихого «Україно , Goodbye!» составлена в виде т.н. «модернового альманаха» из 30 короткометражек, призванных переосмыслить причины покидания Украины ее теперь уже бывшими гражданами </a:t>
            </a:r>
          </a:p>
        </p:txBody>
      </p:sp>
      <p:pic>
        <p:nvPicPr>
          <p:cNvPr id="125972" name="Picture 20" descr="sovrem"/>
          <p:cNvPicPr>
            <a:picLocks noChangeAspect="1" noChangeArrowheads="1"/>
          </p:cNvPicPr>
          <p:nvPr>
            <p:ph sz="quarter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71550" y="1412875"/>
            <a:ext cx="2952750" cy="28797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5973" name="Picture 21" descr="1tyhyj"/>
          <p:cNvPicPr>
            <a:picLocks noChangeAspect="1" noChangeArrowheads="1"/>
          </p:cNvPicPr>
          <p:nvPr>
            <p:ph sz="quarter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71550" y="4292600"/>
            <a:ext cx="2952750" cy="2565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96" name="Rectangle 2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/>
              <a:t> «Другой Челси: История из Донецка» </a:t>
            </a:r>
          </a:p>
        </p:txBody>
      </p:sp>
      <p:pic>
        <p:nvPicPr>
          <p:cNvPr id="131100" name="Picture 28" descr="images (1)"/>
          <p:cNvPicPr>
            <a:picLocks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9750" y="1484313"/>
            <a:ext cx="3671888" cy="46815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1101" name="Picture 29" descr="загруженное (4)"/>
          <p:cNvPicPr>
            <a:picLocks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32363" y="1341438"/>
            <a:ext cx="3743325" cy="26638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1102" name="Picture 30" descr="загруженное (3)"/>
          <p:cNvPicPr>
            <a:picLocks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32363" y="4005263"/>
            <a:ext cx="3743325" cy="28527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Богдан Ступка и его роли</a:t>
            </a:r>
          </a:p>
        </p:txBody>
      </p:sp>
      <p:pic>
        <p:nvPicPr>
          <p:cNvPr id="140295" name="Picture 7" descr="sovrem"/>
          <p:cNvPicPr>
            <a:picLocks noChangeAspect="1" noChangeArrowheads="1"/>
          </p:cNvPicPr>
          <p:nvPr>
            <p:ph sz="quarter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5650" y="1125538"/>
            <a:ext cx="3384550" cy="26654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0296" name="Picture 8" descr="загруженное (5)"/>
          <p:cNvPicPr>
            <a:picLocks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16463" y="1125538"/>
            <a:ext cx="3379787" cy="28082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40297" name="Rectangle 9"/>
          <p:cNvSpPr>
            <a:spLocks noGrp="1" noChangeArrowheads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ru-RU" sz="2400"/>
              <a:t>Сложно преувеличить, если в разговоре о современном кино у украинца перед глазами всплывет лицо актера Богдана Ступки (1941-2012 гг.). Этот человек стал символом эпохи наиновейшего кино – самым узнаваемым украинским актером!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 «</a:t>
            </a:r>
            <a:r>
              <a:rPr lang="ru-RU" dirty="0" err="1"/>
              <a:t>Гамер</a:t>
            </a:r>
            <a:r>
              <a:rPr lang="ru-RU" dirty="0"/>
              <a:t>» </a:t>
            </a:r>
          </a:p>
        </p:txBody>
      </p:sp>
      <p:pic>
        <p:nvPicPr>
          <p:cNvPr id="143374" name="Picture 14" descr="загруженное (2)"/>
          <p:cNvPicPr>
            <a:picLocks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1188" y="1557338"/>
            <a:ext cx="3744912" cy="46085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3375" name="Picture 15" descr="sovrem"/>
          <p:cNvPicPr>
            <a:picLocks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59338" y="1557338"/>
            <a:ext cx="3529012" cy="45862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526" name="Rectangle 4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/>
              <a:t>Первый национальный фильм ужасов « Синевир »</a:t>
            </a:r>
          </a:p>
        </p:txBody>
      </p:sp>
      <p:pic>
        <p:nvPicPr>
          <p:cNvPr id="148528" name="Picture 48" descr="sovrem"/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8313" y="1700213"/>
            <a:ext cx="8496300" cy="51577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5" name="Rectangle 7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ru-RU"/>
              <a:t>Спасибо за внимание:3</a:t>
            </a:r>
          </a:p>
        </p:txBody>
      </p:sp>
      <p:pic>
        <p:nvPicPr>
          <p:cNvPr id="165897" name="Picture 9" descr="images (2)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412875"/>
            <a:ext cx="9144000" cy="544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http://prezentacija.biz/</a:t>
            </a:r>
            <a:endParaRPr lang="be-BY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Отличные </a:t>
            </a:r>
            <a:r>
              <a:rPr lang="be-BY" b="1" u="sng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2"/>
              </a:rPr>
              <a:t>ИСКУССТВО ПРЕЗЕНТАЦИИ</a:t>
            </a:r>
            <a:r>
              <a:rPr lang="ru-RU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для всех</a:t>
            </a:r>
            <a:endParaRPr lang="be-BY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be-BY"/>
          </a:p>
        </p:txBody>
      </p:sp>
    </p:spTree>
    <p:extLst>
      <p:ext uri="{BB962C8B-B14F-4D97-AF65-F5344CB8AC3E}">
        <p14:creationId xmlns:p14="http://schemas.microsoft.com/office/powerpoint/2010/main" val="2683469706"/>
      </p:ext>
    </p:extLst>
  </p:cSld>
  <p:clrMapOvr>
    <a:masterClrMapping/>
  </p:clrMapOvr>
</p:sld>
</file>

<file path=ppt/theme/theme1.xml><?xml version="1.0" encoding="utf-8"?>
<a:theme xmlns:a="http://schemas.openxmlformats.org/drawingml/2006/main" name="Точки">
  <a:themeElements>
    <a:clrScheme name="Точки 2">
      <a:dk1>
        <a:srgbClr val="5B5B89"/>
      </a:dk1>
      <a:lt1>
        <a:srgbClr val="FFFFFF"/>
      </a:lt1>
      <a:dk2>
        <a:srgbClr val="666699"/>
      </a:dk2>
      <a:lt2>
        <a:srgbClr val="DFDEF6"/>
      </a:lt2>
      <a:accent1>
        <a:srgbClr val="6666FF"/>
      </a:accent1>
      <a:accent2>
        <a:srgbClr val="52527C"/>
      </a:accent2>
      <a:accent3>
        <a:srgbClr val="B8B8CA"/>
      </a:accent3>
      <a:accent4>
        <a:srgbClr val="DADADA"/>
      </a:accent4>
      <a:accent5>
        <a:srgbClr val="B8B8FF"/>
      </a:accent5>
      <a:accent6>
        <a:srgbClr val="494970"/>
      </a:accent6>
      <a:hlink>
        <a:srgbClr val="9999FF"/>
      </a:hlink>
      <a:folHlink>
        <a:srgbClr val="CCCCFF"/>
      </a:folHlink>
    </a:clrScheme>
    <a:fontScheme name="Точки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очки 1">
        <a:dk1>
          <a:srgbClr val="00008A"/>
        </a:dk1>
        <a:lt1>
          <a:srgbClr val="FFFFFF"/>
        </a:lt1>
        <a:dk2>
          <a:srgbClr val="000099"/>
        </a:dk2>
        <a:lt2>
          <a:srgbClr val="FFFFFF"/>
        </a:lt2>
        <a:accent1>
          <a:srgbClr val="0099FF"/>
        </a:accent1>
        <a:accent2>
          <a:srgbClr val="00007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6E"/>
        </a:accent6>
        <a:hlink>
          <a:srgbClr val="EAEAEA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очки 2">
        <a:dk1>
          <a:srgbClr val="5B5B89"/>
        </a:dk1>
        <a:lt1>
          <a:srgbClr val="FFFFFF"/>
        </a:lt1>
        <a:dk2>
          <a:srgbClr val="666699"/>
        </a:dk2>
        <a:lt2>
          <a:srgbClr val="DFDEF6"/>
        </a:lt2>
        <a:accent1>
          <a:srgbClr val="6666FF"/>
        </a:accent1>
        <a:accent2>
          <a:srgbClr val="52527C"/>
        </a:accent2>
        <a:accent3>
          <a:srgbClr val="B8B8CA"/>
        </a:accent3>
        <a:accent4>
          <a:srgbClr val="DADADA"/>
        </a:accent4>
        <a:accent5>
          <a:srgbClr val="B8B8FF"/>
        </a:accent5>
        <a:accent6>
          <a:srgbClr val="494970"/>
        </a:accent6>
        <a:hlink>
          <a:srgbClr val="9999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очки 3">
        <a:dk1>
          <a:srgbClr val="70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6000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560000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очки 4">
        <a:dk1>
          <a:srgbClr val="000000"/>
        </a:dk1>
        <a:lt1>
          <a:srgbClr val="FDEB9D"/>
        </a:lt1>
        <a:dk2>
          <a:srgbClr val="000000"/>
        </a:dk2>
        <a:lt2>
          <a:srgbClr val="E0CE82"/>
        </a:lt2>
        <a:accent1>
          <a:srgbClr val="EAEAEA"/>
        </a:accent1>
        <a:accent2>
          <a:srgbClr val="C2B476"/>
        </a:accent2>
        <a:accent3>
          <a:srgbClr val="FEF3CC"/>
        </a:accent3>
        <a:accent4>
          <a:srgbClr val="000000"/>
        </a:accent4>
        <a:accent5>
          <a:srgbClr val="F3F3F3"/>
        </a:accent5>
        <a:accent6>
          <a:srgbClr val="B0A36A"/>
        </a:accent6>
        <a:hlink>
          <a:srgbClr val="A47900"/>
        </a:hlink>
        <a:folHlink>
          <a:srgbClr val="8C8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очки 5">
        <a:dk1>
          <a:srgbClr val="5B5E52"/>
        </a:dk1>
        <a:lt1>
          <a:srgbClr val="FFFFFF"/>
        </a:lt1>
        <a:dk2>
          <a:srgbClr val="686B5D"/>
        </a:dk2>
        <a:lt2>
          <a:srgbClr val="CCD5C7"/>
        </a:lt2>
        <a:accent1>
          <a:srgbClr val="809EA8"/>
        </a:accent1>
        <a:accent2>
          <a:srgbClr val="4F5147"/>
        </a:accent2>
        <a:accent3>
          <a:srgbClr val="B9BAB6"/>
        </a:accent3>
        <a:accent4>
          <a:srgbClr val="DADADA"/>
        </a:accent4>
        <a:accent5>
          <a:srgbClr val="C0CCD1"/>
        </a:accent5>
        <a:accent6>
          <a:srgbClr val="47493F"/>
        </a:accent6>
        <a:hlink>
          <a:srgbClr val="AAA854"/>
        </a:hlink>
        <a:folHlink>
          <a:srgbClr val="E1D09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очки 6">
        <a:dk1>
          <a:srgbClr val="46532B"/>
        </a:dk1>
        <a:lt1>
          <a:srgbClr val="FFFFFF"/>
        </a:lt1>
        <a:dk2>
          <a:srgbClr val="4E5D31"/>
        </a:dk2>
        <a:lt2>
          <a:srgbClr val="FFFFCC"/>
        </a:lt2>
        <a:accent1>
          <a:srgbClr val="8F8C00"/>
        </a:accent1>
        <a:accent2>
          <a:srgbClr val="424F29"/>
        </a:accent2>
        <a:accent3>
          <a:srgbClr val="B2B6AD"/>
        </a:accent3>
        <a:accent4>
          <a:srgbClr val="DADADA"/>
        </a:accent4>
        <a:accent5>
          <a:srgbClr val="C6C5AA"/>
        </a:accent5>
        <a:accent6>
          <a:srgbClr val="3B4724"/>
        </a:accent6>
        <a:hlink>
          <a:srgbClr val="33CC33"/>
        </a:hlink>
        <a:folHlink>
          <a:srgbClr val="00A1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очки 7">
        <a:dk1>
          <a:srgbClr val="007673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6462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5A58"/>
        </a:accent6>
        <a:hlink>
          <a:srgbClr val="FFCC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очки 8">
        <a:dk1>
          <a:srgbClr val="000000"/>
        </a:dk1>
        <a:lt1>
          <a:srgbClr val="E6F8F4"/>
        </a:lt1>
        <a:dk2>
          <a:srgbClr val="000000"/>
        </a:dk2>
        <a:lt2>
          <a:srgbClr val="C5DBD6"/>
        </a:lt2>
        <a:accent1>
          <a:srgbClr val="CCFF99"/>
        </a:accent1>
        <a:accent2>
          <a:srgbClr val="ACBAB7"/>
        </a:accent2>
        <a:accent3>
          <a:srgbClr val="F0FBF8"/>
        </a:accent3>
        <a:accent4>
          <a:srgbClr val="000000"/>
        </a:accent4>
        <a:accent5>
          <a:srgbClr val="E2FFCA"/>
        </a:accent5>
        <a:accent6>
          <a:srgbClr val="9BA8A6"/>
        </a:accent6>
        <a:hlink>
          <a:srgbClr val="008080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очки 9">
        <a:dk1>
          <a:srgbClr val="000000"/>
        </a:dk1>
        <a:lt1>
          <a:srgbClr val="EAEAEA"/>
        </a:lt1>
        <a:dk2>
          <a:srgbClr val="000000"/>
        </a:dk2>
        <a:lt2>
          <a:srgbClr val="D1D1D1"/>
        </a:lt2>
        <a:accent1>
          <a:srgbClr val="CCECFF"/>
        </a:accent1>
        <a:accent2>
          <a:srgbClr val="B2B2B2"/>
        </a:accent2>
        <a:accent3>
          <a:srgbClr val="F3F3F3"/>
        </a:accent3>
        <a:accent4>
          <a:srgbClr val="000000"/>
        </a:accent4>
        <a:accent5>
          <a:srgbClr val="E2F4FF"/>
        </a:accent5>
        <a:accent6>
          <a:srgbClr val="A1A1A1"/>
        </a:accent6>
        <a:hlink>
          <a:srgbClr val="7200E4"/>
        </a:hlink>
        <a:folHlink>
          <a:srgbClr val="0033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Digital Dots</Template>
  <TotalTime>55</TotalTime>
  <Words>271</Words>
  <Application>Microsoft Office PowerPoint</Application>
  <PresentationFormat>Экран (4:3)</PresentationFormat>
  <Paragraphs>20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Times New Roman</vt:lpstr>
      <vt:lpstr>Wingdings</vt:lpstr>
      <vt:lpstr>Точки</vt:lpstr>
      <vt:lpstr>Современное украинское кино</vt:lpstr>
      <vt:lpstr>Падение «железного занавеса» и Советского Союза </vt:lpstr>
      <vt:lpstr>Свобода от запретов и ограничений  </vt:lpstr>
      <vt:lpstr> «Молитва о Гетмане Мазепе» </vt:lpstr>
      <vt:lpstr> «Тот, кто прошел сквозь огонь», </vt:lpstr>
      <vt:lpstr>«Україно , Goodbye!»</vt:lpstr>
      <vt:lpstr> «Другой Челси: История из Донецка» </vt:lpstr>
      <vt:lpstr>Богдан Ступка и его роли</vt:lpstr>
      <vt:lpstr> «Гамер» </vt:lpstr>
      <vt:lpstr>Первый национальный фильм ужасов « Синевир »</vt:lpstr>
      <vt:lpstr>Спасибо за внимание:3</vt:lpstr>
      <vt:lpstr>Презентация PowerPoint</vt:lpstr>
    </vt:vector>
  </TitlesOfParts>
  <Company>RePack by SPecialiST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Современное украинское кино</dc:title>
  <dc:creator>111</dc:creator>
  <cp:lastModifiedBy>lal</cp:lastModifiedBy>
  <cp:revision>3</cp:revision>
  <dcterms:created xsi:type="dcterms:W3CDTF">2013-12-18T21:27:08Z</dcterms:created>
  <dcterms:modified xsi:type="dcterms:W3CDTF">2014-09-13T11:56:56Z</dcterms:modified>
</cp:coreProperties>
</file>