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notesMasterIdLst>
    <p:notesMasterId r:id="rId13"/>
  </p:notesMasterIdLst>
  <p:sldIdLst>
    <p:sldId id="257" r:id="rId2"/>
    <p:sldId id="270" r:id="rId3"/>
    <p:sldId id="279" r:id="rId4"/>
    <p:sldId id="277" r:id="rId5"/>
    <p:sldId id="260" r:id="rId6"/>
    <p:sldId id="267" r:id="rId7"/>
    <p:sldId id="272" r:id="rId8"/>
    <p:sldId id="282" r:id="rId9"/>
    <p:sldId id="283" r:id="rId10"/>
    <p:sldId id="275" r:id="rId11"/>
    <p:sldId id="284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FF00"/>
    <a:srgbClr val="0000FF"/>
    <a:srgbClr val="FF0000"/>
    <a:srgbClr val="009900"/>
    <a:srgbClr val="FF0066"/>
    <a:srgbClr val="00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0" autoAdjust="0"/>
    <p:restoredTop sz="94660" autoAdjust="0"/>
  </p:normalViewPr>
  <p:slideViewPr>
    <p:cSldViewPr>
      <p:cViewPr>
        <p:scale>
          <a:sx n="60" d="100"/>
          <a:sy n="60" d="100"/>
        </p:scale>
        <p:origin x="-1644" y="-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993602-F7E5-4257-8E47-DD9F6959B9B6}" type="doc">
      <dgm:prSet loTypeId="urn:microsoft.com/office/officeart/2005/8/layout/vList5" loCatId="list" qsTypeId="urn:microsoft.com/office/officeart/2005/8/quickstyle/3d3" qsCatId="3D" csTypeId="urn:microsoft.com/office/officeart/2005/8/colors/accent4_4" csCatId="accent4" phldr="1"/>
      <dgm:spPr/>
      <dgm:t>
        <a:bodyPr/>
        <a:lstStyle/>
        <a:p>
          <a:endParaRPr lang="ru-RU"/>
        </a:p>
      </dgm:t>
    </dgm:pt>
    <dgm:pt modelId="{3A786B74-FC06-4CB6-83E5-334CE33DBB77}">
      <dgm:prSet phldrT="[Текст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 smtClean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Развитые страны</a:t>
          </a:r>
          <a:endParaRPr lang="ru-RU" b="1" dirty="0">
            <a:solidFill>
              <a:schemeClr val="accent6">
                <a:lumMod val="40000"/>
                <a:lumOff val="6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CF03529-58A5-4C32-9583-B204496ACDB0}" type="parTrans" cxnId="{B394D29A-BD7A-4905-ACFF-57C8D36C7D48}">
      <dgm:prSet/>
      <dgm:spPr/>
      <dgm:t>
        <a:bodyPr/>
        <a:lstStyle/>
        <a:p>
          <a:endParaRPr lang="ru-RU"/>
        </a:p>
      </dgm:t>
    </dgm:pt>
    <dgm:pt modelId="{F25E545C-74C9-4637-BF04-07B7EE9C0E69}" type="sibTrans" cxnId="{B394D29A-BD7A-4905-ACFF-57C8D36C7D48}">
      <dgm:prSet/>
      <dgm:spPr/>
      <dgm:t>
        <a:bodyPr/>
        <a:lstStyle/>
        <a:p>
          <a:endParaRPr lang="ru-RU"/>
        </a:p>
      </dgm:t>
    </dgm:pt>
    <dgm:pt modelId="{476565AE-95FB-4142-B561-47C138668FCC}">
      <dgm:prSet phldrT="[Текст]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 smtClean="0">
              <a:solidFill>
                <a:schemeClr val="accent6">
                  <a:lumMod val="50000"/>
                </a:schemeClr>
              </a:solidFill>
            </a:rPr>
            <a:t>Фермы</a:t>
          </a:r>
          <a:endParaRPr lang="ru-RU" b="1" dirty="0">
            <a:solidFill>
              <a:schemeClr val="accent6">
                <a:lumMod val="50000"/>
              </a:schemeClr>
            </a:solidFill>
          </a:endParaRPr>
        </a:p>
      </dgm:t>
    </dgm:pt>
    <dgm:pt modelId="{51AB92B2-067C-4701-AAA1-4C3EBCD1CDF5}" type="parTrans" cxnId="{C24C590B-743A-4DC7-AD00-77A4DC166298}">
      <dgm:prSet/>
      <dgm:spPr/>
      <dgm:t>
        <a:bodyPr/>
        <a:lstStyle/>
        <a:p>
          <a:endParaRPr lang="ru-RU"/>
        </a:p>
      </dgm:t>
    </dgm:pt>
    <dgm:pt modelId="{6C4C5CE5-A7F1-422C-8F7E-304890D06C79}" type="sibTrans" cxnId="{C24C590B-743A-4DC7-AD00-77A4DC166298}">
      <dgm:prSet/>
      <dgm:spPr/>
      <dgm:t>
        <a:bodyPr/>
        <a:lstStyle/>
        <a:p>
          <a:endParaRPr lang="ru-RU"/>
        </a:p>
      </dgm:t>
    </dgm:pt>
    <dgm:pt modelId="{A2F1E5CA-20F7-49BF-AB71-CE3EC2ED5DBF}">
      <dgm:prSet phldrT="[Текст]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 smtClean="0">
              <a:solidFill>
                <a:schemeClr val="accent6">
                  <a:lumMod val="50000"/>
                </a:schemeClr>
              </a:solidFill>
            </a:rPr>
            <a:t>Крупные компании</a:t>
          </a:r>
          <a:endParaRPr lang="ru-RU" b="1" dirty="0">
            <a:solidFill>
              <a:schemeClr val="accent6">
                <a:lumMod val="50000"/>
              </a:schemeClr>
            </a:solidFill>
          </a:endParaRPr>
        </a:p>
      </dgm:t>
    </dgm:pt>
    <dgm:pt modelId="{13E2FA30-AE51-420F-BDFD-4D62DF368398}" type="parTrans" cxnId="{6AEF4E70-770E-44FA-99D0-482CA1B684C2}">
      <dgm:prSet/>
      <dgm:spPr/>
      <dgm:t>
        <a:bodyPr/>
        <a:lstStyle/>
        <a:p>
          <a:endParaRPr lang="ru-RU"/>
        </a:p>
      </dgm:t>
    </dgm:pt>
    <dgm:pt modelId="{DC994C28-B043-44D9-B7C3-51676F8290D5}" type="sibTrans" cxnId="{6AEF4E70-770E-44FA-99D0-482CA1B684C2}">
      <dgm:prSet/>
      <dgm:spPr/>
      <dgm:t>
        <a:bodyPr/>
        <a:lstStyle/>
        <a:p>
          <a:endParaRPr lang="ru-RU"/>
        </a:p>
      </dgm:t>
    </dgm:pt>
    <dgm:pt modelId="{FFD12CF2-550D-4480-8E3B-67D5D580B212}">
      <dgm:prSet phldrT="[Текст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 smtClean="0">
              <a:solidFill>
                <a:schemeClr val="accent4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Развивающиеся страны</a:t>
          </a:r>
          <a:endParaRPr lang="ru-RU" b="1" dirty="0">
            <a:solidFill>
              <a:schemeClr val="accent4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061A423-DFF7-43DB-A2F5-812BD72EBC32}" type="parTrans" cxnId="{9B1716C7-5651-43B2-8B8E-1FE9F2B1A380}">
      <dgm:prSet/>
      <dgm:spPr/>
      <dgm:t>
        <a:bodyPr/>
        <a:lstStyle/>
        <a:p>
          <a:endParaRPr lang="ru-RU"/>
        </a:p>
      </dgm:t>
    </dgm:pt>
    <dgm:pt modelId="{9B1ABC16-FFEE-4F86-9B34-F41F9A3B8741}" type="sibTrans" cxnId="{9B1716C7-5651-43B2-8B8E-1FE9F2B1A380}">
      <dgm:prSet/>
      <dgm:spPr/>
      <dgm:t>
        <a:bodyPr/>
        <a:lstStyle/>
        <a:p>
          <a:endParaRPr lang="ru-RU"/>
        </a:p>
      </dgm:t>
    </dgm:pt>
    <dgm:pt modelId="{26578FD8-C3BF-402F-98BB-D9BEFA29BF12}">
      <dgm:prSet phldrT="[Текст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 smtClean="0">
              <a:solidFill>
                <a:schemeClr val="tx1">
                  <a:lumMod val="50000"/>
                </a:schemeClr>
              </a:solidFill>
            </a:rPr>
            <a:t>Латифундии помещиков</a:t>
          </a:r>
          <a:endParaRPr lang="ru-RU" b="1" dirty="0">
            <a:solidFill>
              <a:schemeClr val="tx1">
                <a:lumMod val="50000"/>
              </a:schemeClr>
            </a:solidFill>
          </a:endParaRPr>
        </a:p>
      </dgm:t>
    </dgm:pt>
    <dgm:pt modelId="{5FE25D47-6707-4816-A2E8-A14AB2285CAA}" type="parTrans" cxnId="{4834D223-2F07-4693-8D55-D57463811AB8}">
      <dgm:prSet/>
      <dgm:spPr/>
      <dgm:t>
        <a:bodyPr/>
        <a:lstStyle/>
        <a:p>
          <a:endParaRPr lang="ru-RU"/>
        </a:p>
      </dgm:t>
    </dgm:pt>
    <dgm:pt modelId="{4FA1F2C0-2796-4446-A525-D60A13422746}" type="sibTrans" cxnId="{4834D223-2F07-4693-8D55-D57463811AB8}">
      <dgm:prSet/>
      <dgm:spPr/>
      <dgm:t>
        <a:bodyPr/>
        <a:lstStyle/>
        <a:p>
          <a:endParaRPr lang="ru-RU"/>
        </a:p>
      </dgm:t>
    </dgm:pt>
    <dgm:pt modelId="{11CFC774-9B09-44FC-9FB3-24223072FADC}">
      <dgm:prSet phldrT="[Текст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 smtClean="0">
              <a:solidFill>
                <a:schemeClr val="tx1">
                  <a:lumMod val="50000"/>
                </a:schemeClr>
              </a:solidFill>
            </a:rPr>
            <a:t>Хозяйства феодального и полуфеодального типа</a:t>
          </a:r>
          <a:endParaRPr lang="ru-RU" b="1" dirty="0">
            <a:solidFill>
              <a:schemeClr val="tx1">
                <a:lumMod val="50000"/>
              </a:schemeClr>
            </a:solidFill>
          </a:endParaRPr>
        </a:p>
      </dgm:t>
    </dgm:pt>
    <dgm:pt modelId="{AFFE834F-8751-485F-B96D-BF68754BB802}" type="parTrans" cxnId="{2AFD3146-23EF-41DC-AC35-8554B9FC9B85}">
      <dgm:prSet/>
      <dgm:spPr/>
      <dgm:t>
        <a:bodyPr/>
        <a:lstStyle/>
        <a:p>
          <a:endParaRPr lang="ru-RU"/>
        </a:p>
      </dgm:t>
    </dgm:pt>
    <dgm:pt modelId="{CBA41315-4D68-40AA-AF54-9B7BC2589E9F}" type="sibTrans" cxnId="{2AFD3146-23EF-41DC-AC35-8554B9FC9B85}">
      <dgm:prSet/>
      <dgm:spPr/>
      <dgm:t>
        <a:bodyPr/>
        <a:lstStyle/>
        <a:p>
          <a:endParaRPr lang="ru-RU"/>
        </a:p>
      </dgm:t>
    </dgm:pt>
    <dgm:pt modelId="{AC8E37CF-9AEB-4517-AF74-3576B0BBF3E4}">
      <dgm:prSet phldrT="[Текст]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 smtClean="0">
              <a:solidFill>
                <a:schemeClr val="accent6">
                  <a:lumMod val="50000"/>
                </a:schemeClr>
              </a:solidFill>
            </a:rPr>
            <a:t>Государство</a:t>
          </a:r>
          <a:endParaRPr lang="ru-RU" b="1" dirty="0">
            <a:solidFill>
              <a:schemeClr val="accent6">
                <a:lumMod val="50000"/>
              </a:schemeClr>
            </a:solidFill>
          </a:endParaRPr>
        </a:p>
      </dgm:t>
    </dgm:pt>
    <dgm:pt modelId="{3882E99B-6454-4927-8D96-D96054586A6C}" type="parTrans" cxnId="{CFBA827D-495C-4B31-BF9A-86C9A7C33DD9}">
      <dgm:prSet/>
      <dgm:spPr/>
      <dgm:t>
        <a:bodyPr/>
        <a:lstStyle/>
        <a:p>
          <a:endParaRPr lang="ru-RU"/>
        </a:p>
      </dgm:t>
    </dgm:pt>
    <dgm:pt modelId="{98B3E944-6486-42F5-BA0A-DBA41EC5DAD5}" type="sibTrans" cxnId="{CFBA827D-495C-4B31-BF9A-86C9A7C33DD9}">
      <dgm:prSet/>
      <dgm:spPr/>
      <dgm:t>
        <a:bodyPr/>
        <a:lstStyle/>
        <a:p>
          <a:endParaRPr lang="ru-RU"/>
        </a:p>
      </dgm:t>
    </dgm:pt>
    <dgm:pt modelId="{417BC0E5-70AA-41E4-9E28-8B67DAE3B171}">
      <dgm:prSet phldrT="[Текст]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 smtClean="0">
              <a:solidFill>
                <a:schemeClr val="accent6">
                  <a:lumMod val="50000"/>
                </a:schemeClr>
              </a:solidFill>
            </a:rPr>
            <a:t>Церковь</a:t>
          </a:r>
          <a:endParaRPr lang="ru-RU" b="1" dirty="0">
            <a:solidFill>
              <a:schemeClr val="accent6">
                <a:lumMod val="50000"/>
              </a:schemeClr>
            </a:solidFill>
          </a:endParaRPr>
        </a:p>
      </dgm:t>
    </dgm:pt>
    <dgm:pt modelId="{95FE1194-8DA8-4DEC-AF40-D32952063F52}" type="parTrans" cxnId="{11A3FF63-A668-4AD1-B0FB-7C479C5B1C14}">
      <dgm:prSet/>
      <dgm:spPr/>
      <dgm:t>
        <a:bodyPr/>
        <a:lstStyle/>
        <a:p>
          <a:endParaRPr lang="ru-RU"/>
        </a:p>
      </dgm:t>
    </dgm:pt>
    <dgm:pt modelId="{79922362-1D20-402F-8777-4DB41CDD159D}" type="sibTrans" cxnId="{11A3FF63-A668-4AD1-B0FB-7C479C5B1C14}">
      <dgm:prSet/>
      <dgm:spPr/>
      <dgm:t>
        <a:bodyPr/>
        <a:lstStyle/>
        <a:p>
          <a:endParaRPr lang="ru-RU"/>
        </a:p>
      </dgm:t>
    </dgm:pt>
    <dgm:pt modelId="{D10F3A35-7A08-41FB-925D-80A5951AA1CA}">
      <dgm:prSet phldrT="[Текст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 b="1" dirty="0">
            <a:solidFill>
              <a:schemeClr val="tx1">
                <a:lumMod val="50000"/>
              </a:schemeClr>
            </a:solidFill>
          </a:endParaRPr>
        </a:p>
      </dgm:t>
    </dgm:pt>
    <dgm:pt modelId="{C918C235-03CC-44F4-9F66-82B1DFCBBC9A}" type="parTrans" cxnId="{C0601ED7-796E-4454-9E8F-2FC7A7FF1EB0}">
      <dgm:prSet/>
      <dgm:spPr/>
      <dgm:t>
        <a:bodyPr/>
        <a:lstStyle/>
        <a:p>
          <a:endParaRPr lang="ru-RU"/>
        </a:p>
      </dgm:t>
    </dgm:pt>
    <dgm:pt modelId="{A9DAF996-0AF7-452C-AB0D-6001134CE38C}" type="sibTrans" cxnId="{C0601ED7-796E-4454-9E8F-2FC7A7FF1EB0}">
      <dgm:prSet/>
      <dgm:spPr/>
      <dgm:t>
        <a:bodyPr/>
        <a:lstStyle/>
        <a:p>
          <a:endParaRPr lang="ru-RU"/>
        </a:p>
      </dgm:t>
    </dgm:pt>
    <dgm:pt modelId="{A62717CC-728B-4D08-9D4F-F681A79EA7E7}" type="pres">
      <dgm:prSet presAssocID="{A2993602-F7E5-4257-8E47-DD9F6959B9B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11CB589-71A5-4F06-AF5B-59C3DA3E333A}" type="pres">
      <dgm:prSet presAssocID="{3A786B74-FC06-4CB6-83E5-334CE33DBB77}" presName="linNode" presStyleCnt="0"/>
      <dgm:spPr/>
    </dgm:pt>
    <dgm:pt modelId="{AB7E9637-9A25-4E9A-A56B-1E22C6B83E48}" type="pres">
      <dgm:prSet presAssocID="{3A786B74-FC06-4CB6-83E5-334CE33DBB77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9E6769-C01F-4EE7-B3A4-1440E6FD901B}" type="pres">
      <dgm:prSet presAssocID="{3A786B74-FC06-4CB6-83E5-334CE33DBB77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76E60B-F1FD-4F2D-91F4-3C80E8EC4AA2}" type="pres">
      <dgm:prSet presAssocID="{F25E545C-74C9-4637-BF04-07B7EE9C0E69}" presName="sp" presStyleCnt="0"/>
      <dgm:spPr/>
    </dgm:pt>
    <dgm:pt modelId="{839E21F9-4A1F-49D9-83D1-74AB4D1F7F8A}" type="pres">
      <dgm:prSet presAssocID="{FFD12CF2-550D-4480-8E3B-67D5D580B212}" presName="linNode" presStyleCnt="0"/>
      <dgm:spPr/>
    </dgm:pt>
    <dgm:pt modelId="{1861E9C1-9DA0-436F-AC82-2F56707C8F61}" type="pres">
      <dgm:prSet presAssocID="{FFD12CF2-550D-4480-8E3B-67D5D580B212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73590B-6FFC-49FD-85F1-F6C512085486}" type="pres">
      <dgm:prSet presAssocID="{FFD12CF2-550D-4480-8E3B-67D5D580B212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AEF4E70-770E-44FA-99D0-482CA1B684C2}" srcId="{3A786B74-FC06-4CB6-83E5-334CE33DBB77}" destId="{A2F1E5CA-20F7-49BF-AB71-CE3EC2ED5DBF}" srcOrd="1" destOrd="0" parTransId="{13E2FA30-AE51-420F-BDFD-4D62DF368398}" sibTransId="{DC994C28-B043-44D9-B7C3-51676F8290D5}"/>
    <dgm:cxn modelId="{97656882-FC18-4A4A-A7CA-54ACECA3F079}" type="presOf" srcId="{D10F3A35-7A08-41FB-925D-80A5951AA1CA}" destId="{9773590B-6FFC-49FD-85F1-F6C512085486}" srcOrd="0" destOrd="1" presId="urn:microsoft.com/office/officeart/2005/8/layout/vList5"/>
    <dgm:cxn modelId="{B394D29A-BD7A-4905-ACFF-57C8D36C7D48}" srcId="{A2993602-F7E5-4257-8E47-DD9F6959B9B6}" destId="{3A786B74-FC06-4CB6-83E5-334CE33DBB77}" srcOrd="0" destOrd="0" parTransId="{2CF03529-58A5-4C32-9583-B204496ACDB0}" sibTransId="{F25E545C-74C9-4637-BF04-07B7EE9C0E69}"/>
    <dgm:cxn modelId="{CFBA827D-495C-4B31-BF9A-86C9A7C33DD9}" srcId="{3A786B74-FC06-4CB6-83E5-334CE33DBB77}" destId="{AC8E37CF-9AEB-4517-AF74-3576B0BBF3E4}" srcOrd="2" destOrd="0" parTransId="{3882E99B-6454-4927-8D96-D96054586A6C}" sibTransId="{98B3E944-6486-42F5-BA0A-DBA41EC5DAD5}"/>
    <dgm:cxn modelId="{C0601ED7-796E-4454-9E8F-2FC7A7FF1EB0}" srcId="{FFD12CF2-550D-4480-8E3B-67D5D580B212}" destId="{D10F3A35-7A08-41FB-925D-80A5951AA1CA}" srcOrd="1" destOrd="0" parTransId="{C918C235-03CC-44F4-9F66-82B1DFCBBC9A}" sibTransId="{A9DAF996-0AF7-452C-AB0D-6001134CE38C}"/>
    <dgm:cxn modelId="{11A3FF63-A668-4AD1-B0FB-7C479C5B1C14}" srcId="{3A786B74-FC06-4CB6-83E5-334CE33DBB77}" destId="{417BC0E5-70AA-41E4-9E28-8B67DAE3B171}" srcOrd="3" destOrd="0" parTransId="{95FE1194-8DA8-4DEC-AF40-D32952063F52}" sibTransId="{79922362-1D20-402F-8777-4DB41CDD159D}"/>
    <dgm:cxn modelId="{9B1716C7-5651-43B2-8B8E-1FE9F2B1A380}" srcId="{A2993602-F7E5-4257-8E47-DD9F6959B9B6}" destId="{FFD12CF2-550D-4480-8E3B-67D5D580B212}" srcOrd="1" destOrd="0" parTransId="{2061A423-DFF7-43DB-A2F5-812BD72EBC32}" sibTransId="{9B1ABC16-FFEE-4F86-9B34-F41F9A3B8741}"/>
    <dgm:cxn modelId="{24E031BC-4100-47E9-A0C7-BB5D76DC4CA8}" type="presOf" srcId="{AC8E37CF-9AEB-4517-AF74-3576B0BBF3E4}" destId="{959E6769-C01F-4EE7-B3A4-1440E6FD901B}" srcOrd="0" destOrd="2" presId="urn:microsoft.com/office/officeart/2005/8/layout/vList5"/>
    <dgm:cxn modelId="{6F3D7055-9E13-4839-96C6-BE78C07680E8}" type="presOf" srcId="{FFD12CF2-550D-4480-8E3B-67D5D580B212}" destId="{1861E9C1-9DA0-436F-AC82-2F56707C8F61}" srcOrd="0" destOrd="0" presId="urn:microsoft.com/office/officeart/2005/8/layout/vList5"/>
    <dgm:cxn modelId="{F322A988-9CB5-44AA-9A71-62BB6781F343}" type="presOf" srcId="{A2F1E5CA-20F7-49BF-AB71-CE3EC2ED5DBF}" destId="{959E6769-C01F-4EE7-B3A4-1440E6FD901B}" srcOrd="0" destOrd="1" presId="urn:microsoft.com/office/officeart/2005/8/layout/vList5"/>
    <dgm:cxn modelId="{C24C590B-743A-4DC7-AD00-77A4DC166298}" srcId="{3A786B74-FC06-4CB6-83E5-334CE33DBB77}" destId="{476565AE-95FB-4142-B561-47C138668FCC}" srcOrd="0" destOrd="0" parTransId="{51AB92B2-067C-4701-AAA1-4C3EBCD1CDF5}" sibTransId="{6C4C5CE5-A7F1-422C-8F7E-304890D06C79}"/>
    <dgm:cxn modelId="{C0897D7B-503F-4316-953D-48C9159F66B1}" type="presOf" srcId="{476565AE-95FB-4142-B561-47C138668FCC}" destId="{959E6769-C01F-4EE7-B3A4-1440E6FD901B}" srcOrd="0" destOrd="0" presId="urn:microsoft.com/office/officeart/2005/8/layout/vList5"/>
    <dgm:cxn modelId="{AA2DE6AC-B187-474C-B545-C3D466F33CAB}" type="presOf" srcId="{11CFC774-9B09-44FC-9FB3-24223072FADC}" destId="{9773590B-6FFC-49FD-85F1-F6C512085486}" srcOrd="0" destOrd="2" presId="urn:microsoft.com/office/officeart/2005/8/layout/vList5"/>
    <dgm:cxn modelId="{3C6999A6-05E4-4B83-AB9E-FEAA5C114A29}" type="presOf" srcId="{417BC0E5-70AA-41E4-9E28-8B67DAE3B171}" destId="{959E6769-C01F-4EE7-B3A4-1440E6FD901B}" srcOrd="0" destOrd="3" presId="urn:microsoft.com/office/officeart/2005/8/layout/vList5"/>
    <dgm:cxn modelId="{2AFD3146-23EF-41DC-AC35-8554B9FC9B85}" srcId="{FFD12CF2-550D-4480-8E3B-67D5D580B212}" destId="{11CFC774-9B09-44FC-9FB3-24223072FADC}" srcOrd="2" destOrd="0" parTransId="{AFFE834F-8751-485F-B96D-BF68754BB802}" sibTransId="{CBA41315-4D68-40AA-AF54-9B7BC2589E9F}"/>
    <dgm:cxn modelId="{53692F19-8AD9-4383-8970-615A83C85DD5}" type="presOf" srcId="{26578FD8-C3BF-402F-98BB-D9BEFA29BF12}" destId="{9773590B-6FFC-49FD-85F1-F6C512085486}" srcOrd="0" destOrd="0" presId="urn:microsoft.com/office/officeart/2005/8/layout/vList5"/>
    <dgm:cxn modelId="{4834D223-2F07-4693-8D55-D57463811AB8}" srcId="{FFD12CF2-550D-4480-8E3B-67D5D580B212}" destId="{26578FD8-C3BF-402F-98BB-D9BEFA29BF12}" srcOrd="0" destOrd="0" parTransId="{5FE25D47-6707-4816-A2E8-A14AB2285CAA}" sibTransId="{4FA1F2C0-2796-4446-A525-D60A13422746}"/>
    <dgm:cxn modelId="{AFA20495-863E-4C69-865D-AC2F86FCBC39}" type="presOf" srcId="{A2993602-F7E5-4257-8E47-DD9F6959B9B6}" destId="{A62717CC-728B-4D08-9D4F-F681A79EA7E7}" srcOrd="0" destOrd="0" presId="urn:microsoft.com/office/officeart/2005/8/layout/vList5"/>
    <dgm:cxn modelId="{1A848BDC-159A-48C4-A51D-82EAE0658534}" type="presOf" srcId="{3A786B74-FC06-4CB6-83E5-334CE33DBB77}" destId="{AB7E9637-9A25-4E9A-A56B-1E22C6B83E48}" srcOrd="0" destOrd="0" presId="urn:microsoft.com/office/officeart/2005/8/layout/vList5"/>
    <dgm:cxn modelId="{A43DCBA6-1195-4199-B290-E58EE9AFBA09}" type="presParOf" srcId="{A62717CC-728B-4D08-9D4F-F681A79EA7E7}" destId="{C11CB589-71A5-4F06-AF5B-59C3DA3E333A}" srcOrd="0" destOrd="0" presId="urn:microsoft.com/office/officeart/2005/8/layout/vList5"/>
    <dgm:cxn modelId="{1F668DF6-2CFD-45B8-B535-A8D97F24B205}" type="presParOf" srcId="{C11CB589-71A5-4F06-AF5B-59C3DA3E333A}" destId="{AB7E9637-9A25-4E9A-A56B-1E22C6B83E48}" srcOrd="0" destOrd="0" presId="urn:microsoft.com/office/officeart/2005/8/layout/vList5"/>
    <dgm:cxn modelId="{47F93DB7-D64F-4196-B670-ACB5F0156EC8}" type="presParOf" srcId="{C11CB589-71A5-4F06-AF5B-59C3DA3E333A}" destId="{959E6769-C01F-4EE7-B3A4-1440E6FD901B}" srcOrd="1" destOrd="0" presId="urn:microsoft.com/office/officeart/2005/8/layout/vList5"/>
    <dgm:cxn modelId="{414C1F8E-D17B-42B4-865E-10DD81CE1079}" type="presParOf" srcId="{A62717CC-728B-4D08-9D4F-F681A79EA7E7}" destId="{9F76E60B-F1FD-4F2D-91F4-3C80E8EC4AA2}" srcOrd="1" destOrd="0" presId="urn:microsoft.com/office/officeart/2005/8/layout/vList5"/>
    <dgm:cxn modelId="{EFD2235B-79AA-4995-9FC8-5577DFF11F4D}" type="presParOf" srcId="{A62717CC-728B-4D08-9D4F-F681A79EA7E7}" destId="{839E21F9-4A1F-49D9-83D1-74AB4D1F7F8A}" srcOrd="2" destOrd="0" presId="urn:microsoft.com/office/officeart/2005/8/layout/vList5"/>
    <dgm:cxn modelId="{3036E5FC-32EF-43C7-A231-185F93DB0723}" type="presParOf" srcId="{839E21F9-4A1F-49D9-83D1-74AB4D1F7F8A}" destId="{1861E9C1-9DA0-436F-AC82-2F56707C8F61}" srcOrd="0" destOrd="0" presId="urn:microsoft.com/office/officeart/2005/8/layout/vList5"/>
    <dgm:cxn modelId="{5BB8C6D8-096B-4384-B951-0677686657A7}" type="presParOf" srcId="{839E21F9-4A1F-49D9-83D1-74AB4D1F7F8A}" destId="{9773590B-6FFC-49FD-85F1-F6C512085486}" srcOrd="1" destOrd="0" presId="urn:microsoft.com/office/officeart/2005/8/layout/vList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062F05-6BBC-4E3E-9439-11ECE894D3D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732D83-CEDB-4FE8-B089-9FB5BDE3D70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23963" y="4797425"/>
            <a:ext cx="6227762" cy="1109663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23963" y="5540375"/>
            <a:ext cx="6227762" cy="696913"/>
          </a:xfrm>
        </p:spPr>
        <p:txBody>
          <a:bodyPr/>
          <a:lstStyle>
            <a:lvl1pPr marL="0" indent="0">
              <a:buFontTx/>
              <a:buNone/>
              <a:defRPr sz="2400" b="1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76338" y="2638425"/>
            <a:ext cx="3744912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73650" y="2638425"/>
            <a:ext cx="3746500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10388" y="1987550"/>
            <a:ext cx="1909762" cy="4610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76338" y="1987550"/>
            <a:ext cx="5581650" cy="4610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1987550"/>
            <a:ext cx="65532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5516563"/>
            <a:ext cx="9144000" cy="1341437"/>
          </a:xfrm>
          <a:prstGeom prst="rect">
            <a:avLst/>
          </a:prstGeom>
          <a:gradFill rotWithShape="1">
            <a:gsLst>
              <a:gs pos="0">
                <a:srgbClr val="765E2F">
                  <a:alpha val="0"/>
                </a:srgbClr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uk-UA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6338" y="2638425"/>
            <a:ext cx="7643812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3786190"/>
            <a:ext cx="8458200" cy="722309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400" dirty="0" smtClean="0">
                <a:solidFill>
                  <a:srgbClr val="000000"/>
                </a:solidFill>
                <a:latin typeface="GungsuhChe" pitchFamily="49" charset="-127"/>
                <a:ea typeface="GungsuhChe" pitchFamily="49" charset="-127"/>
              </a:rPr>
              <a:t>С</a:t>
            </a:r>
            <a:r>
              <a:rPr lang="ru-RU" sz="4400" b="1" dirty="0" smtClean="0">
                <a:solidFill>
                  <a:srgbClr val="000000"/>
                </a:solidFill>
                <a:latin typeface="GungsuhChe" pitchFamily="49" charset="-127"/>
                <a:ea typeface="GungsuhChe" pitchFamily="49" charset="-127"/>
              </a:rPr>
              <a:t>ельское хозяйство  развитых и развивающихся стран</a:t>
            </a:r>
            <a:br>
              <a:rPr lang="ru-RU" sz="4400" b="1" dirty="0" smtClean="0">
                <a:solidFill>
                  <a:srgbClr val="000000"/>
                </a:solidFill>
                <a:latin typeface="GungsuhChe" pitchFamily="49" charset="-127"/>
                <a:ea typeface="GungsuhChe" pitchFamily="49" charset="-127"/>
              </a:rPr>
            </a:br>
            <a:r>
              <a:rPr lang="ru-RU" sz="4400" dirty="0" smtClean="0">
                <a:solidFill>
                  <a:srgbClr val="000000"/>
                </a:solidFill>
                <a:latin typeface="GungsuhChe" pitchFamily="49" charset="-127"/>
                <a:ea typeface="GungsuhChe" pitchFamily="49" charset="-127"/>
              </a:rPr>
              <a:t/>
            </a:r>
            <a:br>
              <a:rPr lang="ru-RU" sz="4400" dirty="0" smtClean="0">
                <a:solidFill>
                  <a:srgbClr val="000000"/>
                </a:solidFill>
                <a:latin typeface="GungsuhChe" pitchFamily="49" charset="-127"/>
                <a:ea typeface="GungsuhChe" pitchFamily="49" charset="-127"/>
              </a:rPr>
            </a:br>
            <a:r>
              <a:rPr lang="ru-RU" sz="4400" dirty="0" smtClean="0">
                <a:solidFill>
                  <a:srgbClr val="000000"/>
                </a:solidFill>
                <a:latin typeface="GungsuhChe" pitchFamily="49" charset="-127"/>
                <a:ea typeface="GungsuhChe" pitchFamily="49" charset="-127"/>
              </a:rPr>
              <a:t/>
            </a:r>
            <a:br>
              <a:rPr lang="ru-RU" sz="4400" dirty="0" smtClean="0">
                <a:solidFill>
                  <a:srgbClr val="000000"/>
                </a:solidFill>
                <a:latin typeface="GungsuhChe" pitchFamily="49" charset="-127"/>
                <a:ea typeface="GungsuhChe" pitchFamily="49" charset="-127"/>
              </a:rPr>
            </a:br>
            <a:r>
              <a:rPr lang="ru-RU" sz="4400" dirty="0" smtClean="0">
                <a:solidFill>
                  <a:srgbClr val="000000"/>
                </a:solidFill>
                <a:latin typeface="GungsuhChe" pitchFamily="49" charset="-127"/>
                <a:ea typeface="GungsuhChe" pitchFamily="49" charset="-127"/>
              </a:rPr>
              <a:t/>
            </a:r>
            <a:br>
              <a:rPr lang="ru-RU" sz="4400" dirty="0" smtClean="0">
                <a:solidFill>
                  <a:srgbClr val="000000"/>
                </a:solidFill>
                <a:latin typeface="GungsuhChe" pitchFamily="49" charset="-127"/>
                <a:ea typeface="GungsuhChe" pitchFamily="49" charset="-127"/>
              </a:rPr>
            </a:br>
            <a:endParaRPr lang="ru-RU" sz="2700" b="1" dirty="0">
              <a:solidFill>
                <a:srgbClr val="000000"/>
              </a:solidFill>
              <a:latin typeface="GungsuhChe" pitchFamily="49" charset="-127"/>
              <a:ea typeface="GungsuhChe" pitchFamily="49" charset="-127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72000" y="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2400" b="1" dirty="0" smtClean="0">
                <a:solidFill>
                  <a:srgbClr val="000000"/>
                </a:solidFill>
                <a:latin typeface="Monotype Corsiva" pitchFamily="66" charset="0"/>
                <a:ea typeface="GungsuhChe" pitchFamily="49" charset="-127"/>
                <a:cs typeface="Lao UI" pitchFamily="34" charset="0"/>
              </a:rPr>
              <a:t>Подготовила: </a:t>
            </a:r>
          </a:p>
          <a:p>
            <a:pPr algn="r"/>
            <a:r>
              <a:rPr lang="ru-RU" sz="2400" b="1" dirty="0" smtClean="0">
                <a:solidFill>
                  <a:srgbClr val="000000"/>
                </a:solidFill>
                <a:latin typeface="Monotype Corsiva" pitchFamily="66" charset="0"/>
                <a:ea typeface="GungsuhChe" pitchFamily="49" charset="-127"/>
                <a:cs typeface="Lao UI" pitchFamily="34" charset="0"/>
              </a:rPr>
              <a:t>Мицкевич Анастасия </a:t>
            </a:r>
            <a:br>
              <a:rPr lang="ru-RU" sz="2400" b="1" dirty="0" smtClean="0">
                <a:solidFill>
                  <a:srgbClr val="000000"/>
                </a:solidFill>
                <a:latin typeface="Monotype Corsiva" pitchFamily="66" charset="0"/>
                <a:ea typeface="GungsuhChe" pitchFamily="49" charset="-127"/>
                <a:cs typeface="Lao UI" pitchFamily="34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Monotype Corsiva" pitchFamily="66" charset="0"/>
                <a:ea typeface="GungsuhChe" pitchFamily="49" charset="-127"/>
                <a:cs typeface="Lao UI" pitchFamily="34" charset="0"/>
              </a:rPr>
              <a:t>10 А класс</a:t>
            </a:r>
            <a:endParaRPr lang="ru-RU" sz="2400" b="1" dirty="0">
              <a:latin typeface="Monotype Corsiva" pitchFamily="66" charset="0"/>
              <a:cs typeface="Lao U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9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Новое изображение.JPG"/>
          <p:cNvPicPr>
            <a:picLocks noGrp="1" noChangeAspect="1"/>
          </p:cNvPicPr>
          <p:nvPr>
            <p:ph idx="1"/>
          </p:nvPr>
        </p:nvPicPr>
        <p:blipFill>
          <a:blip r:embed="rId2">
            <a:lum bright="10000"/>
          </a:blip>
          <a:srcRect/>
          <a:stretch>
            <a:fillRect/>
          </a:stretch>
        </p:blipFill>
        <p:spPr>
          <a:xfrm>
            <a:off x="6072198" y="2285992"/>
            <a:ext cx="3071802" cy="2286016"/>
          </a:xfrm>
        </p:spPr>
      </p:pic>
      <p:pic>
        <p:nvPicPr>
          <p:cNvPr id="5" name="Рисунок 4" descr="коровы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64" y="4572008"/>
            <a:ext cx="3071834" cy="2285992"/>
          </a:xfrm>
          <a:prstGeom prst="rect">
            <a:avLst/>
          </a:prstGeom>
        </p:spPr>
      </p:pic>
      <p:pic>
        <p:nvPicPr>
          <p:cNvPr id="6" name="Рисунок 5" descr="2240220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072166" y="1"/>
            <a:ext cx="3071834" cy="2285991"/>
          </a:xfrm>
          <a:prstGeom prst="rect">
            <a:avLst/>
          </a:prstGeom>
        </p:spPr>
      </p:pic>
      <p:pic>
        <p:nvPicPr>
          <p:cNvPr id="7" name="Рисунок 6" descr="с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572008"/>
            <a:ext cx="3000364" cy="2285992"/>
          </a:xfrm>
          <a:prstGeom prst="rect">
            <a:avLst/>
          </a:prstGeom>
        </p:spPr>
      </p:pic>
      <p:pic>
        <p:nvPicPr>
          <p:cNvPr id="13" name="Рисунок 12" descr="Рисовая чека.Вьетнам.jpg"/>
          <p:cNvPicPr>
            <a:picLocks noChangeAspect="1"/>
          </p:cNvPicPr>
          <p:nvPr/>
        </p:nvPicPr>
        <p:blipFill>
          <a:blip r:embed="rId6">
            <a:lum bright="10000"/>
          </a:blip>
          <a:stretch>
            <a:fillRect/>
          </a:stretch>
        </p:blipFill>
        <p:spPr>
          <a:xfrm>
            <a:off x="0" y="0"/>
            <a:ext cx="3000396" cy="2285992"/>
          </a:xfrm>
          <a:prstGeom prst="rect">
            <a:avLst/>
          </a:prstGeom>
        </p:spPr>
      </p:pic>
      <p:pic>
        <p:nvPicPr>
          <p:cNvPr id="14" name="Рисунок 13" descr="Рисовые чеки.о.БАЛИ.jpg"/>
          <p:cNvPicPr>
            <a:picLocks noChangeAspect="1"/>
          </p:cNvPicPr>
          <p:nvPr/>
        </p:nvPicPr>
        <p:blipFill>
          <a:blip r:embed="rId7">
            <a:lum bright="10000"/>
          </a:blip>
          <a:stretch>
            <a:fillRect/>
          </a:stretch>
        </p:blipFill>
        <p:spPr>
          <a:xfrm>
            <a:off x="0" y="2285992"/>
            <a:ext cx="3000364" cy="2286016"/>
          </a:xfrm>
          <a:prstGeom prst="rect">
            <a:avLst/>
          </a:prstGeom>
        </p:spPr>
      </p:pic>
      <p:pic>
        <p:nvPicPr>
          <p:cNvPr id="18434" name="Picture 2" descr="&amp;Vcy;&amp;ocy;&amp;lcy;&amp;softcy;&amp;ncy;&amp;acy;&amp;yacy; &amp;bcy;&amp;ocy;&amp;rcy;&amp;softcy;&amp;bcy;&amp;acy;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72198" y="4572008"/>
            <a:ext cx="3071802" cy="2285992"/>
          </a:xfrm>
          <a:prstGeom prst="rect">
            <a:avLst/>
          </a:prstGeom>
          <a:noFill/>
        </p:spPr>
      </p:pic>
      <p:pic>
        <p:nvPicPr>
          <p:cNvPr id="18436" name="Picture 4" descr="Horned Dorset Sheep Origin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000364" y="2285992"/>
            <a:ext cx="3071834" cy="2285992"/>
          </a:xfrm>
          <a:prstGeom prst="rect">
            <a:avLst/>
          </a:prstGeom>
          <a:noFill/>
        </p:spPr>
      </p:pic>
      <p:pic>
        <p:nvPicPr>
          <p:cNvPr id="18438" name="Picture 6" descr="&amp;Fcy;&amp;ocy;&amp;tcy;&amp;ocy; YOGA2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000364" y="0"/>
            <a:ext cx="3071802" cy="228599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&amp;Pcy;&amp;rcy;&amp;iecy;&amp;zcy;&amp;iecy;&amp;ncy;&amp;tcy;&amp;acy;&amp;tscy;&amp;icy;&amp;yacy; &amp;scy;&amp;iecy;&amp;lcy;&amp;softcy;&amp;scy;&amp;kcy;&amp;ocy;&amp;iecy; &amp;khcy;&amp;ocy;&amp;zcy;&amp;yacy;&amp;jcy;&amp;scy;&amp;tcy;&amp;vcy;&amp;o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40"/>
            <a:ext cx="9144053" cy="685804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214813" y="1071546"/>
            <a:ext cx="4929187" cy="578645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ru-RU" sz="4200" b="1" dirty="0" smtClean="0">
                <a:solidFill>
                  <a:schemeClr val="bg1">
                    <a:lumMod val="50000"/>
                  </a:schemeClr>
                </a:solidFill>
                <a:latin typeface="Gabriola" pitchFamily="82" charset="0"/>
                <a:ea typeface="GungsuhChe" pitchFamily="49" charset="-127"/>
              </a:rPr>
              <a:t>Обеспечивает население земного шара продуктами питания, способствует сохранению жизненных сил человека, который непосредственно участвует в создании материальных благ</a:t>
            </a:r>
            <a:r>
              <a:rPr lang="ru-RU" sz="4300" b="1" dirty="0" smtClean="0">
                <a:solidFill>
                  <a:schemeClr val="bg1">
                    <a:lumMod val="50000"/>
                  </a:schemeClr>
                </a:solidFill>
                <a:latin typeface="Gabriola" pitchFamily="82" charset="0"/>
                <a:ea typeface="GungsuhChe" pitchFamily="49" charset="-127"/>
              </a:rPr>
              <a:t>.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071538" y="0"/>
            <a:ext cx="6553200" cy="649288"/>
          </a:xfrm>
        </p:spPr>
        <p:txBody>
          <a:bodyPr/>
          <a:lstStyle/>
          <a:p>
            <a:r>
              <a:rPr lang="ru-RU" sz="7200" b="1" dirty="0" smtClean="0">
                <a:solidFill>
                  <a:srgbClr val="000000"/>
                </a:solidFill>
                <a:latin typeface="Monotype Corsiva" pitchFamily="66" charset="0"/>
              </a:rPr>
              <a:t>Значение отрасли</a:t>
            </a:r>
            <a:endParaRPr lang="ru-RU" sz="7200" b="1" dirty="0">
              <a:solidFill>
                <a:srgbClr val="000000"/>
              </a:solidFill>
              <a:latin typeface="Monotype Corsiva" pitchFamily="66" charset="0"/>
            </a:endParaRPr>
          </a:p>
        </p:txBody>
      </p:sp>
      <p:pic>
        <p:nvPicPr>
          <p:cNvPr id="14346" name="Picture 10" descr="63 &amp;icy;&amp;zcy; 83 &amp;rcy;&amp;iecy;&amp;gcy;&amp;icy;&amp;ocy;&amp;ncy;&amp;ocy;&amp;vcy; &amp;Rcy;&amp;ocy;&amp;scy;&amp;scy;&amp;icy;&amp;icy; &amp;pcy;&amp;rcy;&amp;icy;&amp;zcy;&amp;ncy;&amp;acy;&amp;ncy;&amp;ycy; &amp;ncy;&amp;iecy;&amp;bcy;&amp;lcy;&amp;acy;&amp;gcy;&amp;ocy;&amp;pcy;&amp;rcy;&amp;icy;&amp;yacy;&amp;tcy;&amp;ncy;&amp;ycy;&amp;mcy;&amp;icy; &amp;dcy;&amp;lcy;&amp;yacy; &amp;scy;&amp;iecy;&amp;lcy;&amp;softcy;&amp;scy;&amp;kcy;&amp;ocy;&amp;gcy;&amp;ocy; &amp;khcy;&amp;ocy;&amp;zcy;&amp;yacy;&amp;jcy;&amp;scy;&amp;tcy;&amp;vcy;&amp;acy; &amp;Tcy;&amp;iecy;&amp;lcy;&amp;iecy;&amp;gcy;&amp;rcy;&amp;acy;&amp;fcy;&amp;icy;&amp;scy;&amp;tcy;&amp;hard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46"/>
            <a:ext cx="4214810" cy="2857520"/>
          </a:xfrm>
          <a:prstGeom prst="rect">
            <a:avLst/>
          </a:prstGeom>
          <a:noFill/>
        </p:spPr>
      </p:pic>
      <p:pic>
        <p:nvPicPr>
          <p:cNvPr id="14348" name="Picture 12" descr="&amp;Bcy;&amp;yucy;&amp;dcy;&amp;zhcy;&amp;iecy;&amp;tcy;&amp;ncy;&amp;ycy;&amp;iecy; &amp;gcy;&amp;ocy;&amp;scy;&amp;tcy;&amp;icy;&amp;ncy;&amp;icy;&amp;tscy;&amp;ycy; &amp;Mcy;&amp;ocy;&amp;scy;&amp;kcy;&amp;vcy;&amp;y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929067"/>
            <a:ext cx="4214810" cy="292893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52"/>
            <a:ext cx="8686800" cy="838200"/>
          </a:xfrm>
        </p:spPr>
        <p:txBody>
          <a:bodyPr>
            <a:normAutofit fontScale="90000"/>
          </a:bodyPr>
          <a:lstStyle/>
          <a:p>
            <a:pPr marL="838200" indent="-838200" fontAlgn="auto">
              <a:spcAft>
                <a:spcPts val="0"/>
              </a:spcAft>
              <a:defRPr/>
            </a:pPr>
            <a:r>
              <a:rPr lang="ru-RU" sz="6700" b="1" dirty="0">
                <a:solidFill>
                  <a:srgbClr val="000000"/>
                </a:solidFill>
                <a:latin typeface="Monotype Corsiva" pitchFamily="66" charset="0"/>
              </a:rPr>
              <a:t>Значение и состав отрасли</a:t>
            </a: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4000" b="1" dirty="0">
                <a:solidFill>
                  <a:schemeClr val="accent2">
                    <a:lumMod val="75000"/>
                  </a:schemeClr>
                </a:solidFill>
              </a:rPr>
            </a:br>
            <a:endParaRPr lang="ru-RU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3667" name="Rectangle 3"/>
          <p:cNvSpPr>
            <a:spLocks noGrp="1" noChangeArrowheads="1"/>
          </p:cNvSpPr>
          <p:nvPr>
            <p:ph idx="1"/>
          </p:nvPr>
        </p:nvSpPr>
        <p:spPr>
          <a:xfrm>
            <a:off x="0" y="1000108"/>
            <a:ext cx="9144000" cy="585789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endParaRPr lang="ru-RU" b="1" dirty="0" smtClean="0"/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3600" b="1" dirty="0" smtClean="0">
                <a:latin typeface="Gabriola" pitchFamily="82" charset="0"/>
              </a:rPr>
              <a:t>Сельское хозяйство – самая древняя и наиболее зависимая от природных условий отрасль экономики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3600" b="1" dirty="0" smtClean="0">
                <a:latin typeface="Gabriola" pitchFamily="82" charset="0"/>
              </a:rPr>
              <a:t> Сельское хозяйство – это образ жизни большей части населения Мира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3600" b="1" dirty="0" smtClean="0">
                <a:latin typeface="Gabriola" pitchFamily="82" charset="0"/>
              </a:rPr>
              <a:t>По уровню развития </a:t>
            </a:r>
            <a:r>
              <a:rPr lang="ru-RU" sz="3600" b="1" dirty="0" smtClean="0">
                <a:latin typeface="Gabriola" pitchFamily="82" charset="0"/>
                <a:hlinkClick r:id="rId2" action="ppaction://hlinksldjump"/>
              </a:rPr>
              <a:t>АПК</a:t>
            </a:r>
            <a:r>
              <a:rPr lang="ru-RU" sz="3600" b="1" dirty="0" smtClean="0">
                <a:latin typeface="Gabriola" pitchFamily="82" charset="0"/>
              </a:rPr>
              <a:t> и занятости в нём населения можно судить об уровне развития страны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3600" b="1" dirty="0" smtClean="0">
                <a:latin typeface="Gabriola" pitchFamily="82" charset="0"/>
              </a:rPr>
              <a:t>Однако по темпам роста мировое сельское хозяйство уступает большинству других крупных отраслей, причем именно в последнее время эти темпы еще более замедлились.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3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36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366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11366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366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3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3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113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3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3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113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7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6762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rgbClr val="000000"/>
                </a:solidFill>
                <a:latin typeface="Monotype Corsiva" pitchFamily="66" charset="0"/>
              </a:rPr>
              <a:t>Состав агропромышленного комплекса</a:t>
            </a:r>
            <a:endParaRPr lang="ru-RU" sz="4400" b="1" dirty="0">
              <a:solidFill>
                <a:srgbClr val="000000"/>
              </a:solidFill>
              <a:latin typeface="Monotype Corsiva" pitchFamily="66" charset="0"/>
            </a:endParaRPr>
          </a:p>
        </p:txBody>
      </p:sp>
      <p:sp>
        <p:nvSpPr>
          <p:cNvPr id="121859" name="Oval 3"/>
          <p:cNvSpPr>
            <a:spLocks noChangeArrowheads="1"/>
          </p:cNvSpPr>
          <p:nvPr/>
        </p:nvSpPr>
        <p:spPr bwMode="auto">
          <a:xfrm>
            <a:off x="2771775" y="981075"/>
            <a:ext cx="3240088" cy="1584325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Сельское </a:t>
            </a:r>
          </a:p>
          <a:p>
            <a:pPr algn="ctr">
              <a:defRPr/>
            </a:pP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хозяйство</a:t>
            </a:r>
          </a:p>
        </p:txBody>
      </p:sp>
      <p:sp>
        <p:nvSpPr>
          <p:cNvPr id="121860" name="Oval 4"/>
          <p:cNvSpPr>
            <a:spLocks noChangeArrowheads="1"/>
          </p:cNvSpPr>
          <p:nvPr/>
        </p:nvSpPr>
        <p:spPr bwMode="auto">
          <a:xfrm>
            <a:off x="1857375" y="2492375"/>
            <a:ext cx="2427288" cy="936625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>
                <a:solidFill>
                  <a:schemeClr val="bg1"/>
                </a:solidFill>
                <a:latin typeface="Gabriola" pitchFamily="82" charset="0"/>
              </a:rPr>
              <a:t>Животноводство</a:t>
            </a:r>
          </a:p>
        </p:txBody>
      </p:sp>
      <p:sp>
        <p:nvSpPr>
          <p:cNvPr id="121861" name="Oval 5"/>
          <p:cNvSpPr>
            <a:spLocks noChangeArrowheads="1"/>
          </p:cNvSpPr>
          <p:nvPr/>
        </p:nvSpPr>
        <p:spPr bwMode="auto">
          <a:xfrm>
            <a:off x="4356100" y="2492375"/>
            <a:ext cx="2644792" cy="865188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Gabriola" pitchFamily="82" charset="0"/>
              </a:rPr>
              <a:t>Растениеводство</a:t>
            </a:r>
          </a:p>
        </p:txBody>
      </p:sp>
      <p:sp>
        <p:nvSpPr>
          <p:cNvPr id="121862" name="AutoShape 6"/>
          <p:cNvSpPr>
            <a:spLocks noChangeArrowheads="1"/>
          </p:cNvSpPr>
          <p:nvPr/>
        </p:nvSpPr>
        <p:spPr bwMode="auto">
          <a:xfrm>
            <a:off x="3203575" y="3429000"/>
            <a:ext cx="2305050" cy="4286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endParaRPr lang="ru-RU" sz="2400" b="1" dirty="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algn="ctr">
              <a:defRPr/>
            </a:pPr>
            <a:r>
              <a:rPr lang="ru-RU" sz="2800" b="1" dirty="0">
                <a:latin typeface="Monotype Corsiva" pitchFamily="66" charset="0"/>
              </a:rPr>
              <a:t>2 звено АПК</a:t>
            </a:r>
          </a:p>
          <a:p>
            <a:pPr algn="ctr">
              <a:defRPr/>
            </a:pPr>
            <a:endParaRPr lang="ru-RU" sz="2000" dirty="0">
              <a:latin typeface="Tahoma" pitchFamily="34" charset="0"/>
            </a:endParaRPr>
          </a:p>
        </p:txBody>
      </p:sp>
      <p:sp>
        <p:nvSpPr>
          <p:cNvPr id="121863" name="Oval 7"/>
          <p:cNvSpPr>
            <a:spLocks noChangeArrowheads="1"/>
          </p:cNvSpPr>
          <p:nvPr/>
        </p:nvSpPr>
        <p:spPr bwMode="auto">
          <a:xfrm>
            <a:off x="0" y="3789363"/>
            <a:ext cx="3995738" cy="2303462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400" dirty="0">
                <a:solidFill>
                  <a:srgbClr val="000000"/>
                </a:solidFill>
                <a:latin typeface="Gabriola" pitchFamily="82" charset="0"/>
                <a:cs typeface="Times New Roman" pitchFamily="18" charset="0"/>
              </a:rPr>
              <a:t>Производство машин,</a:t>
            </a:r>
          </a:p>
          <a:p>
            <a:pPr algn="ctr">
              <a:defRPr/>
            </a:pPr>
            <a:r>
              <a:rPr lang="ru-RU" sz="2400" dirty="0">
                <a:solidFill>
                  <a:srgbClr val="000000"/>
                </a:solidFill>
                <a:latin typeface="Gabriola" pitchFamily="82" charset="0"/>
                <a:cs typeface="Times New Roman" pitchFamily="18" charset="0"/>
              </a:rPr>
              <a:t>Оборудования,</a:t>
            </a:r>
          </a:p>
          <a:p>
            <a:pPr algn="ctr">
              <a:defRPr/>
            </a:pPr>
            <a:r>
              <a:rPr lang="ru-RU" sz="2400" dirty="0">
                <a:solidFill>
                  <a:srgbClr val="000000"/>
                </a:solidFill>
                <a:latin typeface="Gabriola" pitchFamily="82" charset="0"/>
                <a:cs typeface="Times New Roman" pitchFamily="18" charset="0"/>
              </a:rPr>
              <a:t>Удобрений,</a:t>
            </a:r>
          </a:p>
          <a:p>
            <a:pPr algn="ctr">
              <a:defRPr/>
            </a:pPr>
            <a:r>
              <a:rPr lang="ru-RU" sz="2400" dirty="0">
                <a:solidFill>
                  <a:srgbClr val="000000"/>
                </a:solidFill>
                <a:latin typeface="Gabriola" pitchFamily="82" charset="0"/>
                <a:cs typeface="Times New Roman" pitchFamily="18" charset="0"/>
              </a:rPr>
              <a:t>Ядохимикатов,</a:t>
            </a:r>
          </a:p>
          <a:p>
            <a:pPr algn="ctr">
              <a:defRPr/>
            </a:pPr>
            <a:r>
              <a:rPr lang="ru-RU" sz="2400" dirty="0">
                <a:solidFill>
                  <a:srgbClr val="000000"/>
                </a:solidFill>
                <a:latin typeface="Gabriola" pitchFamily="82" charset="0"/>
                <a:cs typeface="Times New Roman" pitchFamily="18" charset="0"/>
              </a:rPr>
              <a:t>комбикормов</a:t>
            </a:r>
          </a:p>
        </p:txBody>
      </p:sp>
      <p:sp>
        <p:nvSpPr>
          <p:cNvPr id="121864" name="Oval 8"/>
          <p:cNvSpPr>
            <a:spLocks noChangeArrowheads="1"/>
          </p:cNvSpPr>
          <p:nvPr/>
        </p:nvSpPr>
        <p:spPr bwMode="auto">
          <a:xfrm>
            <a:off x="4859338" y="3789363"/>
            <a:ext cx="4032250" cy="2376487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endParaRPr lang="ru-RU" sz="2000" b="1" dirty="0">
              <a:latin typeface="Gabriola" pitchFamily="82" charset="0"/>
            </a:endParaRPr>
          </a:p>
          <a:p>
            <a:pPr algn="ctr">
              <a:defRPr/>
            </a:pPr>
            <a:r>
              <a:rPr lang="ru-RU" sz="2200" dirty="0">
                <a:solidFill>
                  <a:srgbClr val="000000"/>
                </a:solidFill>
                <a:latin typeface="Gabriola" pitchFamily="82" charset="0"/>
                <a:cs typeface="Times New Roman" pitchFamily="18" charset="0"/>
              </a:rPr>
              <a:t>Заготовка, </a:t>
            </a:r>
          </a:p>
          <a:p>
            <a:pPr algn="ctr">
              <a:defRPr/>
            </a:pPr>
            <a:r>
              <a:rPr lang="ru-RU" sz="2200" dirty="0">
                <a:solidFill>
                  <a:srgbClr val="000000"/>
                </a:solidFill>
                <a:latin typeface="Gabriola" pitchFamily="82" charset="0"/>
                <a:cs typeface="Times New Roman" pitchFamily="18" charset="0"/>
              </a:rPr>
              <a:t>переработка,</a:t>
            </a:r>
          </a:p>
          <a:p>
            <a:pPr algn="ctr">
              <a:defRPr/>
            </a:pPr>
            <a:r>
              <a:rPr lang="ru-RU" sz="2200" dirty="0">
                <a:solidFill>
                  <a:srgbClr val="000000"/>
                </a:solidFill>
                <a:latin typeface="Gabriola" pitchFamily="82" charset="0"/>
                <a:cs typeface="Times New Roman" pitchFamily="18" charset="0"/>
              </a:rPr>
              <a:t> и реализация продуктов.</a:t>
            </a:r>
          </a:p>
          <a:p>
            <a:pPr algn="ctr">
              <a:defRPr/>
            </a:pPr>
            <a:r>
              <a:rPr lang="ru-RU" sz="2200" dirty="0">
                <a:solidFill>
                  <a:srgbClr val="000000"/>
                </a:solidFill>
                <a:latin typeface="Gabriola" pitchFamily="82" charset="0"/>
                <a:cs typeface="Times New Roman" pitchFamily="18" charset="0"/>
              </a:rPr>
              <a:t>Лёгкая и пищевая </a:t>
            </a:r>
          </a:p>
          <a:p>
            <a:pPr algn="ctr">
              <a:defRPr/>
            </a:pPr>
            <a:r>
              <a:rPr lang="ru-RU" sz="2200" dirty="0">
                <a:solidFill>
                  <a:srgbClr val="000000"/>
                </a:solidFill>
                <a:latin typeface="Gabriola" pitchFamily="82" charset="0"/>
                <a:cs typeface="Times New Roman" pitchFamily="18" charset="0"/>
              </a:rPr>
              <a:t>промышленность,</a:t>
            </a:r>
          </a:p>
          <a:p>
            <a:pPr algn="ctr">
              <a:defRPr/>
            </a:pPr>
            <a:r>
              <a:rPr lang="ru-RU" sz="2200" dirty="0">
                <a:solidFill>
                  <a:srgbClr val="000000"/>
                </a:solidFill>
                <a:latin typeface="Gabriola" pitchFamily="82" charset="0"/>
                <a:cs typeface="Times New Roman" pitchFamily="18" charset="0"/>
              </a:rPr>
              <a:t>общественное </a:t>
            </a:r>
          </a:p>
          <a:p>
            <a:pPr algn="ctr">
              <a:defRPr/>
            </a:pPr>
            <a:r>
              <a:rPr lang="ru-RU" sz="2200" dirty="0">
                <a:solidFill>
                  <a:srgbClr val="000000"/>
                </a:solidFill>
                <a:latin typeface="Gabriola" pitchFamily="82" charset="0"/>
                <a:cs typeface="Times New Roman" pitchFamily="18" charset="0"/>
              </a:rPr>
              <a:t>питание</a:t>
            </a:r>
          </a:p>
          <a:p>
            <a:pPr algn="ctr">
              <a:defRPr/>
            </a:pPr>
            <a:endParaRPr lang="ru-RU" sz="2000" b="1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1865" name="AutoShape 9"/>
          <p:cNvSpPr>
            <a:spLocks noChangeArrowheads="1"/>
          </p:cNvSpPr>
          <p:nvPr/>
        </p:nvSpPr>
        <p:spPr bwMode="auto">
          <a:xfrm>
            <a:off x="571472" y="6143644"/>
            <a:ext cx="2808287" cy="4318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400" b="1" dirty="0">
                <a:latin typeface="Monotype Corsiva" pitchFamily="66" charset="0"/>
              </a:rPr>
              <a:t>1 звено АПК</a:t>
            </a:r>
          </a:p>
        </p:txBody>
      </p:sp>
      <p:sp>
        <p:nvSpPr>
          <p:cNvPr id="121866" name="AutoShape 10"/>
          <p:cNvSpPr>
            <a:spLocks noChangeArrowheads="1"/>
          </p:cNvSpPr>
          <p:nvPr/>
        </p:nvSpPr>
        <p:spPr bwMode="auto">
          <a:xfrm>
            <a:off x="5364163" y="6237288"/>
            <a:ext cx="3095625" cy="4318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400" b="1" dirty="0">
                <a:latin typeface="Monotype Corsiva" pitchFamily="66" charset="0"/>
              </a:rPr>
              <a:t>3 звено АПК</a:t>
            </a:r>
          </a:p>
        </p:txBody>
      </p:sp>
      <p:sp>
        <p:nvSpPr>
          <p:cNvPr id="121867" name="Line 11"/>
          <p:cNvSpPr>
            <a:spLocks noChangeShapeType="1"/>
          </p:cNvSpPr>
          <p:nvPr/>
        </p:nvSpPr>
        <p:spPr bwMode="auto">
          <a:xfrm flipV="1">
            <a:off x="857224" y="2000240"/>
            <a:ext cx="1928826" cy="2000264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1868" name="Line 12"/>
          <p:cNvSpPr>
            <a:spLocks noChangeShapeType="1"/>
          </p:cNvSpPr>
          <p:nvPr/>
        </p:nvSpPr>
        <p:spPr bwMode="auto">
          <a:xfrm>
            <a:off x="3995738" y="4608513"/>
            <a:ext cx="8636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1869" name="Line 13"/>
          <p:cNvSpPr>
            <a:spLocks noChangeShapeType="1"/>
          </p:cNvSpPr>
          <p:nvPr/>
        </p:nvSpPr>
        <p:spPr bwMode="auto">
          <a:xfrm flipH="1">
            <a:off x="3851275" y="4968875"/>
            <a:ext cx="1008063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1870" name="Line 14"/>
          <p:cNvSpPr>
            <a:spLocks noChangeShapeType="1"/>
          </p:cNvSpPr>
          <p:nvPr/>
        </p:nvSpPr>
        <p:spPr bwMode="auto">
          <a:xfrm>
            <a:off x="6011863" y="1989138"/>
            <a:ext cx="2232025" cy="2087562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21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2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0" grpId="0" animBg="1"/>
      <p:bldP spid="121861" grpId="0" animBg="1"/>
      <p:bldP spid="121862" grpId="0" animBg="1"/>
      <p:bldP spid="121863" grpId="0" animBg="1"/>
      <p:bldP spid="121864" grpId="0" animBg="1"/>
      <p:bldP spid="121865" grpId="0" animBg="1"/>
      <p:bldP spid="12186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0" y="0"/>
            <a:ext cx="5000628" cy="6858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ru-RU" sz="3400" dirty="0" smtClean="0">
                <a:solidFill>
                  <a:srgbClr val="000000"/>
                </a:solidFill>
                <a:latin typeface="Gabriola" pitchFamily="82" charset="0"/>
              </a:rPr>
              <a:t>Во всем мире в отрасли занято около 1,3 млрд. человек. </a:t>
            </a:r>
          </a:p>
          <a:p>
            <a:pPr>
              <a:defRPr/>
            </a:pPr>
            <a:r>
              <a:rPr lang="ru-RU" sz="3400" dirty="0" smtClean="0">
                <a:solidFill>
                  <a:srgbClr val="000000"/>
                </a:solidFill>
                <a:latin typeface="Gabriola" pitchFamily="82" charset="0"/>
              </a:rPr>
              <a:t>Крупнейшие производители с/</a:t>
            </a:r>
            <a:r>
              <a:rPr lang="ru-RU" sz="3400" dirty="0" err="1" smtClean="0">
                <a:solidFill>
                  <a:srgbClr val="000000"/>
                </a:solidFill>
                <a:latin typeface="Gabriola" pitchFamily="82" charset="0"/>
              </a:rPr>
              <a:t>х</a:t>
            </a:r>
            <a:r>
              <a:rPr lang="ru-RU" sz="3400" dirty="0" smtClean="0">
                <a:solidFill>
                  <a:srgbClr val="000000"/>
                </a:solidFill>
                <a:latin typeface="Gabriola" pitchFamily="82" charset="0"/>
              </a:rPr>
              <a:t> продукции: Китай – более 11 % мировой продукции; США – около 10 %; Индия – 7 %; Бразилия – 6 %. </a:t>
            </a:r>
          </a:p>
          <a:p>
            <a:pPr>
              <a:defRPr/>
            </a:pPr>
            <a:r>
              <a:rPr lang="ru-RU" sz="3400" dirty="0" smtClean="0">
                <a:solidFill>
                  <a:srgbClr val="000000"/>
                </a:solidFill>
                <a:latin typeface="Gabriola" pitchFamily="82" charset="0"/>
              </a:rPr>
              <a:t>По производству аграрной продукции на душу населения лидируют: Греция, Швейцария, Дания, Финляндия, Норвегия.</a:t>
            </a:r>
          </a:p>
        </p:txBody>
      </p:sp>
      <p:pic>
        <p:nvPicPr>
          <p:cNvPr id="10242" name="Picture 2" descr="&amp;Kcy;&amp;icy;&amp;tcy;&amp;acy;&amp;jcy;&amp;scy;&amp;kcy;&amp;ocy;&amp;iecy; &amp;scy;&amp;iecy;&amp;lcy;&amp;softcy;&amp;scy;&amp;kcy;&amp;ocy;&amp;iecy; &amp;khcy;&amp;ocy;&amp;zcy;&amp;yacy;&amp;jcy;&amp;scy;&amp;tcy;&amp;vcy;&amp;ocy; &amp;pcy;&amp;iecy;&amp;rcy;&amp;iecy;&amp;zhcy;&amp;icy;&amp;vcy;&amp;acy;&amp;iecy;&amp;tcy; &amp;ucy;&amp;pcy;&amp;acy;&amp;dcy;&amp;ocy;&amp;kcy; &amp;Acy;&amp;gcy;&amp;rcy;&amp;ocy;&amp;Bcy;&amp;icy;&amp;zcy;&amp;ncy;&amp;iecy;&amp;scy;&amp;Kcy;&amp;ocy;&amp;ncy;&amp;scy;&amp;acy;&amp;lcy;&amp;tcy; &amp;ecy;&amp;tcy;&amp;ocy; &amp;acy;&amp;gcy;&amp;rcy;&amp;ocy;&amp;ncy;&amp;ocy;&amp;vcy;&amp;ocy;&amp;scy;&amp;tcy;&amp;icy;, &amp;ocy;&amp;bcy;&amp;zcy;&amp;ocy;&amp;rcy; &amp;acy;&amp;gcy;&amp;rcy;&amp;ocy;&amp;rcy;&amp;ycy;&amp;ncy;&amp;kcy;&amp;acy;, &amp;vcy;&amp;scy;&amp;iecy; &amp;ocy; &amp;zhcy;&amp;icy;&amp;vcy;&amp;ocy;&amp;tcy;&amp;ncy;&amp;ocy;&amp;vcy;&amp;ocy;&amp;dcy;&amp;scy;&amp;tcy;&amp;vcy;&amp;iecy;, &amp;scy;&amp;vcy;&amp;icy;&amp;ncy;&amp;ocy;&amp;vcy;&amp;o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0"/>
            <a:ext cx="4143372" cy="1714488"/>
          </a:xfrm>
          <a:prstGeom prst="rect">
            <a:avLst/>
          </a:prstGeom>
          <a:noFill/>
        </p:spPr>
      </p:pic>
      <p:pic>
        <p:nvPicPr>
          <p:cNvPr id="10244" name="Picture 4" descr="MEGAPRESSA.RU &quot; &amp;Scy;&amp;ocy;&amp;kcy;&amp;rcy;&amp;acy;&amp;shchcy;&amp;iecy;&amp;ncy;&amp;icy;&amp;iecy;&amp;m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714488"/>
            <a:ext cx="4143372" cy="1714488"/>
          </a:xfrm>
          <a:prstGeom prst="rect">
            <a:avLst/>
          </a:prstGeom>
          <a:noFill/>
        </p:spPr>
      </p:pic>
      <p:pic>
        <p:nvPicPr>
          <p:cNvPr id="10246" name="Picture 6" descr="&amp;Ncy;&amp;ocy;&amp;vcy;&amp;ocy;&amp;scy;&amp;tcy;&amp;icy; - &amp;Scy;&amp;iecy;&amp;lcy;&amp;softcy;&amp;scy;&amp;kcy;&amp;ocy;&amp;khcy;&amp;ocy;&amp;zcy;&amp;yacy;&amp;jcy;&amp;scy;&amp;tcy;&amp;vcy;&amp;iecy;&amp;ncy;&amp;ncy;&amp;ocy;&amp;iecy; &amp;scy;&amp;tcy;&amp;rcy;&amp;acy;&amp;khcy;&amp;ocy;&amp;vcy;&amp;acy;&amp;ncy;&amp;icy;&amp;iecy;. &amp;Pcy;&amp;ocy;&amp;rcy;&amp;tcy;&amp;acy;&amp;lcy; &amp;ocy;&amp;bcy; &amp;acy;&amp;gcy;&amp;rcy;&amp;ocy;&amp;scy;&amp;tcy;&amp;rcy;&amp;acy;&amp;khcy;&amp;ocy;&amp;vcy;&amp;acy;&amp;ncy;&amp;icy;&amp;icy; &amp;icy; &amp;ucy;&amp;pcy;&amp;rcy;&amp;acy;&amp;vcy;&amp;lcy;&amp;iecy;&amp;ncy;&amp;icy;&amp;icy; &amp;rcy;&amp;icy;&amp;scy;&amp;kcy;&amp;acy;&amp;mcy;&amp;icy; &amp;vcy; &amp;scy;&amp;iecy;&amp;lcy;&amp;softcy;&amp;scy;&amp;kcy;&amp;ocy;&amp;mcy; &amp;khcy;&amp;ocy;&amp;zcy;&amp;yacy;&amp;jcy;&amp;scy;&amp;tcy;&amp;vcy;&amp;ie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3357562"/>
            <a:ext cx="4143372" cy="1785926"/>
          </a:xfrm>
          <a:prstGeom prst="rect">
            <a:avLst/>
          </a:prstGeom>
          <a:noFill/>
        </p:spPr>
      </p:pic>
      <p:pic>
        <p:nvPicPr>
          <p:cNvPr id="10248" name="Picture 8" descr="&amp;YAcy; &amp;chcy;&amp;ucy;&amp;vcy;&amp;scy;&amp;tcy;&amp;vcy;&amp;ocy;&amp;vcy;&amp;acy;&amp;lcy; &amp;scy;&amp;iecy;&amp;bcy;&amp;yacy; &amp;vcy; &amp;Bcy;&amp;rcy;&amp;acy;&amp;zcy;&amp;icy;&amp;lcy;&amp;icy;&amp;icy; &amp;zcy;&amp;acy;&amp;scy;&amp;lcy;&amp;acy;&amp;ncy;&amp;ncy;&amp;ycy;&amp;mcy; &amp;Kcy;&amp;acy;&amp;zcy;&amp;acy;&amp;chcy;&amp;kcy;&amp;ocy;&amp;mcy; &amp;Ncy;&amp;acy;&amp;shcy;&amp;icy; &amp;zcy;&amp;acy; &amp;gcy;&amp;rcy;&amp;acy;&amp;ncy;…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8" y="5143512"/>
            <a:ext cx="4143373" cy="17144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2714612" y="1"/>
            <a:ext cx="3291840" cy="714356"/>
            <a:chOff x="0" y="44"/>
            <a:chExt cx="3291840" cy="1777182"/>
          </a:xfrm>
          <a:blipFill>
            <a:blip r:embed="rId2"/>
            <a:tile tx="0" ty="0" sx="100000" sy="100000" flip="none" algn="tl"/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0" y="44"/>
              <a:ext cx="3291840" cy="1777182"/>
            </a:xfrm>
            <a:prstGeom prst="roundRect">
              <a:avLst/>
            </a:prstGeom>
            <a:grpFill/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145722" y="350477"/>
              <a:ext cx="3118330" cy="944713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49530" rIns="99060" bIns="4953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600" b="1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Типы с</a:t>
              </a:r>
              <a:r>
                <a:rPr lang="en-US" sz="2600" b="1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/</a:t>
              </a:r>
              <a:r>
                <a:rPr lang="ru-RU" sz="2600" b="1" dirty="0" err="1" smtClean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х</a:t>
              </a:r>
              <a:endParaRPr lang="ru-RU" sz="2600" b="1" kern="1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4929190" y="2786058"/>
            <a:ext cx="4214810" cy="1928826"/>
            <a:chOff x="0" y="44"/>
            <a:chExt cx="3291840" cy="189566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0" y="44"/>
              <a:ext cx="3291840" cy="1777182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86755" y="237002"/>
              <a:ext cx="3118330" cy="165870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49530" rIns="99060" bIns="4953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itchFamily="34" charset="0"/>
                <a:buChar char="•"/>
              </a:pPr>
              <a:r>
                <a:rPr lang="ru-RU" sz="2000" b="1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Плужное и </a:t>
              </a:r>
              <a:r>
                <a:rPr lang="ru-RU" sz="2000" b="1" dirty="0" err="1" smtClean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матыжное</a:t>
              </a:r>
              <a:r>
                <a:rPr lang="ru-RU" sz="2000" b="1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земледелие</a:t>
              </a:r>
            </a:p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itchFamily="34" charset="0"/>
                <a:buChar char="•"/>
              </a:pPr>
              <a:r>
                <a:rPr lang="ru-RU" sz="2000" b="1" kern="1200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Пастбищное животноводство</a:t>
              </a:r>
            </a:p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itchFamily="34" charset="0"/>
                <a:buChar char="•"/>
              </a:pPr>
              <a:r>
                <a:rPr lang="ru-RU" sz="2000" b="1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Кочеве скотоводство</a:t>
              </a:r>
              <a:r>
                <a:rPr lang="ru-RU" sz="2000" b="1" kern="1200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</a:p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itchFamily="34" charset="0"/>
                <a:buChar char="•"/>
              </a:pPr>
              <a:endParaRPr lang="ru-RU" sz="2600" b="1" kern="1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0" y="2857496"/>
            <a:ext cx="4286248" cy="1205678"/>
            <a:chOff x="0" y="44"/>
            <a:chExt cx="3291840" cy="177718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0" y="44"/>
              <a:ext cx="3291840" cy="1777182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86755" y="86799"/>
              <a:ext cx="3118330" cy="16036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49530" rIns="99060" bIns="4953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itchFamily="34" charset="0"/>
                <a:buChar char="•"/>
              </a:pPr>
              <a:r>
                <a:rPr lang="ru-RU" sz="2000" b="1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Интенсивное земледелие</a:t>
              </a:r>
            </a:p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itchFamily="34" charset="0"/>
                <a:buChar char="•"/>
              </a:pPr>
              <a:r>
                <a:rPr lang="ru-RU" sz="2000" b="1" kern="1200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Интенсивное животноводство</a:t>
              </a:r>
              <a:endParaRPr lang="ru-RU" sz="2000" b="1" kern="1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5214942" y="1285860"/>
            <a:ext cx="3291840" cy="785818"/>
            <a:chOff x="0" y="44"/>
            <a:chExt cx="3291840" cy="177718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0" y="44"/>
              <a:ext cx="3291840" cy="1777182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</p:sp>
        <p:sp>
          <p:nvSpPr>
            <p:cNvPr id="17" name="Скругленный прямоугольник 4"/>
            <p:cNvSpPr/>
            <p:nvPr/>
          </p:nvSpPr>
          <p:spPr>
            <a:xfrm>
              <a:off x="86755" y="86799"/>
              <a:ext cx="3118330" cy="16036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49530" rIns="99060" bIns="4953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600" b="1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Потребительское</a:t>
              </a:r>
              <a:endParaRPr lang="ru-RU" sz="2600" b="1" kern="1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714348" y="1285860"/>
            <a:ext cx="3306918" cy="785818"/>
            <a:chOff x="0" y="44"/>
            <a:chExt cx="3306918" cy="177718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0" y="44"/>
              <a:ext cx="3291840" cy="1777182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</p:sp>
        <p:sp>
          <p:nvSpPr>
            <p:cNvPr id="20" name="Скругленный прямоугольник 4"/>
            <p:cNvSpPr/>
            <p:nvPr/>
          </p:nvSpPr>
          <p:spPr>
            <a:xfrm>
              <a:off x="188588" y="74245"/>
              <a:ext cx="3118330" cy="16036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49530" rIns="99060" bIns="4953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600" b="1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Товарное</a:t>
              </a:r>
              <a:endParaRPr lang="ru-RU" sz="2600" b="1" kern="1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0" y="5000636"/>
            <a:ext cx="4500562" cy="1857364"/>
            <a:chOff x="0" y="44"/>
            <a:chExt cx="3291840" cy="356018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0" y="44"/>
              <a:ext cx="3291840" cy="3560182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</p:sp>
        <p:sp>
          <p:nvSpPr>
            <p:cNvPr id="23" name="Скругленный прямоугольник 4"/>
            <p:cNvSpPr/>
            <p:nvPr/>
          </p:nvSpPr>
          <p:spPr>
            <a:xfrm>
              <a:off x="74284" y="480479"/>
              <a:ext cx="3118330" cy="25877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49530" rIns="99060" bIns="4953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Представляет собой крупные, хорошо организованные плантации и фермы, использующие машины , наемную рабочую силу , удобрения и ориентированы на внутренний и внешний рынок.</a:t>
              </a:r>
              <a:endParaRPr lang="ru-RU" b="1" kern="1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4786314" y="5429264"/>
            <a:ext cx="4357686" cy="1428736"/>
            <a:chOff x="0" y="44"/>
            <a:chExt cx="3291840" cy="177718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0" y="44"/>
              <a:ext cx="3291840" cy="1777182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</p:sp>
        <p:sp>
          <p:nvSpPr>
            <p:cNvPr id="26" name="Скругленный прямоугольник 4"/>
            <p:cNvSpPr/>
            <p:nvPr/>
          </p:nvSpPr>
          <p:spPr>
            <a:xfrm>
              <a:off x="145722" y="350477"/>
              <a:ext cx="3118330" cy="94471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49530" rIns="99060" bIns="4953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Представляет собой </a:t>
              </a:r>
              <a:r>
                <a:rPr lang="ru-RU" b="1" dirty="0" err="1" smtClean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малотоварное</a:t>
              </a:r>
              <a:r>
                <a:rPr lang="ru-RU" b="1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с</a:t>
              </a:r>
              <a:r>
                <a:rPr lang="en-US" b="1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/</a:t>
              </a:r>
              <a:r>
                <a:rPr lang="ru-RU" b="1" dirty="0" err="1" smtClean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х</a:t>
              </a:r>
              <a:r>
                <a:rPr lang="ru-RU" b="1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 обеспечивающее пропитание семьи</a:t>
              </a:r>
              <a:endParaRPr lang="ru-RU" b="1" kern="1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8" name="Line 12"/>
          <p:cNvSpPr>
            <a:spLocks noChangeShapeType="1"/>
          </p:cNvSpPr>
          <p:nvPr/>
        </p:nvSpPr>
        <p:spPr bwMode="auto">
          <a:xfrm>
            <a:off x="6000760" y="428604"/>
            <a:ext cx="8636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" name="Line 12"/>
          <p:cNvSpPr>
            <a:spLocks noChangeShapeType="1"/>
          </p:cNvSpPr>
          <p:nvPr/>
        </p:nvSpPr>
        <p:spPr bwMode="auto">
          <a:xfrm rot="5400000">
            <a:off x="6426216" y="860404"/>
            <a:ext cx="8636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0" name="Line 12"/>
          <p:cNvSpPr>
            <a:spLocks noChangeShapeType="1"/>
          </p:cNvSpPr>
          <p:nvPr/>
        </p:nvSpPr>
        <p:spPr bwMode="auto">
          <a:xfrm rot="10800000">
            <a:off x="1785918" y="428604"/>
            <a:ext cx="8636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 rot="5400000">
            <a:off x="1354118" y="860404"/>
            <a:ext cx="8636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2" name="Line 12"/>
          <p:cNvSpPr>
            <a:spLocks noChangeShapeType="1"/>
          </p:cNvSpPr>
          <p:nvPr/>
        </p:nvSpPr>
        <p:spPr bwMode="auto">
          <a:xfrm rot="5400000">
            <a:off x="5068894" y="2503478"/>
            <a:ext cx="8636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3" name="Line 12"/>
          <p:cNvSpPr>
            <a:spLocks noChangeShapeType="1"/>
          </p:cNvSpPr>
          <p:nvPr/>
        </p:nvSpPr>
        <p:spPr bwMode="auto">
          <a:xfrm rot="5400000">
            <a:off x="1711308" y="2503478"/>
            <a:ext cx="8636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4" name="Line 12"/>
          <p:cNvSpPr>
            <a:spLocks noChangeShapeType="1"/>
          </p:cNvSpPr>
          <p:nvPr/>
        </p:nvSpPr>
        <p:spPr bwMode="auto">
          <a:xfrm rot="5400000">
            <a:off x="6497654" y="5003808"/>
            <a:ext cx="8636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5" name="Line 12"/>
          <p:cNvSpPr>
            <a:spLocks noChangeShapeType="1"/>
          </p:cNvSpPr>
          <p:nvPr/>
        </p:nvSpPr>
        <p:spPr bwMode="auto">
          <a:xfrm rot="5400000">
            <a:off x="1711308" y="4503742"/>
            <a:ext cx="8636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15370" cy="1857388"/>
          </a:xfrm>
        </p:spPr>
        <p:txBody>
          <a:bodyPr/>
          <a:lstStyle/>
          <a:p>
            <a:r>
              <a:rPr lang="ru-RU" sz="6000" dirty="0" smtClean="0">
                <a:solidFill>
                  <a:srgbClr val="000000"/>
                </a:solidFill>
                <a:latin typeface="Monotype Corsiva" pitchFamily="66" charset="0"/>
              </a:rPr>
              <a:t>«</a:t>
            </a:r>
            <a:r>
              <a:rPr lang="ru-RU" sz="6000" b="1" dirty="0" smtClean="0">
                <a:solidFill>
                  <a:srgbClr val="000000"/>
                </a:solidFill>
                <a:latin typeface="Monotype Corsiva" pitchFamily="66" charset="0"/>
              </a:rPr>
              <a:t>Зеленая революция</a:t>
            </a:r>
            <a:r>
              <a:rPr lang="ru-RU" sz="6000" dirty="0" smtClean="0">
                <a:solidFill>
                  <a:srgbClr val="000000"/>
                </a:solidFill>
                <a:latin typeface="Monotype Corsiva" pitchFamily="66" charset="0"/>
              </a:rPr>
              <a:t>»-</a:t>
            </a:r>
            <a:r>
              <a:rPr lang="ru-RU" dirty="0" smtClean="0">
                <a:solidFill>
                  <a:srgbClr val="000000"/>
                </a:solidFill>
              </a:rPr>
              <a:t/>
            </a:r>
            <a:br>
              <a:rPr lang="ru-RU" dirty="0" smtClean="0">
                <a:solidFill>
                  <a:srgbClr val="000000"/>
                </a:solidFill>
              </a:rPr>
            </a:br>
            <a:r>
              <a:rPr lang="ru-RU" dirty="0" smtClean="0">
                <a:solidFill>
                  <a:srgbClr val="000000"/>
                </a:solidFill>
                <a:latin typeface="Gabriola" pitchFamily="82" charset="0"/>
              </a:rPr>
              <a:t>Это преобразование с</a:t>
            </a:r>
            <a:r>
              <a:rPr lang="en-US" dirty="0" smtClean="0">
                <a:solidFill>
                  <a:srgbClr val="000000"/>
                </a:solidFill>
                <a:latin typeface="Gabriola" pitchFamily="82" charset="0"/>
              </a:rPr>
              <a:t>/</a:t>
            </a:r>
            <a:r>
              <a:rPr lang="ru-RU" dirty="0" err="1" smtClean="0">
                <a:solidFill>
                  <a:srgbClr val="000000"/>
                </a:solidFill>
                <a:latin typeface="Gabriola" pitchFamily="82" charset="0"/>
              </a:rPr>
              <a:t>х</a:t>
            </a:r>
            <a:r>
              <a:rPr lang="ru-RU" dirty="0" smtClean="0">
                <a:solidFill>
                  <a:srgbClr val="000000"/>
                </a:solidFill>
                <a:latin typeface="Gabriola" pitchFamily="82" charset="0"/>
              </a:rPr>
              <a:t> на основе современной техники</a:t>
            </a:r>
            <a:r>
              <a:rPr lang="ru-RU" dirty="0" smtClean="0">
                <a:solidFill>
                  <a:srgbClr val="000000"/>
                </a:solidFill>
              </a:rPr>
              <a:t>: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1928802"/>
            <a:ext cx="8572560" cy="2428891"/>
          </a:xfrm>
        </p:spPr>
        <p:txBody>
          <a:bodyPr/>
          <a:lstStyle/>
          <a:p>
            <a:r>
              <a:rPr lang="ru-RU" dirty="0" smtClean="0">
                <a:solidFill>
                  <a:srgbClr val="000000"/>
                </a:solidFill>
                <a:latin typeface="Gabriola" pitchFamily="82" charset="0"/>
              </a:rPr>
              <a:t>Введение новых скороспелых сортов зерновых культур (2-4 сбора урожая за год)</a:t>
            </a:r>
          </a:p>
          <a:p>
            <a:r>
              <a:rPr lang="ru-RU" dirty="0" smtClean="0">
                <a:solidFill>
                  <a:srgbClr val="000000"/>
                </a:solidFill>
                <a:latin typeface="Gabriola" pitchFamily="82" charset="0"/>
              </a:rPr>
              <a:t>Расширение ирригации (искусственного орошение)</a:t>
            </a:r>
          </a:p>
          <a:p>
            <a:r>
              <a:rPr lang="ru-RU" dirty="0" smtClean="0">
                <a:solidFill>
                  <a:srgbClr val="000000"/>
                </a:solidFill>
                <a:latin typeface="Gabriola" pitchFamily="82" charset="0"/>
              </a:rPr>
              <a:t>Применение  современной техники, средств защиты растений, удобрений</a:t>
            </a:r>
          </a:p>
          <a:p>
            <a:pPr>
              <a:buNone/>
            </a:pPr>
            <a:endParaRPr lang="ru-RU" dirty="0">
              <a:solidFill>
                <a:srgbClr val="000000"/>
              </a:solidFill>
              <a:latin typeface="Gabriola" pitchFamily="82" charset="0"/>
            </a:endParaRPr>
          </a:p>
        </p:txBody>
      </p:sp>
      <p:pic>
        <p:nvPicPr>
          <p:cNvPr id="36866" name="Picture 2" descr="&amp;Pcy;&amp;iecy;&amp;rcy;&amp;scy;&amp;ocy;&amp;ncy;&amp;acy;&amp;lcy;&amp;softcy;&amp;ncy;&amp;ycy;&amp;jcy; &amp;scy;&amp;acy;&amp;jcy;&amp;tcy; - &amp;zcy;&amp;acy;&amp;scy;&amp;ucy;&amp;khcy;&amp;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429132"/>
            <a:ext cx="2977101" cy="2000240"/>
          </a:xfrm>
          <a:prstGeom prst="rect">
            <a:avLst/>
          </a:prstGeom>
          <a:noFill/>
        </p:spPr>
      </p:pic>
      <p:pic>
        <p:nvPicPr>
          <p:cNvPr id="36868" name="Picture 4" descr="&amp;Pcy;&amp;rcy;&amp;ocy;&amp;icy;&amp;zcy;&amp;vcy;&amp;ocy;&amp;dcy;&amp;scy;&amp;tcy;&amp;vcy;&amp;iecy;&amp;ncy;&amp;ncy;&amp;ocy;&amp;iecy; &amp;pcy;&amp;ocy;&amp;mcy;&amp;iecy;&amp;shchcy;&amp;iecy;&amp;ncy;&amp;icy;&amp;iecy;. . &amp;Tcy;&amp;iecy;&amp;pcy;&amp;lcy;&amp;icy;&amp;tscy;&amp;ycy;, &amp;Scy;&amp;iecy;&amp;lcy;&amp;softcy;&amp;scy;&amp;kcy;&amp;ocy;&amp;iecy; &amp;khcy;&amp;ocy;&amp;zcy;&amp;yacy;&amp;jcy;&amp;scy;&amp;tcy;&amp;vcy;&amp;ocy; &amp;icy; …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4000504"/>
            <a:ext cx="2982750" cy="1990720"/>
          </a:xfrm>
          <a:prstGeom prst="rect">
            <a:avLst/>
          </a:prstGeom>
          <a:noFill/>
        </p:spPr>
      </p:pic>
      <p:pic>
        <p:nvPicPr>
          <p:cNvPr id="36872" name="Picture 8" descr="&amp;Acy;&amp;rcy;&amp;mcy;&amp;yacy;&amp;ncy;&amp;scy;&amp;kcy;&amp;icy;&amp;iecy; &amp;scy;&amp;acy;&amp;dcy;&amp;ocy;&amp;vcy;&amp;ocy;&amp;dcy;&amp;ycy; &amp;ocy;&amp;zhcy;&amp;icy;&amp;dcy;&amp;acy;&amp;yucy;&amp;tcy; &amp;ucy;&amp;rcy;&amp;ocy;&amp;zhcy;&amp;acy;&amp;yacy; &amp;acy;&amp;bcy;&amp;rcy;&amp;icy;&amp;kcy;&amp;ocy;&amp;scy;&amp;ocy;&amp;vcy; &amp;vcy; &amp;rcy;&amp;acy;&amp;zcy;&amp;mcy;&amp;iecy;&amp;rcy;&amp;iecy; &amp;vcy;&amp;scy;&amp;iecy;&amp;gcy;&amp;ocy; 8 &amp;tcy;&amp;ycy;&amp;scy;&amp;yacy;&amp;chcy; &amp;tcy;&amp;ocy;&amp;ncy;&amp;n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4357694"/>
            <a:ext cx="3249685" cy="22097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6357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6000" b="1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Аграрные отношения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857232"/>
            <a:ext cx="9144000" cy="1754326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CC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- </a:t>
            </a:r>
            <a:r>
              <a:rPr lang="ru-RU" sz="3600" b="1" dirty="0">
                <a:solidFill>
                  <a:srgbClr val="CC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это земельные отношения в деревне, формы землевладения и землепользования, характер действующих в этой отрасли социально-экономических законов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0" y="3214686"/>
          <a:ext cx="9144000" cy="3643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4" name="Picture 2" descr="C:\Users\Пк\Pictures\kartinkijane.ru-5795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14544" y="0"/>
            <a:ext cx="11715832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571604" y="2500306"/>
            <a:ext cx="43396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rgbClr val="000000"/>
                </a:solidFill>
                <a:latin typeface="Monotype Corsiva" pitchFamily="66" charset="0"/>
              </a:rPr>
              <a:t>Спасибо за внимание!</a:t>
            </a:r>
            <a:endParaRPr lang="ru-RU" sz="4000" dirty="0">
              <a:solidFill>
                <a:srgbClr val="0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0001">
  <a:themeElements>
    <a:clrScheme name="00001 2">
      <a:dk1>
        <a:srgbClr val="666633"/>
      </a:dk1>
      <a:lt1>
        <a:srgbClr val="FFFFFF"/>
      </a:lt1>
      <a:dk2>
        <a:srgbClr val="A18D58"/>
      </a:dk2>
      <a:lt2>
        <a:srgbClr val="FFFFCC"/>
      </a:lt2>
      <a:accent1>
        <a:srgbClr val="99CC00"/>
      </a:accent1>
      <a:accent2>
        <a:srgbClr val="99FF99"/>
      </a:accent2>
      <a:accent3>
        <a:srgbClr val="CDC5B4"/>
      </a:accent3>
      <a:accent4>
        <a:srgbClr val="DADADA"/>
      </a:accent4>
      <a:accent5>
        <a:srgbClr val="CAE2AA"/>
      </a:accent5>
      <a:accent6>
        <a:srgbClr val="8AE78A"/>
      </a:accent6>
      <a:hlink>
        <a:srgbClr val="666633"/>
      </a:hlink>
      <a:folHlink>
        <a:srgbClr val="FFCC99"/>
      </a:folHlink>
    </a:clrScheme>
    <a:fontScheme name="0000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0001 1">
        <a:dk1>
          <a:srgbClr val="666633"/>
        </a:dk1>
        <a:lt1>
          <a:srgbClr val="FFFFFF"/>
        </a:lt1>
        <a:dk2>
          <a:srgbClr val="A18D58"/>
        </a:dk2>
        <a:lt2>
          <a:srgbClr val="FFFFCC"/>
        </a:lt2>
        <a:accent1>
          <a:srgbClr val="CCFF66"/>
        </a:accent1>
        <a:accent2>
          <a:srgbClr val="FFCC99"/>
        </a:accent2>
        <a:accent3>
          <a:srgbClr val="CDC5B4"/>
        </a:accent3>
        <a:accent4>
          <a:srgbClr val="DADADA"/>
        </a:accent4>
        <a:accent5>
          <a:srgbClr val="E2FFB8"/>
        </a:accent5>
        <a:accent6>
          <a:srgbClr val="E7B98A"/>
        </a:accent6>
        <a:hlink>
          <a:srgbClr val="6666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001 2">
        <a:dk1>
          <a:srgbClr val="666633"/>
        </a:dk1>
        <a:lt1>
          <a:srgbClr val="FFFFFF"/>
        </a:lt1>
        <a:dk2>
          <a:srgbClr val="A18D58"/>
        </a:dk2>
        <a:lt2>
          <a:srgbClr val="FFFFCC"/>
        </a:lt2>
        <a:accent1>
          <a:srgbClr val="99CC00"/>
        </a:accent1>
        <a:accent2>
          <a:srgbClr val="99FF99"/>
        </a:accent2>
        <a:accent3>
          <a:srgbClr val="CDC5B4"/>
        </a:accent3>
        <a:accent4>
          <a:srgbClr val="DADADA"/>
        </a:accent4>
        <a:accent5>
          <a:srgbClr val="CAE2AA"/>
        </a:accent5>
        <a:accent6>
          <a:srgbClr val="8AE78A"/>
        </a:accent6>
        <a:hlink>
          <a:srgbClr val="666633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001 3">
        <a:dk1>
          <a:srgbClr val="666633"/>
        </a:dk1>
        <a:lt1>
          <a:srgbClr val="FFFFFF"/>
        </a:lt1>
        <a:dk2>
          <a:srgbClr val="A18D58"/>
        </a:dk2>
        <a:lt2>
          <a:srgbClr val="FFFFCC"/>
        </a:lt2>
        <a:accent1>
          <a:srgbClr val="99CC00"/>
        </a:accent1>
        <a:accent2>
          <a:srgbClr val="33CC33"/>
        </a:accent2>
        <a:accent3>
          <a:srgbClr val="CDC5B4"/>
        </a:accent3>
        <a:accent4>
          <a:srgbClr val="DADADA"/>
        </a:accent4>
        <a:accent5>
          <a:srgbClr val="CAE2AA"/>
        </a:accent5>
        <a:accent6>
          <a:srgbClr val="2DB92D"/>
        </a:accent6>
        <a:hlink>
          <a:srgbClr val="006600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501</TotalTime>
  <Words>326</Words>
  <Application>Microsoft PowerPoint</Application>
  <PresentationFormat>Экран (4:3)</PresentationFormat>
  <Paragraphs>61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00001</vt:lpstr>
      <vt:lpstr>Сельское хозяйство  развитых и развивающихся стран    </vt:lpstr>
      <vt:lpstr>Слайд 2</vt:lpstr>
      <vt:lpstr>Слайд 3</vt:lpstr>
      <vt:lpstr>Значение отрасли</vt:lpstr>
      <vt:lpstr>Значение и состав отрасли </vt:lpstr>
      <vt:lpstr>Состав агропромышленного комплекса</vt:lpstr>
      <vt:lpstr>Слайд 7</vt:lpstr>
      <vt:lpstr>Слайд 8</vt:lpstr>
      <vt:lpstr>«Зеленая революция»- Это преобразование с/х на основе современной техники:</vt:lpstr>
      <vt:lpstr>Аграрные отношения</vt:lpstr>
      <vt:lpstr>Слайд 11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География сельского хозяйства и рыболовства.</dc:title>
  <dc:creator>Елена</dc:creator>
  <cp:lastModifiedBy>Пк</cp:lastModifiedBy>
  <cp:revision>36</cp:revision>
  <cp:lastPrinted>1601-01-01T00:00:00Z</cp:lastPrinted>
  <dcterms:created xsi:type="dcterms:W3CDTF">2008-04-02T19:46:03Z</dcterms:created>
  <dcterms:modified xsi:type="dcterms:W3CDTF">2015-05-03T13:05:31Z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8</vt:i4>
  </property>
</Properties>
</file>