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80"/>
    <a:srgbClr val="3333CC"/>
    <a:srgbClr val="CCCCFF"/>
    <a:srgbClr val="99CC00"/>
    <a:srgbClr val="FF5555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0" autoAdjust="0"/>
    <p:restoredTop sz="94600"/>
  </p:normalViewPr>
  <p:slideViewPr>
    <p:cSldViewPr>
      <p:cViewPr varScale="1">
        <p:scale>
          <a:sx n="78" d="100"/>
          <a:sy n="78" d="100"/>
        </p:scale>
        <p:origin x="-998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1968" y="4224"/>
              <a:ext cx="3792" cy="96"/>
            </a:xfrm>
            <a:prstGeom prst="rect">
              <a:avLst/>
            </a:prstGeom>
            <a:gradFill rotWithShape="0">
              <a:gsLst>
                <a:gs pos="0">
                  <a:srgbClr val="EBD7FF"/>
                </a:gs>
                <a:gs pos="100000">
                  <a:srgbClr val="0099FF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5520" y="1248"/>
              <a:ext cx="240" cy="2688"/>
            </a:xfrm>
            <a:prstGeom prst="rect">
              <a:avLst/>
            </a:prstGeom>
            <a:gradFill rotWithShape="0">
              <a:gsLst>
                <a:gs pos="0">
                  <a:srgbClr val="C1E7CE"/>
                </a:gs>
                <a:gs pos="100000">
                  <a:srgbClr val="339966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0" y="3312"/>
              <a:ext cx="288" cy="9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0" y="3408"/>
              <a:ext cx="288" cy="912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5520" y="0"/>
              <a:ext cx="240" cy="12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3600" y="0"/>
              <a:ext cx="1920" cy="192"/>
            </a:xfrm>
            <a:prstGeom prst="rect">
              <a:avLst/>
            </a:prstGeom>
            <a:solidFill>
              <a:srgbClr val="CAC9A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288" y="192"/>
              <a:ext cx="336" cy="480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0" y="672"/>
              <a:ext cx="288" cy="2640"/>
            </a:xfrm>
            <a:prstGeom prst="rect">
              <a:avLst/>
            </a:prstGeom>
            <a:gradFill rotWithShape="0">
              <a:gsLst>
                <a:gs pos="0">
                  <a:srgbClr val="C1AE8F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0" y="192"/>
              <a:ext cx="28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0" y="0"/>
              <a:ext cx="624" cy="192"/>
            </a:xfrm>
            <a:prstGeom prst="rect">
              <a:avLst/>
            </a:prstGeom>
            <a:solidFill>
              <a:srgbClr val="99CC00"/>
            </a:solidFill>
            <a:ln w="1905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624" y="0"/>
              <a:ext cx="2976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 flipV="1">
              <a:off x="288" y="192"/>
              <a:ext cx="0" cy="4128"/>
            </a:xfrm>
            <a:prstGeom prst="line">
              <a:avLst/>
            </a:prstGeom>
            <a:noFill/>
            <a:ln w="762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288" y="4224"/>
              <a:ext cx="5472" cy="0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 flipV="1">
              <a:off x="5520" y="0"/>
              <a:ext cx="0" cy="4224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0" y="192"/>
              <a:ext cx="5760" cy="0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 flipH="1">
              <a:off x="3600" y="288"/>
              <a:ext cx="2160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 flipV="1">
              <a:off x="3600" y="0"/>
              <a:ext cx="0" cy="288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5520" y="1248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624" y="0"/>
              <a:ext cx="0" cy="672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 flipH="1">
              <a:off x="0" y="672"/>
              <a:ext cx="62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 flipV="1">
              <a:off x="1680" y="3936"/>
              <a:ext cx="0" cy="384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>
              <a:off x="1680" y="3936"/>
              <a:ext cx="4080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 flipH="1">
              <a:off x="0" y="3312"/>
              <a:ext cx="28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 flipH="1">
              <a:off x="0" y="3408"/>
              <a:ext cx="28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099" name="Rectangle 27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100" name="Rectangle 2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Century Gothic" pitchFamily="34" charset="0"/>
              <a:buNone/>
              <a:defRPr sz="2800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9" name="Rectangle 3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" name="Rectangle 3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1" name="Rectangle 3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64275"/>
            <a:ext cx="2133600" cy="3841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94D2A35-79CD-44F0-9C76-2E6DAE3E78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617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82C17-B31A-475B-8F31-6CA67CE31C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043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A9346B-8F71-4CC2-9267-29C169A7E1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566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80DE6F-5327-414D-8E90-A722A55753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368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56876E-7AA7-4C64-8EB8-7BDB7B9717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006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D6EA9-9406-4762-A9BD-74C13FE2E9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995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377DBB-5BFA-4F04-8994-A6F7072597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044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F97B20-0FD7-439B-BC69-F90E42B443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11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6B9B6F-C9E5-49AD-9A9A-55E284B0DF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263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6CE95-E42E-44E6-A380-D165BB917D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62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A4ED6F-1457-45D6-8473-451B4C9DA2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010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CC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032" name="Rectangle 8"/>
            <p:cNvSpPr>
              <a:spLocks noChangeArrowheads="1"/>
            </p:cNvSpPr>
            <p:nvPr/>
          </p:nvSpPr>
          <p:spPr bwMode="auto">
            <a:xfrm>
              <a:off x="1968" y="4224"/>
              <a:ext cx="3792" cy="96"/>
            </a:xfrm>
            <a:prstGeom prst="rect">
              <a:avLst/>
            </a:prstGeom>
            <a:gradFill rotWithShape="0">
              <a:gsLst>
                <a:gs pos="0">
                  <a:srgbClr val="EBD7FF"/>
                </a:gs>
                <a:gs pos="100000">
                  <a:srgbClr val="0099FF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5520" y="1248"/>
              <a:ext cx="240" cy="2688"/>
            </a:xfrm>
            <a:prstGeom prst="rect">
              <a:avLst/>
            </a:prstGeom>
            <a:gradFill rotWithShape="0">
              <a:gsLst>
                <a:gs pos="0">
                  <a:srgbClr val="C1E7CE"/>
                </a:gs>
                <a:gs pos="100000">
                  <a:srgbClr val="339966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0" y="3312"/>
              <a:ext cx="288" cy="9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0" y="3408"/>
              <a:ext cx="288" cy="912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5520" y="0"/>
              <a:ext cx="240" cy="12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037" name="Rectangle 13"/>
            <p:cNvSpPr>
              <a:spLocks noChangeArrowheads="1"/>
            </p:cNvSpPr>
            <p:nvPr/>
          </p:nvSpPr>
          <p:spPr bwMode="auto">
            <a:xfrm>
              <a:off x="3600" y="0"/>
              <a:ext cx="1920" cy="192"/>
            </a:xfrm>
            <a:prstGeom prst="rect">
              <a:avLst/>
            </a:prstGeom>
            <a:solidFill>
              <a:srgbClr val="CAC9A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038" name="Rectangle 14"/>
            <p:cNvSpPr>
              <a:spLocks noChangeArrowheads="1"/>
            </p:cNvSpPr>
            <p:nvPr/>
          </p:nvSpPr>
          <p:spPr bwMode="auto">
            <a:xfrm>
              <a:off x="288" y="192"/>
              <a:ext cx="336" cy="480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039" name="Rectangle 15"/>
            <p:cNvSpPr>
              <a:spLocks noChangeArrowheads="1"/>
            </p:cNvSpPr>
            <p:nvPr/>
          </p:nvSpPr>
          <p:spPr bwMode="auto">
            <a:xfrm>
              <a:off x="0" y="672"/>
              <a:ext cx="288" cy="2640"/>
            </a:xfrm>
            <a:prstGeom prst="rect">
              <a:avLst/>
            </a:prstGeom>
            <a:gradFill rotWithShape="0">
              <a:gsLst>
                <a:gs pos="0">
                  <a:srgbClr val="C1AE8F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040" name="Rectangle 16"/>
            <p:cNvSpPr>
              <a:spLocks noChangeArrowheads="1"/>
            </p:cNvSpPr>
            <p:nvPr/>
          </p:nvSpPr>
          <p:spPr bwMode="auto">
            <a:xfrm>
              <a:off x="0" y="192"/>
              <a:ext cx="28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041" name="Rectangle 17"/>
            <p:cNvSpPr>
              <a:spLocks noChangeArrowheads="1"/>
            </p:cNvSpPr>
            <p:nvPr/>
          </p:nvSpPr>
          <p:spPr bwMode="auto">
            <a:xfrm>
              <a:off x="0" y="0"/>
              <a:ext cx="624" cy="192"/>
            </a:xfrm>
            <a:prstGeom prst="rect">
              <a:avLst/>
            </a:prstGeom>
            <a:solidFill>
              <a:srgbClr val="99CC00"/>
            </a:solidFill>
            <a:ln w="1905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042" name="Rectangle 18"/>
            <p:cNvSpPr>
              <a:spLocks noChangeArrowheads="1"/>
            </p:cNvSpPr>
            <p:nvPr/>
          </p:nvSpPr>
          <p:spPr bwMode="auto">
            <a:xfrm>
              <a:off x="624" y="0"/>
              <a:ext cx="2976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043" name="Line 19"/>
            <p:cNvSpPr>
              <a:spLocks noChangeShapeType="1"/>
            </p:cNvSpPr>
            <p:nvPr/>
          </p:nvSpPr>
          <p:spPr bwMode="auto">
            <a:xfrm flipV="1">
              <a:off x="288" y="192"/>
              <a:ext cx="0" cy="4128"/>
            </a:xfrm>
            <a:prstGeom prst="line">
              <a:avLst/>
            </a:prstGeom>
            <a:noFill/>
            <a:ln w="762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4" name="Line 20"/>
            <p:cNvSpPr>
              <a:spLocks noChangeShapeType="1"/>
            </p:cNvSpPr>
            <p:nvPr/>
          </p:nvSpPr>
          <p:spPr bwMode="auto">
            <a:xfrm>
              <a:off x="288" y="4224"/>
              <a:ext cx="5472" cy="0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5" name="Line 21"/>
            <p:cNvSpPr>
              <a:spLocks noChangeShapeType="1"/>
            </p:cNvSpPr>
            <p:nvPr/>
          </p:nvSpPr>
          <p:spPr bwMode="auto">
            <a:xfrm flipV="1">
              <a:off x="5520" y="0"/>
              <a:ext cx="0" cy="4224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6" name="Line 22"/>
            <p:cNvSpPr>
              <a:spLocks noChangeShapeType="1"/>
            </p:cNvSpPr>
            <p:nvPr/>
          </p:nvSpPr>
          <p:spPr bwMode="auto">
            <a:xfrm>
              <a:off x="0" y="192"/>
              <a:ext cx="5760" cy="0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7" name="Line 23"/>
            <p:cNvSpPr>
              <a:spLocks noChangeShapeType="1"/>
            </p:cNvSpPr>
            <p:nvPr/>
          </p:nvSpPr>
          <p:spPr bwMode="auto">
            <a:xfrm flipH="1">
              <a:off x="3600" y="288"/>
              <a:ext cx="2160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8" name="Line 24"/>
            <p:cNvSpPr>
              <a:spLocks noChangeShapeType="1"/>
            </p:cNvSpPr>
            <p:nvPr/>
          </p:nvSpPr>
          <p:spPr bwMode="auto">
            <a:xfrm flipV="1">
              <a:off x="3600" y="0"/>
              <a:ext cx="0" cy="288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9" name="Line 25"/>
            <p:cNvSpPr>
              <a:spLocks noChangeShapeType="1"/>
            </p:cNvSpPr>
            <p:nvPr/>
          </p:nvSpPr>
          <p:spPr bwMode="auto">
            <a:xfrm>
              <a:off x="5520" y="1248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0" name="Line 26"/>
            <p:cNvSpPr>
              <a:spLocks noChangeShapeType="1"/>
            </p:cNvSpPr>
            <p:nvPr/>
          </p:nvSpPr>
          <p:spPr bwMode="auto">
            <a:xfrm>
              <a:off x="624" y="0"/>
              <a:ext cx="0" cy="672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1" name="Line 27"/>
            <p:cNvSpPr>
              <a:spLocks noChangeShapeType="1"/>
            </p:cNvSpPr>
            <p:nvPr/>
          </p:nvSpPr>
          <p:spPr bwMode="auto">
            <a:xfrm flipH="1">
              <a:off x="0" y="672"/>
              <a:ext cx="62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2" name="Line 28"/>
            <p:cNvSpPr>
              <a:spLocks noChangeShapeType="1"/>
            </p:cNvSpPr>
            <p:nvPr/>
          </p:nvSpPr>
          <p:spPr bwMode="auto">
            <a:xfrm flipV="1">
              <a:off x="1680" y="3936"/>
              <a:ext cx="0" cy="384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3" name="Line 29"/>
            <p:cNvSpPr>
              <a:spLocks noChangeShapeType="1"/>
            </p:cNvSpPr>
            <p:nvPr/>
          </p:nvSpPr>
          <p:spPr bwMode="auto">
            <a:xfrm>
              <a:off x="1680" y="3936"/>
              <a:ext cx="4080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4" name="Line 30"/>
            <p:cNvSpPr>
              <a:spLocks noChangeShapeType="1"/>
            </p:cNvSpPr>
            <p:nvPr/>
          </p:nvSpPr>
          <p:spPr bwMode="auto">
            <a:xfrm flipH="1">
              <a:off x="0" y="3312"/>
              <a:ext cx="28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5" name="Line 31"/>
            <p:cNvSpPr>
              <a:spLocks noChangeShapeType="1"/>
            </p:cNvSpPr>
            <p:nvPr/>
          </p:nvSpPr>
          <p:spPr bwMode="auto">
            <a:xfrm flipH="1">
              <a:off x="0" y="3408"/>
              <a:ext cx="28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64275"/>
            <a:ext cx="21336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64275"/>
            <a:ext cx="28956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67450"/>
            <a:ext cx="21336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8E9EC8C-F343-4FEB-9CF2-B6AB6B4825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3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800">
          <a:solidFill>
            <a:schemeClr val="bg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400">
          <a:solidFill>
            <a:schemeClr val="bg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altLang="ru-RU" dirty="0" smtClean="0"/>
              <a:t>Правила защиты от мошенников</a:t>
            </a:r>
            <a:endParaRPr lang="ru-RU" altLang="ru-RU" dirty="0" smtClean="0"/>
          </a:p>
        </p:txBody>
      </p:sp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667">
                        <a14:foregroundMark x1="11333" y1="62500" x2="11333" y2="598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933056"/>
            <a:ext cx="28575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073427"/>
          </a:xfrm>
        </p:spPr>
        <p:txBody>
          <a:bodyPr/>
          <a:lstStyle/>
          <a:p>
            <a:pPr marL="0" indent="174625">
              <a:buNone/>
            </a:pPr>
            <a:r>
              <a:rPr lang="ru-RU" dirty="0" smtClean="0"/>
              <a:t>Виды мошенничества безграничны.  Им занимаются люди, которые ищут добычу  без  особых затрат и усилий.  Первая заповедь - не поддаваться обману со стороны того,  кто предлагает кажущуюся очень подходящей  по цене сделку.</a:t>
            </a:r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54667" y1="40672" x2="48667" y2="32463"/>
                        <a14:foregroundMark x1="51000" y1="28731" x2="54667" y2="27239"/>
                        <a14:foregroundMark x1="55333" y1="24627" x2="55333" y2="33582"/>
                        <a14:foregroundMark x1="71000" y1="32463" x2="70000" y2="32836"/>
                        <a14:foregroundMark x1="45333" y1="8955" x2="48333" y2="8209"/>
                        <a14:foregroundMark x1="37667" y1="41791" x2="45667" y2="462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365103"/>
            <a:ext cx="2755221" cy="2461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787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700808"/>
            <a:ext cx="7772400" cy="1143000"/>
          </a:xfrm>
        </p:spPr>
        <p:txBody>
          <a:bodyPr/>
          <a:lstStyle/>
          <a:p>
            <a:r>
              <a:rPr lang="ru-RU" dirty="0" smtClean="0"/>
              <a:t>Следуйте также следующим правилам:</a:t>
            </a:r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79688" y1="79835" x2="87351" y2="77846"/>
                        <a14:foregroundMark x1="83482" y1="98354" x2="83482" y2="98354"/>
                        <a14:foregroundMark x1="61979" y1="88340" x2="61979" y2="88340"/>
                        <a14:foregroundMark x1="65997" y1="5418" x2="65997" y2="54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996952"/>
            <a:ext cx="3294055" cy="357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605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Правило</a:t>
            </a:r>
            <a:r>
              <a:rPr lang="ru-RU" b="1" dirty="0" smtClean="0"/>
              <a:t> </a:t>
            </a:r>
            <a:r>
              <a:rPr lang="en-US" b="1" dirty="0" smtClean="0">
                <a:latin typeface="Chiller" panose="04020404031007020602" pitchFamily="82" charset="0"/>
              </a:rPr>
              <a:t>I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Остерегайтесь  незнакомых  "приветливых",  болтливых  людей,  с порога предлагающих вам большие и выгодные сделки или продающих  товар по заниженной цене (он может быть ворованным или некачественным)</a:t>
            </a:r>
            <a:r>
              <a:rPr lang="ru-RU" dirty="0"/>
              <a:t>.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47137" y1="7263" x2="52423" y2="8380"/>
                        <a14:foregroundMark x1="26872" y1="91341" x2="26652" y2="888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011" y="3443536"/>
            <a:ext cx="4324350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645024"/>
            <a:ext cx="1299246" cy="1327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481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7772400" cy="1143000"/>
          </a:xfrm>
        </p:spPr>
        <p:txBody>
          <a:bodyPr/>
          <a:lstStyle/>
          <a:p>
            <a:r>
              <a:rPr lang="ru-RU" dirty="0" smtClean="0"/>
              <a:t>Правило </a:t>
            </a:r>
            <a:r>
              <a:rPr lang="en-US" b="1" dirty="0" smtClean="0">
                <a:latin typeface="Chiller" panose="04020404031007020602" pitchFamily="82" charset="0"/>
              </a:rPr>
              <a:t>II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98072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/>
              <a:t>З</a:t>
            </a:r>
            <a:r>
              <a:rPr lang="ru-RU" sz="2800" dirty="0" smtClean="0"/>
              <a:t>аключая  договоры  с   фирмами,   совместными   предприятиями, требуйте   предоставления   гарантий   учредителями   этих  фирм,  при подозрении  на  действия  подставных  лиц  или  применение  поддельных фирменных  бланков  и  печатей  проверяйте  их подлинность в отделении банка или в организации - учредителе фирмы.</a:t>
            </a:r>
            <a:endParaRPr lang="ru-RU" sz="2800" dirty="0"/>
          </a:p>
        </p:txBody>
      </p:sp>
      <p:pic>
        <p:nvPicPr>
          <p:cNvPr id="18436" name="Picture 4" descr="http://ypost.ru/pisma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221088"/>
            <a:ext cx="2654405" cy="2522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03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Правило </a:t>
            </a:r>
            <a:r>
              <a:rPr lang="en-US" b="1" dirty="0" smtClean="0">
                <a:solidFill>
                  <a:srgbClr val="808080"/>
                </a:solidFill>
                <a:latin typeface="Chiller" panose="04020404031007020602" pitchFamily="82" charset="0"/>
              </a:rPr>
              <a:t>III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6192688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Не играйте в азартные игры (лотереи,  карты, наперстки и т.п.), не пытайтесь "переиграть" специалистов по облапошиванию простаков: дав возможность  немного выиграть и возбудив ваш азарт,  они заберут у вас все.</a:t>
            </a:r>
            <a:endParaRPr lang="ru-RU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6273" y1="92007" x2="20210" y2="92496"/>
                        <a14:foregroundMark x1="16798" y1="94617" x2="16798" y2="94617"/>
                        <a14:foregroundMark x1="46719" y1="34095" x2="44619" y2="27080"/>
                        <a14:foregroundMark x1="20210" y1="52365" x2="24147" y2="51387"/>
                        <a14:foregroundMark x1="72441" y1="26427" x2="77165" y2="24959"/>
                        <a14:backgroundMark x1="59318" y1="82055" x2="59318" y2="82055"/>
                        <a14:backgroundMark x1="48819" y1="80098" x2="48819" y2="800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698363"/>
            <a:ext cx="2664296" cy="4286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338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Правило </a:t>
            </a:r>
            <a:r>
              <a:rPr lang="en-US" b="1" dirty="0" smtClean="0">
                <a:latin typeface="Chiller" panose="04020404031007020602" pitchFamily="82" charset="0"/>
              </a:rPr>
              <a:t>IV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Избегайте   предлагать   незнакомым  людям  товар  (автомобили, видеоаппаратуру и т.п.),  чтобы вам не всучили  вместо  денег  "куклу</a:t>
            </a:r>
            <a:r>
              <a:rPr lang="en-US" dirty="0" smtClean="0"/>
              <a:t>” </a:t>
            </a:r>
            <a:r>
              <a:rPr lang="ru-RU" dirty="0" smtClean="0"/>
              <a:t>(пачку цветной бумаги) или не отобрали деньги сразу же после сделки</a:t>
            </a:r>
            <a:r>
              <a:rPr lang="ru-RU" dirty="0"/>
              <a:t>.</a:t>
            </a:r>
          </a:p>
        </p:txBody>
      </p:sp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400" y1="10825" x2="39600" y2="24227"/>
                        <a14:foregroundMark x1="83800" y1="8247" x2="63600" y2="21649"/>
                        <a14:foregroundMark x1="63800" y1="19330" x2="60000" y2="21392"/>
                        <a14:foregroundMark x1="59000" y1="23196" x2="57200" y2="24742"/>
                        <a14:foregroundMark x1="84400" y1="9794" x2="84800" y2="18814"/>
                        <a14:foregroundMark x1="94200" y1="35052" x2="95200" y2="34794"/>
                        <a14:foregroundMark x1="96000" y1="35567" x2="92800" y2="44845"/>
                        <a14:foregroundMark x1="90200" y1="57732" x2="89800" y2="64175"/>
                        <a14:foregroundMark x1="6200" y1="48711" x2="6200" y2="49742"/>
                        <a14:foregroundMark x1="3600" y1="40722" x2="5400" y2="40464"/>
                        <a14:foregroundMark x1="4600" y1="44072" x2="5200" y2="46134"/>
                        <a14:foregroundMark x1="6200" y1="50515" x2="6200" y2="52835"/>
                        <a14:foregroundMark x1="6200" y1="56701" x2="6600" y2="60052"/>
                        <a14:foregroundMark x1="8200" y1="63660" x2="9200" y2="64433"/>
                        <a14:foregroundMark x1="10200" y1="68814" x2="10200" y2="69845"/>
                        <a14:foregroundMark x1="10800" y1="74227" x2="11000" y2="75515"/>
                        <a14:foregroundMark x1="11800" y1="79639" x2="13000" y2="80928"/>
                        <a14:foregroundMark x1="87800" y1="78608" x2="86600" y2="76804"/>
                        <a14:foregroundMark x1="77400" y1="75773" x2="81600" y2="76289"/>
                        <a14:foregroundMark x1="75200" y1="75000" x2="72600" y2="72680"/>
                        <a14:foregroundMark x1="70800" y1="72680" x2="67800" y2="70361"/>
                        <a14:foregroundMark x1="66800" y1="69330" x2="61200" y2="66237"/>
                        <a14:foregroundMark x1="61200" y1="65464" x2="57200" y2="60825"/>
                        <a14:backgroundMark x1="24800" y1="88918" x2="38600" y2="8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53425">
            <a:off x="4946499" y="3980308"/>
            <a:ext cx="3865951" cy="2999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089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184"/>
            <a:ext cx="7772400" cy="1143000"/>
          </a:xfrm>
        </p:spPr>
        <p:txBody>
          <a:bodyPr/>
          <a:lstStyle/>
          <a:p>
            <a:r>
              <a:rPr lang="ru-RU" dirty="0" smtClean="0"/>
              <a:t>Правило</a:t>
            </a:r>
            <a:r>
              <a:rPr lang="ru-RU" b="1" dirty="0" smtClean="0"/>
              <a:t> </a:t>
            </a:r>
            <a:r>
              <a:rPr lang="en-US" b="1" dirty="0" smtClean="0">
                <a:latin typeface="Chiller" panose="04020404031007020602" pitchFamily="82" charset="0"/>
              </a:rPr>
              <a:t>V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4333" y="980728"/>
            <a:ext cx="786956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При  совершении  сделок  с  незнакомыми   людьми   никогда   не передавайте им деньги или вещи в руки, даже на короткое время.</a:t>
            </a:r>
            <a:endParaRPr lang="ru-RU" sz="3600" dirty="0"/>
          </a:p>
        </p:txBody>
      </p:sp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8556">
                        <a14:foregroundMark x1="59161" y1="73307" x2="58664" y2="681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508941"/>
            <a:ext cx="2736304" cy="2479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4" descr="http://lenagold.narod.ru/fon/clipart/r/ruka/ruka08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56" y="4846547"/>
            <a:ext cx="4500357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06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Правило </a:t>
            </a:r>
            <a:r>
              <a:rPr lang="en-US" b="1" dirty="0" smtClean="0">
                <a:latin typeface="Chiller" panose="04020404031007020602" pitchFamily="82" charset="0"/>
              </a:rPr>
              <a:t>VI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Будьте особенно внимательны в  местах,  где  имеются  проходные дворы, стройки, запасные выходы и т.п., не позволяйте незнакомым людям заходить  с  вашими  вещами  в  подобные  места,  чтобы  не  дать   им возможности незаметно скрыться.</a:t>
            </a:r>
            <a:endParaRPr lang="ru-RU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5002000"/>
            <a:ext cx="3089275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048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Правило </a:t>
            </a:r>
            <a:r>
              <a:rPr lang="en-US" b="1" dirty="0" smtClean="0">
                <a:latin typeface="Chiller" panose="04020404031007020602" pitchFamily="82" charset="0"/>
              </a:rPr>
              <a:t>VII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Давая объявление в газету о продаже или покупке  ценных  вещей, указывайте пейджер  или  адрес  до  востребования  (абонентский ящик в отделении связи), чтобы не стать жертвой ограбления.</a:t>
            </a:r>
            <a:endParaRPr lang="ru-RU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66867" l="2120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077072"/>
            <a:ext cx="3434352" cy="3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760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Правило </a:t>
            </a:r>
            <a:r>
              <a:rPr lang="en-US" b="1" dirty="0" smtClean="0">
                <a:latin typeface="Chiller" panose="04020404031007020602" pitchFamily="82" charset="0"/>
              </a:rPr>
              <a:t>VIII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Договариваясь о продаже ценных вещей, установке сигнализации на автомобиль и т.п.,  никогда не давайте незнакомым людям свой адрес или телефон.</a:t>
            </a:r>
            <a:endParaRPr lang="ru-RU" dirty="0"/>
          </a:p>
        </p:txBody>
      </p:sp>
      <p:pic>
        <p:nvPicPr>
          <p:cNvPr id="35846" name="Picture 6" descr="http://images.vector-images.com/clipart/xl/170/cellular_prg8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50000" y1="61538" x2="49667" y2="60440"/>
                        <a14:foregroundMark x1="40667" y1="53846" x2="57000" y2="73626"/>
                        <a14:foregroundMark x1="63333" y1="68864" x2="62667" y2="36996"/>
                        <a14:foregroundMark x1="62667" y1="36996" x2="70667" y2="10623"/>
                        <a14:foregroundMark x1="70667" y1="9524" x2="62000" y2="4029"/>
                        <a14:foregroundMark x1="33667" y1="20879" x2="44667" y2="46886"/>
                        <a14:foregroundMark x1="35333" y1="67399" x2="39000" y2="41758"/>
                        <a14:foregroundMark x1="47667" y1="58242" x2="57333" y2="62637"/>
                        <a14:foregroundMark x1="59333" y1="59341" x2="50000" y2="56044"/>
                        <a14:foregroundMark x1="50333" y1="58242" x2="52667" y2="47985"/>
                        <a14:foregroundMark x1="69667" y1="42491" x2="64667" y2="39927"/>
                        <a14:foregroundMark x1="43000" y1="2564" x2="43000" y2="2564"/>
                        <a14:foregroundMark x1="39000" y1="76190" x2="47000" y2="74725"/>
                        <a14:foregroundMark x1="48333" y1="74725" x2="48333" y2="74725"/>
                        <a14:foregroundMark x1="38000" y1="67033" x2="38000" y2="67033"/>
                        <a14:foregroundMark x1="48667" y1="73260" x2="48667" y2="73260"/>
                        <a14:foregroundMark x1="51333" y1="74359" x2="51333" y2="74359"/>
                        <a14:foregroundMark x1="59000" y1="73626" x2="59000" y2="73626"/>
                        <a14:foregroundMark x1="60333" y1="79853" x2="60333" y2="79853"/>
                        <a14:foregroundMark x1="51333" y1="82051" x2="51333" y2="82051"/>
                        <a14:foregroundMark x1="42333" y1="79853" x2="42333" y2="79853"/>
                        <a14:foregroundMark x1="40000" y1="87546" x2="40000" y2="87546"/>
                        <a14:foregroundMark x1="51000" y1="87546" x2="51000" y2="87546"/>
                        <a14:foregroundMark x1="61333" y1="87546" x2="61333" y2="87546"/>
                        <a14:foregroundMark x1="28000" y1="91941" x2="24333" y2="90842"/>
                        <a14:foregroundMark x1="32667" y1="94139" x2="27333" y2="92308"/>
                        <a14:foregroundMark x1="33667" y1="96337" x2="27333" y2="94139"/>
                        <a14:foregroundMark x1="8667" y1="85348" x2="8667" y2="85348"/>
                        <a14:foregroundMark x1="35000" y1="96703" x2="41000" y2="98535"/>
                        <a14:foregroundMark x1="70667" y1="87912" x2="75000" y2="85714"/>
                        <a14:foregroundMark x1="58333" y1="89377" x2="58333" y2="89377"/>
                        <a14:foregroundMark x1="54667" y1="98168" x2="54667" y2="981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679654"/>
            <a:ext cx="2857500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99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Правило </a:t>
            </a:r>
            <a:r>
              <a:rPr lang="en-US" b="1" dirty="0" smtClean="0">
                <a:latin typeface="Chiller" panose="04020404031007020602" pitchFamily="82" charset="0"/>
              </a:rPr>
              <a:t>IX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</a:t>
            </a:r>
            <a:r>
              <a:rPr lang="ru-RU" dirty="0" smtClean="0"/>
              <a:t>окупая с рук ценные вещи,  не ходите  в  одиночку,  проверяйте упакованный товар перед его оплатой.</a:t>
            </a:r>
            <a:endParaRPr lang="ru-RU" dirty="0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50" b="100000" l="2500" r="100000">
                        <a14:foregroundMark x1="26000" y1="14750" x2="28250" y2="13750"/>
                        <a14:foregroundMark x1="31000" y1="13250" x2="27250" y2="11750"/>
                        <a14:foregroundMark x1="30750" y1="11500" x2="30750" y2="11500"/>
                        <a14:backgroundMark x1="63250" y1="86500" x2="62750" y2="85250"/>
                        <a14:backgroundMark x1="63250" y1="82250" x2="63250" y2="8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924944"/>
            <a:ext cx="381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134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Правило </a:t>
            </a:r>
            <a:r>
              <a:rPr lang="en-US" b="1" dirty="0" smtClean="0">
                <a:latin typeface="Chiller" panose="04020404031007020602" pitchFamily="82" charset="0"/>
              </a:rPr>
              <a:t>X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Никогда не покупайте,  и не продавайте  валюту  с  рук.  Всегда пользуйтесь услугами банка или обменного пункта.</a:t>
            </a:r>
            <a:endParaRPr lang="ru-RU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4500" y1="71667" x2="14250" y2="67000"/>
                        <a14:foregroundMark x1="83000" y1="73667" x2="83000" y2="66333"/>
                        <a14:foregroundMark x1="40750" y1="5000" x2="40750" y2="5000"/>
                        <a14:foregroundMark x1="61250" y1="6667" x2="61250" y2="6667"/>
                        <a14:foregroundMark x1="57500" y1="5333" x2="57500" y2="5333"/>
                        <a14:foregroundMark x1="51000" y1="76000" x2="57000" y2="73333"/>
                        <a14:foregroundMark x1="45000" y1="75667" x2="43500" y2="75000"/>
                        <a14:backgroundMark x1="49500" y1="95667" x2="50750" y2="94667"/>
                        <a14:backgroundMark x1="52000" y1="89333" x2="52000" y2="88000"/>
                        <a14:backgroundMark x1="46250" y1="81333" x2="44000" y2="80333"/>
                        <a14:backgroundMark x1="58750" y1="75667" x2="58750" y2="75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933056"/>
            <a:ext cx="3810000" cy="2857500"/>
          </a:xfrm>
          <a:prstGeom prst="rect">
            <a:avLst/>
          </a:prstGeom>
          <a:noFill/>
          <a:ln>
            <a:noFill/>
          </a:ln>
          <a:effectLst>
            <a:glow rad="101600">
              <a:srgbClr val="FFC000">
                <a:alpha val="6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411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Правило </a:t>
            </a:r>
            <a:r>
              <a:rPr lang="en-US" b="1" dirty="0" smtClean="0">
                <a:latin typeface="Chiller" panose="04020404031007020602" pitchFamily="82" charset="0"/>
              </a:rPr>
              <a:t>XI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Решив купить что-либо,  держите вещь в своих руках или  отдайте своему спутнику, чтобы в момент платежа вам не смогли ее подменить или вырвать из рук.</a:t>
            </a:r>
            <a:endParaRPr lang="ru-RU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7483" l="0" r="98000">
                        <a14:foregroundMark x1="22600" y1="16705" x2="27000" y2="13501"/>
                        <a14:foregroundMark x1="28400" y1="10984" x2="23000" y2="9382"/>
                        <a14:foregroundMark x1="28800" y1="10069" x2="26400" y2="8924"/>
                        <a14:foregroundMark x1="31200" y1="9611" x2="29200" y2="8467"/>
                        <a14:foregroundMark x1="29800" y1="8467" x2="28000" y2="8009"/>
                        <a14:foregroundMark x1="21000" y1="10069" x2="23400" y2="9382"/>
                        <a14:foregroundMark x1="25200" y1="8696" x2="25800" y2="8696"/>
                        <a14:foregroundMark x1="26600" y1="7551" x2="26600" y2="7551"/>
                        <a14:foregroundMark x1="27800" y1="7551" x2="27800" y2="7551"/>
                        <a14:foregroundMark x1="30000" y1="8009" x2="30000" y2="8009"/>
                        <a14:foregroundMark x1="31200" y1="8696" x2="31200" y2="8696"/>
                        <a14:foregroundMark x1="31400" y1="8696" x2="27200" y2="7094"/>
                        <a14:foregroundMark x1="26800" y1="7094" x2="24600" y2="7780"/>
                        <a14:foregroundMark x1="22600" y1="8924" x2="22800" y2="8009"/>
                        <a14:foregroundMark x1="37200" y1="78719" x2="40400" y2="77117"/>
                        <a14:foregroundMark x1="28600" y1="65217" x2="28400" y2="41419"/>
                        <a14:backgroundMark x1="41400" y1="66362" x2="42400" y2="66362"/>
                        <a14:backgroundMark x1="25600" y1="79634" x2="25600" y2="796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536147"/>
            <a:ext cx="3898404" cy="3407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014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 последнее   -  методы  мошенников  постоянно  совершенствуются, поэтому главное - будьте бдительны и не поддавайтесь на провокации.</a:t>
            </a:r>
            <a:endParaRPr lang="ru-RU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7" b="100000" l="1500" r="926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888665"/>
            <a:ext cx="4182508" cy="2959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751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62" name="Picture 2" descr="http://4.bp.blogspot.com/_yUrfgPEsawc/TPUKvaI_XfI/AAAAAAAAF_0/lk_s3PwRtHk/s400/Butterfly_Vector_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450" y="1268760"/>
            <a:ext cx="36385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4" name="Picture 4" descr="http://img0.liveinternet.ru/images/attach/c/2/64/176/64176288_1284821734_3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" y="1556792"/>
            <a:ext cx="5168355" cy="5424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003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оформления 'По вертикали и горизонтали'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6666"/>
        </a:dk1>
        <a:lt1>
          <a:srgbClr val="FFFFFF"/>
        </a:lt1>
        <a:dk2>
          <a:srgbClr val="5E761C"/>
        </a:dk2>
        <a:lt2>
          <a:srgbClr val="777777"/>
        </a:lt2>
        <a:accent1>
          <a:srgbClr val="D5F470"/>
        </a:accent1>
        <a:accent2>
          <a:srgbClr val="EDCCFB"/>
        </a:accent2>
        <a:accent3>
          <a:srgbClr val="FFFFFF"/>
        </a:accent3>
        <a:accent4>
          <a:srgbClr val="005656"/>
        </a:accent4>
        <a:accent5>
          <a:srgbClr val="E7F8BB"/>
        </a:accent5>
        <a:accent6>
          <a:srgbClr val="D7B9E3"/>
        </a:accent6>
        <a:hlink>
          <a:srgbClr val="FF99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F470"/>
        </a:accent1>
        <a:accent2>
          <a:srgbClr val="EDC9FB"/>
        </a:accent2>
        <a:accent3>
          <a:srgbClr val="FFFFFF"/>
        </a:accent3>
        <a:accent4>
          <a:srgbClr val="000000"/>
        </a:accent4>
        <a:accent5>
          <a:srgbClr val="E7F8BB"/>
        </a:accent5>
        <a:accent6>
          <a:srgbClr val="D7B6E3"/>
        </a:accent6>
        <a:hlink>
          <a:srgbClr val="BFC3F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6600"/>
        </a:dk2>
        <a:lt2>
          <a:srgbClr val="808080"/>
        </a:lt2>
        <a:accent1>
          <a:srgbClr val="FF6237"/>
        </a:accent1>
        <a:accent2>
          <a:srgbClr val="5F7BF1"/>
        </a:accent2>
        <a:accent3>
          <a:srgbClr val="FFFFFF"/>
        </a:accent3>
        <a:accent4>
          <a:srgbClr val="000000"/>
        </a:accent4>
        <a:accent5>
          <a:srgbClr val="FFB7AE"/>
        </a:accent5>
        <a:accent6>
          <a:srgbClr val="556FDA"/>
        </a:accent6>
        <a:hlink>
          <a:srgbClr val="15DF1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663300"/>
        </a:dk2>
        <a:lt2>
          <a:srgbClr val="808080"/>
        </a:lt2>
        <a:accent1>
          <a:srgbClr val="76C082"/>
        </a:accent1>
        <a:accent2>
          <a:srgbClr val="E3B06D"/>
        </a:accent2>
        <a:accent3>
          <a:srgbClr val="FFFFFF"/>
        </a:accent3>
        <a:accent4>
          <a:srgbClr val="000000"/>
        </a:accent4>
        <a:accent5>
          <a:srgbClr val="BDDCC1"/>
        </a:accent5>
        <a:accent6>
          <a:srgbClr val="CE9F62"/>
        </a:accent6>
        <a:hlink>
          <a:srgbClr val="D8EC42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оформления 'По вертикали и горизонтали'</Template>
  <TotalTime>162</TotalTime>
  <Words>412</Words>
  <Application>Microsoft Office PowerPoint</Application>
  <PresentationFormat>Экран (4:3)</PresentationFormat>
  <Paragraphs>27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Century Gothic</vt:lpstr>
      <vt:lpstr>Arial</vt:lpstr>
      <vt:lpstr>Calibri</vt:lpstr>
      <vt:lpstr>굴림</vt:lpstr>
      <vt:lpstr>Шаблон оформления 'По вертикали и горизонтали'</vt:lpstr>
      <vt:lpstr>Правила защиты от мошенников</vt:lpstr>
      <vt:lpstr>Презентация PowerPoint</vt:lpstr>
      <vt:lpstr>Следуйте также следующим правилам:</vt:lpstr>
      <vt:lpstr>Правило I</vt:lpstr>
      <vt:lpstr>Правило II</vt:lpstr>
      <vt:lpstr>Правило III</vt:lpstr>
      <vt:lpstr>Правило IV</vt:lpstr>
      <vt:lpstr>Правило V</vt:lpstr>
      <vt:lpstr>Правило VI</vt:lpstr>
      <vt:lpstr>Правило VII</vt:lpstr>
      <vt:lpstr>Правило VIII</vt:lpstr>
      <vt:lpstr>Правило IX</vt:lpstr>
      <vt:lpstr>Правило X</vt:lpstr>
      <vt:lpstr>Правило XI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Правила защиты от мошенников</dc:title>
  <dc:creator>Аханова</dc:creator>
  <cp:lastModifiedBy>Аханова</cp:lastModifiedBy>
  <cp:revision>11</cp:revision>
  <dcterms:created xsi:type="dcterms:W3CDTF">2013-12-03T13:17:12Z</dcterms:created>
  <dcterms:modified xsi:type="dcterms:W3CDTF">2013-12-03T16:00:02Z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TC100690401049</vt:lpwstr>
  </property>
</Properties>
</file>