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2" r:id="rId4"/>
    <p:sldId id="259" r:id="rId5"/>
    <p:sldId id="260" r:id="rId6"/>
    <p:sldId id="258" r:id="rId7"/>
    <p:sldId id="261" r:id="rId8"/>
    <p:sldId id="263" r:id="rId9"/>
    <p:sldId id="265" r:id="rId10"/>
    <p:sldId id="264" r:id="rId11"/>
    <p:sldId id="266"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106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1"/>
      </p:bgRef>
    </p:bg>
    <p:spTree>
      <p:nvGrpSpPr>
        <p:cNvPr id="1" name=""/>
        <p:cNvGrpSpPr/>
        <p:nvPr/>
      </p:nvGrpSpPr>
      <p:grpSpPr>
        <a:xfrm>
          <a:off x="0" y="0"/>
          <a:ext cx="0" cy="0"/>
          <a:chOff x="0" y="0"/>
          <a:chExt cx="0" cy="0"/>
        </a:xfrm>
      </p:grpSpPr>
      <p:sp>
        <p:nvSpPr>
          <p:cNvPr id="12" name="Прямоугольник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Скругленный прямоугольник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Подзаголовок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FB84BCB2-BAEB-4A4D-87E9-5476D6748148}" type="datetimeFigureOut">
              <a:rPr lang="ru-RU" smtClean="0"/>
              <a:pPr/>
              <a:t>23.01.2015</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lIns="0" tIns="0" rIns="0" bIns="0">
            <a:noAutofit/>
          </a:bodyPr>
          <a:lstStyle>
            <a:lvl1pPr>
              <a:defRPr sz="1400">
                <a:solidFill>
                  <a:srgbClr val="FFFFFF"/>
                </a:solidFill>
              </a:defRPr>
            </a:lvl1pPr>
          </a:lstStyle>
          <a:p>
            <a:fld id="{8AA762F6-B70D-42A6-B0CC-A400230F9867}" type="slidenum">
              <a:rPr lang="ru-RU" smtClean="0"/>
              <a:pPr/>
              <a:t>‹#›</a:t>
            </a:fld>
            <a:endParaRPr lang="ru-RU"/>
          </a:p>
        </p:txBody>
      </p:sp>
      <p:sp>
        <p:nvSpPr>
          <p:cNvPr id="7" name="Прямоугольник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FB84BCB2-BAEB-4A4D-87E9-5476D6748148}" type="datetimeFigureOut">
              <a:rPr lang="ru-RU" smtClean="0"/>
              <a:pPr/>
              <a:t>23.01.2015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AA762F6-B70D-42A6-B0CC-A400230F9867}" type="slidenum">
              <a:rPr lang="ru-RU" smtClean="0"/>
              <a:pPr/>
              <a:t>‹#›</a:t>
            </a:fld>
            <a:endParaRPr lang="ru-RU"/>
          </a:p>
        </p:txBody>
      </p:sp>
      <p:sp>
        <p:nvSpPr>
          <p:cNvPr id="8" name="Содержимое 7"/>
          <p:cNvSpPr>
            <a:spLocks noGrp="1"/>
          </p:cNvSpPr>
          <p:nvPr>
            <p:ph sz="quarter" idx="1"/>
          </p:nvPr>
        </p:nvSpPr>
        <p:spPr>
          <a:xfrm>
            <a:off x="914400" y="1447800"/>
            <a:ext cx="777240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sp>
        <p:nvSpPr>
          <p:cNvPr id="11" name="Прямоугольник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Скругленный прямоугольник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722313" y="952500"/>
            <a:ext cx="7772400" cy="1362075"/>
          </a:xfrm>
        </p:spPr>
        <p:txBody>
          <a:bodyPr anchor="b" anchorCtr="0"/>
          <a:lstStyle>
            <a:lvl1pPr algn="l">
              <a:buNone/>
              <a:defRPr sz="4000" b="0" cap="none"/>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FB84BCB2-BAEB-4A4D-87E9-5476D6748148}" type="datetimeFigureOut">
              <a:rPr lang="ru-RU" smtClean="0"/>
              <a:pPr/>
              <a:t>23.01.2015</a:t>
            </a:fld>
            <a:endParaRPr lang="ru-RU"/>
          </a:p>
        </p:txBody>
      </p:sp>
      <p:sp>
        <p:nvSpPr>
          <p:cNvPr id="5" name="Нижний колонтитул 4"/>
          <p:cNvSpPr>
            <a:spLocks noGrp="1"/>
          </p:cNvSpPr>
          <p:nvPr>
            <p:ph type="ftr" sz="quarter" idx="11"/>
          </p:nvPr>
        </p:nvSpPr>
        <p:spPr>
          <a:xfrm>
            <a:off x="800100" y="6172200"/>
            <a:ext cx="4000500" cy="457200"/>
          </a:xfrm>
        </p:spPr>
        <p:txBody>
          <a:bodyPr/>
          <a:lstStyle/>
          <a:p>
            <a:endParaRPr lang="ru-RU"/>
          </a:p>
        </p:txBody>
      </p:sp>
      <p:sp>
        <p:nvSpPr>
          <p:cNvPr id="7" name="Прямоугольник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146304" y="6208776"/>
            <a:ext cx="457200" cy="457200"/>
          </a:xfrm>
        </p:spPr>
        <p:txBody>
          <a:bodyPr/>
          <a:lstStyle/>
          <a:p>
            <a:fld id="{8AA762F6-B70D-42A6-B0CC-A400230F9867}"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FB84BCB2-BAEB-4A4D-87E9-5476D6748148}" type="datetimeFigureOut">
              <a:rPr lang="ru-RU" smtClean="0"/>
              <a:pPr/>
              <a:t>23.01.2015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AA762F6-B70D-42A6-B0CC-A400230F9867}" type="slidenum">
              <a:rPr lang="ru-RU" smtClean="0"/>
              <a:pPr/>
              <a:t>‹#›</a:t>
            </a:fld>
            <a:endParaRPr lang="ru-RU"/>
          </a:p>
        </p:txBody>
      </p:sp>
      <p:sp>
        <p:nvSpPr>
          <p:cNvPr id="9" name="Содержимое 8"/>
          <p:cNvSpPr>
            <a:spLocks noGrp="1"/>
          </p:cNvSpPr>
          <p:nvPr>
            <p:ph sz="quarter" idx="1"/>
          </p:nvPr>
        </p:nvSpPr>
        <p:spPr>
          <a:xfrm>
            <a:off x="91440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93395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3050"/>
            <a:ext cx="7772400" cy="1143000"/>
          </a:xfrm>
        </p:spPr>
        <p:txBody>
          <a:bodyPr anchor="b" anchorCtr="0"/>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FB84BCB2-BAEB-4A4D-87E9-5476D6748148}" type="datetimeFigureOut">
              <a:rPr lang="ru-RU" smtClean="0"/>
              <a:pPr/>
              <a:t>23.01.2015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AA762F6-B70D-42A6-B0CC-A400230F9867}" type="slidenum">
              <a:rPr lang="ru-RU" smtClean="0"/>
              <a:pPr/>
              <a:t>‹#›</a:t>
            </a:fld>
            <a:endParaRPr lang="ru-RU"/>
          </a:p>
        </p:txBody>
      </p:sp>
      <p:sp>
        <p:nvSpPr>
          <p:cNvPr id="11" name="Содержимое 10"/>
          <p:cNvSpPr>
            <a:spLocks noGrp="1"/>
          </p:cNvSpPr>
          <p:nvPr>
            <p:ph sz="half" idx="2"/>
          </p:nvPr>
        </p:nvSpPr>
        <p:spPr>
          <a:xfrm>
            <a:off x="9144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4"/>
          </p:nvPr>
        </p:nvSpPr>
        <p:spPr>
          <a:xfrm>
            <a:off x="49530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FB84BCB2-BAEB-4A4D-87E9-5476D6748148}" type="datetimeFigureOut">
              <a:rPr lang="ru-RU" smtClean="0"/>
              <a:pPr/>
              <a:t>23.01.2015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AA762F6-B70D-42A6-B0CC-A400230F9867}"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B84BCB2-BAEB-4A4D-87E9-5476D6748148}" type="datetimeFigureOut">
              <a:rPr lang="ru-RU" smtClean="0"/>
              <a:pPr/>
              <a:t>23.01.2015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AA762F6-B70D-42A6-B0CC-A400230F9867}"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Прямоугольник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Скругленный прямоугольник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914400" y="273050"/>
            <a:ext cx="7772400" cy="1143000"/>
          </a:xfrm>
        </p:spPr>
        <p:txBody>
          <a:bodyPr anchor="b" anchorCtr="0"/>
          <a:lstStyle>
            <a:lvl1pPr algn="l">
              <a:buNone/>
              <a:defRPr sz="4000" b="0"/>
            </a:lvl1pPr>
          </a:lstStyle>
          <a:p>
            <a:r>
              <a:rPr kumimoji="0" lang="ru-RU" smtClean="0"/>
              <a:t>Образец заголовка</a:t>
            </a:r>
            <a:endParaRPr kumimoji="0" lang="en-US"/>
          </a:p>
        </p:txBody>
      </p:sp>
      <p:sp>
        <p:nvSpPr>
          <p:cNvPr id="3" name="Текст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FB84BCB2-BAEB-4A4D-87E9-5476D6748148}" type="datetimeFigureOut">
              <a:rPr lang="ru-RU" smtClean="0"/>
              <a:pPr/>
              <a:t>23.01.2015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AA762F6-B70D-42A6-B0CC-A400230F9867}" type="slidenum">
              <a:rPr lang="ru-RU" smtClean="0"/>
              <a:pPr/>
              <a:t>‹#›</a:t>
            </a:fld>
            <a:endParaRPr lang="ru-RU"/>
          </a:p>
        </p:txBody>
      </p:sp>
      <p:sp>
        <p:nvSpPr>
          <p:cNvPr id="11" name="Содержимое 10"/>
          <p:cNvSpPr>
            <a:spLocks noGrp="1"/>
          </p:cNvSpPr>
          <p:nvPr>
            <p:ph sz="quarter" idx="1"/>
          </p:nvPr>
        </p:nvSpPr>
        <p:spPr>
          <a:xfrm>
            <a:off x="2971800" y="1600200"/>
            <a:ext cx="5715000" cy="44958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FB84BCB2-BAEB-4A4D-87E9-5476D6748148}" type="datetimeFigureOut">
              <a:rPr lang="ru-RU" smtClean="0"/>
              <a:pPr/>
              <a:t>23.01.2015</a:t>
            </a:fld>
            <a:endParaRPr lang="ru-RU"/>
          </a:p>
        </p:txBody>
      </p:sp>
      <p:sp>
        <p:nvSpPr>
          <p:cNvPr id="6" name="Нижний колонтитул 5"/>
          <p:cNvSpPr>
            <a:spLocks noGrp="1"/>
          </p:cNvSpPr>
          <p:nvPr>
            <p:ph type="ftr" sz="quarter" idx="11"/>
          </p:nvPr>
        </p:nvSpPr>
        <p:spPr>
          <a:xfrm>
            <a:off x="914400" y="6172200"/>
            <a:ext cx="3886200" cy="457200"/>
          </a:xfrm>
        </p:spPr>
        <p:txBody>
          <a:bodyPr/>
          <a:lstStyle/>
          <a:p>
            <a:endParaRPr lang="ru-RU"/>
          </a:p>
        </p:txBody>
      </p:sp>
      <p:sp>
        <p:nvSpPr>
          <p:cNvPr id="7" name="Номер слайда 6"/>
          <p:cNvSpPr>
            <a:spLocks noGrp="1"/>
          </p:cNvSpPr>
          <p:nvPr>
            <p:ph type="sldNum" sz="quarter" idx="12"/>
          </p:nvPr>
        </p:nvSpPr>
        <p:spPr>
          <a:xfrm>
            <a:off x="146304" y="6208776"/>
            <a:ext cx="457200" cy="457200"/>
          </a:xfrm>
        </p:spPr>
        <p:txBody>
          <a:bodyPr/>
          <a:lstStyle/>
          <a:p>
            <a:fld id="{8AA762F6-B70D-42A6-B0CC-A400230F9867}" type="slidenum">
              <a:rPr lang="ru-RU" smtClean="0"/>
              <a:pPr/>
              <a:t>‹#›</a:t>
            </a:fld>
            <a:endParaRPr lang="ru-RU"/>
          </a:p>
        </p:txBody>
      </p:sp>
      <p:sp>
        <p:nvSpPr>
          <p:cNvPr id="11" name="Прямоугольник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Рисунок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ru-RU" smtClean="0"/>
              <a:t>Вставка рисунка</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FB84BCB2-BAEB-4A4D-87E9-5476D6748148}" type="datetimeFigureOut">
              <a:rPr lang="ru-RU" smtClean="0"/>
              <a:pPr/>
              <a:t>23.01.2015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AA762F6-B70D-42A6-B0CC-A400230F9867}"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1"/>
            <a:ext cx="201168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914400" y="274640"/>
            <a:ext cx="55626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FB84BCB2-BAEB-4A4D-87E9-5476D6748148}" type="datetimeFigureOut">
              <a:rPr lang="ru-RU" smtClean="0"/>
              <a:pPr/>
              <a:t>23.01.2015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AA762F6-B70D-42A6-B0CC-A400230F9867}"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Скругленный прямоугольник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Заголовок 21"/>
          <p:cNvSpPr>
            <a:spLocks noGrp="1"/>
          </p:cNvSpPr>
          <p:nvPr>
            <p:ph type="title"/>
          </p:nvPr>
        </p:nvSpPr>
        <p:spPr>
          <a:xfrm>
            <a:off x="914400" y="274638"/>
            <a:ext cx="7772400" cy="1143000"/>
          </a:xfrm>
          <a:prstGeom prst="rect">
            <a:avLst/>
          </a:prstGeom>
        </p:spPr>
        <p:txBody>
          <a:bodyPr bIns="91440" anchor="b" anchorCtr="0">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FB84BCB2-BAEB-4A4D-87E9-5476D6748148}" type="datetimeFigureOut">
              <a:rPr lang="ru-RU" smtClean="0"/>
              <a:pPr/>
              <a:t>23.01.2015</a:t>
            </a:fld>
            <a:endParaRPr lang="ru-RU"/>
          </a:p>
        </p:txBody>
      </p:sp>
      <p:sp>
        <p:nvSpPr>
          <p:cNvPr id="3" name="Нижний колонтитул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ru-RU"/>
          </a:p>
        </p:txBody>
      </p:sp>
      <p:sp>
        <p:nvSpPr>
          <p:cNvPr id="23" name="Номер слайда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8AA762F6-B70D-42A6-B0CC-A400230F9867}"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prezentacija.biz/"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p:txBody>
          <a:bodyPr/>
          <a:lstStyle/>
          <a:p>
            <a:r>
              <a:rPr lang="ru-RU" dirty="0" smtClean="0"/>
              <a:t>Часть 1</a:t>
            </a:r>
          </a:p>
          <a:p>
            <a:r>
              <a:rPr lang="en-US" dirty="0" smtClean="0"/>
              <a:t>vk.com/mhk188</a:t>
            </a:r>
            <a:endParaRPr lang="ru-RU" dirty="0"/>
          </a:p>
        </p:txBody>
      </p:sp>
      <p:sp>
        <p:nvSpPr>
          <p:cNvPr id="2" name="Заголовок 1"/>
          <p:cNvSpPr>
            <a:spLocks noGrp="1"/>
          </p:cNvSpPr>
          <p:nvPr>
            <p:ph type="ctrTitle"/>
          </p:nvPr>
        </p:nvSpPr>
        <p:spPr/>
        <p:txBody>
          <a:bodyPr/>
          <a:lstStyle/>
          <a:p>
            <a:r>
              <a:rPr lang="ru-RU" dirty="0" smtClean="0"/>
              <a:t>Актер. Режиссер. Театр</a:t>
            </a:r>
            <a:endParaRPr lang="ru-RU" dirty="0"/>
          </a:p>
        </p:txBody>
      </p:sp>
      <p:sp>
        <p:nvSpPr>
          <p:cNvPr id="4" name="Прямоугольник 3"/>
          <p:cNvSpPr/>
          <p:nvPr/>
        </p:nvSpPr>
        <p:spPr>
          <a:xfrm>
            <a:off x="5214942" y="6286520"/>
            <a:ext cx="2428870" cy="369332"/>
          </a:xfrm>
          <a:prstGeom prst="rect">
            <a:avLst/>
          </a:prstGeom>
        </p:spPr>
        <p:txBody>
          <a:bodyPr wrap="none">
            <a:spAutoFit/>
          </a:bodyPr>
          <a:lstStyle/>
          <a:p>
            <a:r>
              <a:rPr lang="en-US" dirty="0" smtClean="0">
                <a:hlinkClick r:id="rId2"/>
              </a:rPr>
              <a:t>http://prezentacija.biz/</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1198be31f476ea5bdfd6120c4b9fdb9c.jpg"/>
          <p:cNvPicPr>
            <a:picLocks noGrp="1" noChangeAspect="1"/>
          </p:cNvPicPr>
          <p:nvPr>
            <p:ph sz="quarter" idx="1"/>
          </p:nvPr>
        </p:nvPicPr>
        <p:blipFill>
          <a:blip r:embed="rId2" cstate="print"/>
          <a:srcRect t="18273"/>
          <a:stretch>
            <a:fillRect/>
          </a:stretch>
        </p:blipFill>
        <p:spPr>
          <a:xfrm>
            <a:off x="107504" y="1052736"/>
            <a:ext cx="8987010" cy="4752528"/>
          </a:xfrm>
          <a:prstGeom prst="rect">
            <a:avLst/>
          </a:prstGeom>
          <a:ln>
            <a:noFill/>
          </a:ln>
          <a:effectLst>
            <a:softEdge rad="112500"/>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a:xfrm>
            <a:off x="914400" y="2276872"/>
            <a:ext cx="7772400" cy="3742928"/>
          </a:xfrm>
        </p:spPr>
        <p:txBody>
          <a:bodyPr>
            <a:normAutofit/>
          </a:bodyPr>
          <a:lstStyle/>
          <a:p>
            <a:r>
              <a:rPr lang="ru-RU" sz="2000" dirty="0" smtClean="0"/>
              <a:t>Театральное искусство условно – без нужного «кода» мы не  поймем, что происходит в театре</a:t>
            </a:r>
          </a:p>
          <a:p>
            <a:endParaRPr lang="ru-RU" sz="2000" dirty="0" smtClean="0"/>
          </a:p>
          <a:p>
            <a:r>
              <a:rPr lang="ru-RU" sz="2000" dirty="0" smtClean="0"/>
              <a:t>Театральное искусство не может быть правдиво или не правдиво. Оно всегда должно быть правдоподобным, но показывать чистую «правду» никто не может потребовать от театралов</a:t>
            </a:r>
          </a:p>
          <a:p>
            <a:endParaRPr lang="ru-RU" sz="2000" dirty="0" smtClean="0"/>
          </a:p>
          <a:p>
            <a:endParaRPr lang="ru-RU"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67544" y="476672"/>
            <a:ext cx="4464496" cy="5832648"/>
          </a:xfrm>
        </p:spPr>
        <p:txBody>
          <a:bodyPr>
            <a:noAutofit/>
          </a:bodyPr>
          <a:lstStyle/>
          <a:p>
            <a:r>
              <a:rPr lang="ru-RU" sz="2000" dirty="0" smtClean="0"/>
              <a:t>Актерское искусство непрерывно эволюционировало. До начала XX века в актерской игре преобладали шаблонность характеров и типажей</a:t>
            </a:r>
            <a:endParaRPr lang="en-US" sz="2000" dirty="0" smtClean="0"/>
          </a:p>
          <a:p>
            <a:endParaRPr lang="en-US" sz="2000" dirty="0" smtClean="0"/>
          </a:p>
          <a:p>
            <a:r>
              <a:rPr lang="ru-RU" sz="2000" dirty="0" smtClean="0"/>
              <a:t>Революцию в актерском мастерстве совершил основатель </a:t>
            </a:r>
            <a:r>
              <a:rPr lang="ru-RU" sz="2000" dirty="0" err="1" smtClean="0"/>
              <a:t>МХАТа</a:t>
            </a:r>
            <a:r>
              <a:rPr lang="ru-RU" sz="2000" dirty="0" smtClean="0"/>
              <a:t> Станиславский</a:t>
            </a:r>
          </a:p>
          <a:p>
            <a:endParaRPr lang="ru-RU" sz="2000" dirty="0" smtClean="0"/>
          </a:p>
          <a:p>
            <a:r>
              <a:rPr lang="ru-RU" sz="2000" dirty="0" smtClean="0"/>
              <a:t>Он призывал актеров чувствовать, что чувствует герой, буквально «влезать в его шкуру». Внутренний мир героев стал иметь большее значение, чем декорации театра и убранство костюмов</a:t>
            </a:r>
            <a:endParaRPr lang="ru-RU" sz="2000" dirty="0"/>
          </a:p>
        </p:txBody>
      </p:sp>
      <p:pic>
        <p:nvPicPr>
          <p:cNvPr id="5" name="Содержимое 4" descr="387px-Bundesarchiv_Bild_183-18073-0003,_Konstantin_Sergejewitsch_Stanislawski.jpg"/>
          <p:cNvPicPr>
            <a:picLocks noGrp="1" noChangeAspect="1"/>
          </p:cNvPicPr>
          <p:nvPr>
            <p:ph sz="quarter" idx="2"/>
          </p:nvPr>
        </p:nvPicPr>
        <p:blipFill>
          <a:blip r:embed="rId2" cstate="print"/>
          <a:stretch>
            <a:fillRect/>
          </a:stretch>
        </p:blipFill>
        <p:spPr>
          <a:xfrm>
            <a:off x="5216182" y="1268760"/>
            <a:ext cx="3069537" cy="475104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lstStyle/>
          <a:p>
            <a:r>
              <a:rPr lang="ru-RU" dirty="0" smtClean="0"/>
              <a:t>МХАТ, пожалуй, самый большой театральный колледж</a:t>
            </a:r>
            <a:endParaRPr lang="ru-RU" dirty="0"/>
          </a:p>
        </p:txBody>
      </p:sp>
      <p:pic>
        <p:nvPicPr>
          <p:cNvPr id="5" name="Содержимое 4" descr="mhat.jpg"/>
          <p:cNvPicPr>
            <a:picLocks noGrp="1" noChangeAspect="1"/>
          </p:cNvPicPr>
          <p:nvPr>
            <p:ph sz="quarter" idx="2"/>
          </p:nvPr>
        </p:nvPicPr>
        <p:blipFill>
          <a:blip r:embed="rId2" cstate="print"/>
          <a:stretch>
            <a:fillRect/>
          </a:stretch>
        </p:blipFill>
        <p:spPr>
          <a:xfrm>
            <a:off x="4283968" y="2802844"/>
            <a:ext cx="4448083" cy="3674504"/>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endParaRPr lang="ru-RU"/>
          </a:p>
        </p:txBody>
      </p:sp>
      <p:sp>
        <p:nvSpPr>
          <p:cNvPr id="5" name="Содержимое 4"/>
          <p:cNvSpPr>
            <a:spLocks noGrp="1"/>
          </p:cNvSpPr>
          <p:nvPr>
            <p:ph sz="quarter" idx="1"/>
          </p:nvPr>
        </p:nvSpPr>
        <p:spPr/>
        <p:txBody>
          <a:bodyPr>
            <a:normAutofit fontScale="92500" lnSpcReduction="10000"/>
          </a:bodyPr>
          <a:lstStyle/>
          <a:p>
            <a:r>
              <a:rPr lang="ru-RU" dirty="0" smtClean="0"/>
              <a:t>Основу актерского творчества составляет принцип перевоплощения</a:t>
            </a:r>
          </a:p>
          <a:p>
            <a:endParaRPr lang="ru-RU" dirty="0" smtClean="0"/>
          </a:p>
          <a:p>
            <a:r>
              <a:rPr lang="ru-RU" dirty="0" smtClean="0"/>
              <a:t>Существуют понятия внешнего и внутреннего перевоплощения, которые, однако, могут быть разделены только условно.</a:t>
            </a:r>
            <a:endParaRPr lang="ru-RU" dirty="0"/>
          </a:p>
        </p:txBody>
      </p:sp>
      <p:pic>
        <p:nvPicPr>
          <p:cNvPr id="7" name="Содержимое 6" descr="20853b48-1e7c-4010-a84a-7812f61cbcdc.jpg"/>
          <p:cNvPicPr>
            <a:picLocks noGrp="1" noChangeAspect="1"/>
          </p:cNvPicPr>
          <p:nvPr>
            <p:ph sz="quarter" idx="2"/>
          </p:nvPr>
        </p:nvPicPr>
        <p:blipFill>
          <a:blip r:embed="rId2" cstate="print"/>
          <a:stretch>
            <a:fillRect/>
          </a:stretch>
        </p:blipFill>
        <p:spPr>
          <a:xfrm>
            <a:off x="4720148" y="2276872"/>
            <a:ext cx="4244340" cy="2814306"/>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850106"/>
          </a:xfrm>
        </p:spPr>
        <p:txBody>
          <a:bodyPr>
            <a:normAutofit fontScale="90000"/>
          </a:bodyPr>
          <a:lstStyle/>
          <a:p>
            <a:pPr algn="ctr"/>
            <a:r>
              <a:rPr lang="ru-RU" dirty="0" smtClean="0"/>
              <a:t>АКТЕР – единственный царь и владыка сцены</a:t>
            </a:r>
            <a:endParaRPr lang="ru-RU" dirty="0"/>
          </a:p>
        </p:txBody>
      </p:sp>
      <p:sp>
        <p:nvSpPr>
          <p:cNvPr id="3" name="Содержимое 2"/>
          <p:cNvSpPr>
            <a:spLocks noGrp="1"/>
          </p:cNvSpPr>
          <p:nvPr>
            <p:ph sz="quarter" idx="1"/>
          </p:nvPr>
        </p:nvSpPr>
        <p:spPr>
          <a:xfrm>
            <a:off x="914400" y="2420888"/>
            <a:ext cx="3749040" cy="2952328"/>
          </a:xfrm>
        </p:spPr>
        <p:txBody>
          <a:bodyPr>
            <a:normAutofit/>
          </a:bodyPr>
          <a:lstStyle/>
          <a:p>
            <a:r>
              <a:rPr lang="ru-RU" sz="2000" dirty="0" smtClean="0"/>
              <a:t>Актер должен вызывать эмоции</a:t>
            </a:r>
          </a:p>
          <a:p>
            <a:r>
              <a:rPr lang="ru-RU" sz="2000" dirty="0" smtClean="0"/>
              <a:t>Включать зрителя в происходящее на сцене</a:t>
            </a:r>
          </a:p>
          <a:p>
            <a:r>
              <a:rPr lang="ru-RU" sz="2000" dirty="0" smtClean="0"/>
              <a:t>Заставлять зрителя переживать</a:t>
            </a:r>
          </a:p>
          <a:p>
            <a:r>
              <a:rPr lang="ru-RU" sz="2000" dirty="0" smtClean="0"/>
              <a:t>Убеждать в сыгранной им роли</a:t>
            </a:r>
            <a:endParaRPr lang="ru-RU" sz="2000" dirty="0"/>
          </a:p>
        </p:txBody>
      </p:sp>
      <p:pic>
        <p:nvPicPr>
          <p:cNvPr id="5" name="Содержимое 4" descr="ritm-na-scene-teatra-300x220.jpg"/>
          <p:cNvPicPr>
            <a:picLocks noGrp="1" noChangeAspect="1"/>
          </p:cNvPicPr>
          <p:nvPr>
            <p:ph sz="quarter" idx="2"/>
          </p:nvPr>
        </p:nvPicPr>
        <p:blipFill>
          <a:blip r:embed="rId2" cstate="print"/>
          <a:stretch>
            <a:fillRect/>
          </a:stretch>
        </p:blipFill>
        <p:spPr>
          <a:xfrm>
            <a:off x="4920260" y="2348880"/>
            <a:ext cx="3684188" cy="2701738"/>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4638"/>
            <a:ext cx="7772400" cy="778098"/>
          </a:xfrm>
        </p:spPr>
        <p:txBody>
          <a:bodyPr/>
          <a:lstStyle/>
          <a:p>
            <a:pPr algn="ctr"/>
            <a:r>
              <a:rPr lang="ru-RU" dirty="0" smtClean="0"/>
              <a:t>Система Станиславского</a:t>
            </a:r>
            <a:endParaRPr lang="ru-RU" dirty="0"/>
          </a:p>
        </p:txBody>
      </p:sp>
      <p:sp>
        <p:nvSpPr>
          <p:cNvPr id="3" name="Содержимое 2"/>
          <p:cNvSpPr>
            <a:spLocks noGrp="1"/>
          </p:cNvSpPr>
          <p:nvPr>
            <p:ph sz="quarter" idx="1"/>
          </p:nvPr>
        </p:nvSpPr>
        <p:spPr>
          <a:xfrm>
            <a:off x="914400" y="980728"/>
            <a:ext cx="7772400" cy="5039072"/>
          </a:xfrm>
        </p:spPr>
        <p:txBody>
          <a:bodyPr>
            <a:noAutofit/>
          </a:bodyPr>
          <a:lstStyle/>
          <a:p>
            <a:r>
              <a:rPr lang="ru-RU" sz="2000" dirty="0" smtClean="0"/>
              <a:t>Целью является достижение полной психологической достоверности актерской игры:</a:t>
            </a:r>
          </a:p>
          <a:p>
            <a:endParaRPr lang="ru-RU" sz="2000" dirty="0" smtClean="0"/>
          </a:p>
          <a:p>
            <a:r>
              <a:rPr lang="ru-RU" sz="2000" b="1" dirty="0" smtClean="0"/>
              <a:t>Ремесло</a:t>
            </a:r>
            <a:r>
              <a:rPr lang="ru-RU" sz="2000" dirty="0" smtClean="0"/>
              <a:t> по Станиславскому основано на использовании готовых штампов, по которым зритель может однозначно понять, какие эмоции имеет в виду актер</a:t>
            </a:r>
          </a:p>
          <a:p>
            <a:endParaRPr lang="ru-RU" sz="2000" dirty="0" smtClean="0"/>
          </a:p>
          <a:p>
            <a:r>
              <a:rPr lang="ru-RU" sz="2000" b="1" dirty="0" smtClean="0"/>
              <a:t>Искусство представления</a:t>
            </a:r>
            <a:r>
              <a:rPr lang="ru-RU" sz="2000" dirty="0" smtClean="0"/>
              <a:t> основано на том, что в процессе длительных репетиций актёр испытывает подлинные переживания, которые автоматически создают форму проявления этих переживаний, но на самом спектакле актер эти чувства не испытывает, а только воспроизводит форму, готовый внешний рисунок роли</a:t>
            </a:r>
          </a:p>
          <a:p>
            <a:endParaRPr lang="ru-RU" sz="2000" dirty="0" smtClean="0"/>
          </a:p>
          <a:p>
            <a:r>
              <a:rPr lang="ru-RU" sz="2000" b="1" dirty="0" smtClean="0"/>
              <a:t>Искусство переживания</a:t>
            </a:r>
            <a:r>
              <a:rPr lang="ru-RU" sz="2000" dirty="0" smtClean="0"/>
              <a:t> - актер в процессе игры испытывает подлинные переживания, и это рождает жизнь образа на сцене</a:t>
            </a:r>
          </a:p>
          <a:p>
            <a:endParaRPr lang="ru-RU" sz="2000" dirty="0" smtClean="0"/>
          </a:p>
          <a:p>
            <a:endParaRPr lang="ru-RU" sz="2000" dirty="0" smtClean="0"/>
          </a:p>
          <a:p>
            <a:endParaRPr lang="ru-RU"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a:xfrm>
            <a:off x="914400" y="1916832"/>
            <a:ext cx="7772400" cy="4102968"/>
          </a:xfrm>
        </p:spPr>
        <p:txBody>
          <a:bodyPr>
            <a:normAutofit/>
          </a:bodyPr>
          <a:lstStyle/>
          <a:p>
            <a:r>
              <a:rPr lang="ru-RU" sz="2000" b="1" dirty="0" smtClean="0"/>
              <a:t>Правда переживаний</a:t>
            </a:r>
            <a:endParaRPr lang="ru-RU" sz="2000" dirty="0" smtClean="0"/>
          </a:p>
          <a:p>
            <a:r>
              <a:rPr lang="ru-RU" sz="2000" dirty="0" smtClean="0"/>
              <a:t>Актер должен переживать то, что происходит с персонажем. Эмоции, испытываемые актёром, должны быть подлинными</a:t>
            </a:r>
          </a:p>
          <a:p>
            <a:endParaRPr lang="ru-RU" sz="2000" dirty="0" smtClean="0"/>
          </a:p>
          <a:p>
            <a:r>
              <a:rPr lang="ru-RU" sz="2000" b="1" dirty="0" smtClean="0"/>
              <a:t>Продумывание предлагаемых обстоятельств</a:t>
            </a:r>
          </a:p>
          <a:p>
            <a:r>
              <a:rPr lang="ru-RU" sz="2000" dirty="0" smtClean="0"/>
              <a:t>Чтобы персонаж чувствовал и действовал наиболее верным образом, необходимо понять и продумать обстоятельства, в которых он существует. Обстоятельства определяют его мысли, чувства и поведение</a:t>
            </a:r>
          </a:p>
          <a:p>
            <a:endParaRPr lang="ru-RU" sz="20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normAutofit/>
          </a:bodyPr>
          <a:lstStyle/>
          <a:p>
            <a:r>
              <a:rPr lang="ru-RU" sz="2000" b="1" dirty="0" smtClean="0"/>
              <a:t>Рождение текста и действий «здесь и сейчас»</a:t>
            </a:r>
          </a:p>
          <a:p>
            <a:r>
              <a:rPr lang="ru-RU" sz="2000" dirty="0" smtClean="0"/>
              <a:t>Любая эмоция, любое действие должно родиться на сцене. Актер, несмотря на то, что он знает, что он должен делать как тот или иной персонаж, должен дать себе возможность захотеть совершить то или иное действие</a:t>
            </a:r>
          </a:p>
          <a:p>
            <a:endParaRPr lang="ru-RU" sz="2000" dirty="0" smtClean="0"/>
          </a:p>
          <a:p>
            <a:r>
              <a:rPr lang="ru-RU" sz="2000" b="1" dirty="0" smtClean="0"/>
              <a:t>Взаимодействие с партнерами</a:t>
            </a:r>
          </a:p>
          <a:p>
            <a:r>
              <a:rPr lang="ru-RU" sz="2000" dirty="0" smtClean="0"/>
              <a:t> Партнеры должны друг другу доверять, друг другу помогать и содействовать. Чувствование партнера, взаимодействие с ним — один из основных элементов актерской игры, позволяющих поддерживать включенность в процесс игры на сцене.</a:t>
            </a:r>
          </a:p>
          <a:p>
            <a:endParaRPr lang="ru-RU"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normAutofit fontScale="77500" lnSpcReduction="20000"/>
          </a:bodyPr>
          <a:lstStyle/>
          <a:p>
            <a:r>
              <a:rPr lang="ru-RU" dirty="0" smtClean="0"/>
              <a:t> </a:t>
            </a:r>
            <a:r>
              <a:rPr lang="ru-RU" b="1" dirty="0" smtClean="0"/>
              <a:t>Работа актера над своими собственными качествами</a:t>
            </a:r>
          </a:p>
          <a:p>
            <a:endParaRPr lang="ru-RU" dirty="0" smtClean="0"/>
          </a:p>
          <a:p>
            <a:r>
              <a:rPr lang="ru-RU" dirty="0" smtClean="0"/>
              <a:t>Чтобы роль получалась максимально «живой» и интересной для зрителя, актёр должен использовать свою наблюдательность (замечать в жизни какие-то интересные ситуации, интересных, «ярких» людей и т. д.) и память, в том числе и эмоциональную (актёр должен уметь вспомнить то или иное чувство для того, чтобы быть в состоянии снова его пережить)</a:t>
            </a:r>
          </a:p>
          <a:p>
            <a:endParaRPr lang="ru-RU" dirty="0" smtClean="0"/>
          </a:p>
          <a:p>
            <a:r>
              <a:rPr lang="ru-RU" dirty="0" smtClean="0"/>
              <a:t>Умение управлять своим вниманием. Актёру необходимо, с одной стороны, не уделять внимания залу, с другой стороны, максимально концентрировать своё внимание на партнёрах, на происходящем на сцене. Кроме того, существуют технические моменты. Актёр должен уметь встать в свет, уметь «не свалиться в оркестровую яму» и т. д. </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праведливость">
  <a:themeElements>
    <a:clrScheme name="Справедливость">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Справедливость">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праведливость">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108</TotalTime>
  <Words>230</Words>
  <Application>Microsoft Office PowerPoint</Application>
  <PresentationFormat>Экран (4:3)</PresentationFormat>
  <Paragraphs>45</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Справедливость</vt:lpstr>
      <vt:lpstr>Актер. Режиссер. Театр</vt:lpstr>
      <vt:lpstr>Слайд 2</vt:lpstr>
      <vt:lpstr>Слайд 3</vt:lpstr>
      <vt:lpstr>Слайд 4</vt:lpstr>
      <vt:lpstr>Слайд 5</vt:lpstr>
      <vt:lpstr>Слайд 6</vt:lpstr>
      <vt:lpstr>АКТЕР – единственный царь и владыка сцены</vt:lpstr>
      <vt:lpstr>Система Станиславского</vt:lpstr>
      <vt:lpstr>Слайд 9</vt:lpstr>
      <vt:lpstr>Слайд 10</vt:lpstr>
      <vt:lpstr>Слайд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Актер. Режиссер. Театр</dc:title>
  <dc:creator>Калимуллин Руслан</dc:creator>
  <cp:lastModifiedBy>nebom zav</cp:lastModifiedBy>
  <cp:revision>13</cp:revision>
  <dcterms:created xsi:type="dcterms:W3CDTF">2013-09-07T18:25:51Z</dcterms:created>
  <dcterms:modified xsi:type="dcterms:W3CDTF">2015-01-23T12:17:55Z</dcterms:modified>
</cp:coreProperties>
</file>