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60" r:id="rId5"/>
    <p:sldId id="259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D903"/>
    <a:srgbClr val="FFFFFF"/>
    <a:srgbClr val="B2B2B2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405" autoAdjust="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72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132D5AF-45E6-4471-9B86-F07B1D63F6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38B7394-8CDB-4A16-8D48-AE29770FC1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14756B-719A-4A3C-BD39-A87E71EDB34C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781345F-6157-44E3-9F3C-F7B9EFFD5E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9" name="Group 257"/>
          <p:cNvGrpSpPr>
            <a:grpSpLocks/>
          </p:cNvGrpSpPr>
          <p:nvPr userDrawn="1"/>
        </p:nvGrpSpPr>
        <p:grpSpPr bwMode="auto">
          <a:xfrm>
            <a:off x="179388" y="549275"/>
            <a:ext cx="1666875" cy="1295400"/>
            <a:chOff x="624" y="768"/>
            <a:chExt cx="1050" cy="816"/>
          </a:xfrm>
        </p:grpSpPr>
        <p:sp>
          <p:nvSpPr>
            <p:cNvPr id="12" name="Rectangle 258"/>
            <p:cNvSpPr>
              <a:spLocks noChangeArrowheads="1"/>
            </p:cNvSpPr>
            <p:nvPr/>
          </p:nvSpPr>
          <p:spPr bwMode="auto">
            <a:xfrm>
              <a:off x="864" y="768"/>
              <a:ext cx="768" cy="576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effectLst/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AutoShape 259"/>
            <p:cNvSpPr>
              <a:spLocks noChangeArrowheads="1"/>
            </p:cNvSpPr>
            <p:nvPr/>
          </p:nvSpPr>
          <p:spPr bwMode="auto">
            <a:xfrm>
              <a:off x="1008" y="912"/>
              <a:ext cx="666" cy="576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miter lim="800000"/>
              <a:headEnd/>
              <a:tailEnd/>
            </a:ln>
            <a:effectLst/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00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Oval 260"/>
            <p:cNvSpPr>
              <a:spLocks noChangeArrowheads="1"/>
            </p:cNvSpPr>
            <p:nvPr/>
          </p:nvSpPr>
          <p:spPr bwMode="auto">
            <a:xfrm>
              <a:off x="624" y="1008"/>
              <a:ext cx="576" cy="576"/>
            </a:xfrm>
            <a:prstGeom prst="ellipse">
              <a:avLst/>
            </a:prstGeom>
            <a:solidFill>
              <a:srgbClr val="FF9900"/>
            </a:solidFill>
            <a:ln w="9525">
              <a:round/>
              <a:headEnd/>
              <a:tailEnd/>
            </a:ln>
            <a:effectLst/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9900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ru-RU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B1E7CAC-12F3-4949-A174-A41D3D19C2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D79C52F-057D-4695-B15E-DD126790D7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F53EE7E-1038-4C86-8BAD-4EA8C51FCEC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2039670-9FD9-4D75-B9AF-73BE42A3368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FBD01D6-D722-4D99-B8F6-F8DFFE3606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6BAB257-B051-461D-8679-646BEB8A25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6FB28C-33BB-4591-BCB9-ACF4035D4FA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74DF08D-B64C-4E3B-B6D3-28AFE9C192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5475206-8ACA-4CC3-887E-C7DF21513C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228FA14-1513-4C08-8502-5B960E573B4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6350" y="457200"/>
            <a:ext cx="6496050" cy="76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276350" y="1600200"/>
            <a:ext cx="741045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1539F-23B1-4CA8-BBB1-20B1F99837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9E6239AA-960A-4ABC-938A-85CE2FD50D3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" name="Group 110"/>
          <p:cNvGrpSpPr>
            <a:grpSpLocks/>
          </p:cNvGrpSpPr>
          <p:nvPr userDrawn="1"/>
        </p:nvGrpSpPr>
        <p:grpSpPr bwMode="auto">
          <a:xfrm rot="-5400000">
            <a:off x="283368" y="192882"/>
            <a:ext cx="550863" cy="1117600"/>
            <a:chOff x="1060" y="0"/>
            <a:chExt cx="394" cy="4320"/>
          </a:xfrm>
        </p:grpSpPr>
        <p:sp>
          <p:nvSpPr>
            <p:cNvPr id="11" name="Rectangle 111"/>
            <p:cNvSpPr>
              <a:spLocks noChangeArrowheads="1"/>
            </p:cNvSpPr>
            <p:nvPr userDrawn="1"/>
          </p:nvSpPr>
          <p:spPr bwMode="gray">
            <a:xfrm>
              <a:off x="1214" y="0"/>
              <a:ext cx="240" cy="4320"/>
            </a:xfrm>
            <a:prstGeom prst="rect">
              <a:avLst/>
            </a:prstGeom>
            <a:solidFill>
              <a:schemeClr val="tx2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Rectangle 112"/>
            <p:cNvSpPr>
              <a:spLocks noChangeArrowheads="1"/>
            </p:cNvSpPr>
            <p:nvPr userDrawn="1"/>
          </p:nvSpPr>
          <p:spPr bwMode="gray">
            <a:xfrm>
              <a:off x="1055" y="0"/>
              <a:ext cx="93" cy="4320"/>
            </a:xfrm>
            <a:prstGeom prst="rect">
              <a:avLst/>
            </a:prstGeom>
            <a:solidFill>
              <a:schemeClr val="tx2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4" name="Group 113"/>
          <p:cNvGrpSpPr>
            <a:grpSpLocks/>
          </p:cNvGrpSpPr>
          <p:nvPr userDrawn="1"/>
        </p:nvGrpSpPr>
        <p:grpSpPr bwMode="auto">
          <a:xfrm>
            <a:off x="107950" y="188913"/>
            <a:ext cx="865188" cy="719137"/>
            <a:chOff x="624" y="768"/>
            <a:chExt cx="1050" cy="816"/>
          </a:xfrm>
        </p:grpSpPr>
        <p:sp>
          <p:nvSpPr>
            <p:cNvPr id="15" name="Rectangle 114"/>
            <p:cNvSpPr>
              <a:spLocks noChangeArrowheads="1"/>
            </p:cNvSpPr>
            <p:nvPr/>
          </p:nvSpPr>
          <p:spPr bwMode="auto">
            <a:xfrm>
              <a:off x="865" y="768"/>
              <a:ext cx="767" cy="576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effectLst/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AutoShape 115"/>
            <p:cNvSpPr>
              <a:spLocks noChangeArrowheads="1"/>
            </p:cNvSpPr>
            <p:nvPr/>
          </p:nvSpPr>
          <p:spPr bwMode="auto">
            <a:xfrm>
              <a:off x="1007" y="912"/>
              <a:ext cx="667" cy="576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miter lim="800000"/>
              <a:headEnd/>
              <a:tailEnd/>
            </a:ln>
            <a:effectLst/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00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Oval 116"/>
            <p:cNvSpPr>
              <a:spLocks noChangeArrowheads="1"/>
            </p:cNvSpPr>
            <p:nvPr/>
          </p:nvSpPr>
          <p:spPr bwMode="auto">
            <a:xfrm>
              <a:off x="624" y="1008"/>
              <a:ext cx="576" cy="576"/>
            </a:xfrm>
            <a:prstGeom prst="ellipse">
              <a:avLst/>
            </a:prstGeom>
            <a:solidFill>
              <a:srgbClr val="FF9900"/>
            </a:solidFill>
            <a:ln w="9525">
              <a:round/>
              <a:headEnd/>
              <a:tailEnd/>
            </a:ln>
            <a:effectLst/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9900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2743200"/>
            <a:ext cx="7772400" cy="1470025"/>
          </a:xfrm>
        </p:spPr>
        <p:txBody>
          <a:bodyPr/>
          <a:lstStyle/>
          <a:p>
            <a:pPr algn="ctr" eaLnBrk="1" hangingPunct="1"/>
            <a:r>
              <a:rPr lang="ru-RU" sz="5400" dirty="0" smtClean="0"/>
              <a:t>Уникумы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86250" y="4643438"/>
            <a:ext cx="4476750" cy="571500"/>
          </a:xfrm>
        </p:spPr>
        <p:txBody>
          <a:bodyPr>
            <a:normAutofit fontScale="77500" lnSpcReduction="20000"/>
          </a:bodyPr>
          <a:lstStyle/>
          <a:p>
            <a:pPr eaLnBrk="1" hangingPunct="1"/>
            <a:r>
              <a:rPr lang="ru-RU" sz="1800" b="1" dirty="0" smtClean="0"/>
              <a:t>подготовила </a:t>
            </a:r>
            <a:r>
              <a:rPr lang="ru-RU" sz="1800" b="1" dirty="0" err="1" smtClean="0"/>
              <a:t>Демарёва</a:t>
            </a:r>
            <a:r>
              <a:rPr lang="ru-RU" sz="1800" b="1" dirty="0" smtClean="0"/>
              <a:t> Ирина, </a:t>
            </a:r>
          </a:p>
          <a:p>
            <a:pPr eaLnBrk="1" hangingPunct="1"/>
            <a:r>
              <a:rPr lang="ru-RU" sz="1800" b="1" dirty="0" smtClean="0"/>
              <a:t>6 класс,</a:t>
            </a:r>
          </a:p>
          <a:p>
            <a:pPr eaLnBrk="1" hangingPunct="1"/>
            <a:r>
              <a:rPr lang="ru-RU" sz="1800" b="1" dirty="0" smtClean="0"/>
              <a:t>Учитель: </a:t>
            </a:r>
            <a:r>
              <a:rPr lang="ru-RU" sz="1800" b="1" dirty="0" err="1" smtClean="0"/>
              <a:t>Зырина</a:t>
            </a:r>
            <a:r>
              <a:rPr lang="ru-RU" sz="1800" b="1" dirty="0" smtClean="0"/>
              <a:t> Н.Л.</a:t>
            </a:r>
            <a:endParaRPr lang="ru-RU" sz="1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714876" y="59293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2011 год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6"/>
          <p:cNvSpPr>
            <a:spLocks noGrp="1" noChangeArrowheads="1"/>
          </p:cNvSpPr>
          <p:nvPr>
            <p:ph type="title"/>
          </p:nvPr>
        </p:nvSpPr>
        <p:spPr>
          <a:xfrm>
            <a:off x="1285875" y="428625"/>
            <a:ext cx="6496050" cy="762000"/>
          </a:xfrm>
        </p:spPr>
        <p:txBody>
          <a:bodyPr/>
          <a:lstStyle/>
          <a:p>
            <a:pPr algn="ctr" eaLnBrk="1" hangingPunct="1"/>
            <a:r>
              <a:rPr lang="ru-RU" smtClean="0">
                <a:solidFill>
                  <a:schemeClr val="tx1"/>
                </a:solidFill>
              </a:rPr>
              <a:t>Уиллис Дейзарт</a:t>
            </a:r>
            <a:endParaRPr lang="ru-RU" smtClean="0"/>
          </a:p>
        </p:txBody>
      </p:sp>
      <p:sp>
        <p:nvSpPr>
          <p:cNvPr id="4098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None/>
            </a:pPr>
            <a:endParaRPr lang="ru-RU" sz="4800" dirty="0" smtClean="0"/>
          </a:p>
          <a:p>
            <a:pPr eaLnBrk="1" hangingPunct="1"/>
            <a:endParaRPr lang="ru-RU" sz="4800" dirty="0" smtClean="0"/>
          </a:p>
          <a:p>
            <a:pPr eaLnBrk="1" hangingPunct="1"/>
            <a:endParaRPr lang="ru-RU" sz="4800" dirty="0" smtClean="0"/>
          </a:p>
          <a:p>
            <a:pPr eaLnBrk="1" hangingPunct="1"/>
            <a:endParaRPr lang="ru-RU" sz="4800" dirty="0" smtClean="0"/>
          </a:p>
          <a:p>
            <a:pPr eaLnBrk="1" hangingPunct="1"/>
            <a:r>
              <a:rPr lang="ru-RU" sz="4800" dirty="0" smtClean="0"/>
              <a:t>Родился 1924 году</a:t>
            </a:r>
          </a:p>
          <a:p>
            <a:pPr eaLnBrk="1" hangingPunct="1"/>
            <a:r>
              <a:rPr lang="ru-RU" sz="4800" dirty="0" smtClean="0"/>
              <a:t>Был счетоводом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1214438" y="1125538"/>
            <a:ext cx="7410450" cy="5021262"/>
          </a:xfrm>
        </p:spPr>
        <p:txBody>
          <a:bodyPr/>
          <a:lstStyle/>
          <a:p>
            <a:pPr eaLnBrk="1" hangingPunct="1"/>
            <a:r>
              <a:rPr lang="ru-RU" sz="2400" smtClean="0"/>
              <a:t>16-ти летнего Уиллиса наняла газета, для быстрой обработки информации о результатах выборов.</a:t>
            </a:r>
          </a:p>
          <a:p>
            <a:pPr eaLnBrk="1" hangingPunct="1"/>
            <a:r>
              <a:rPr lang="ru-RU" sz="2400" smtClean="0"/>
              <a:t>Уиллис однажды помог одному строителю подсчитать количество кирпичей  для строительства школы. Сообщив будущие размеры здания, количество и величину окон, размеры дверей и прочие необходимые мерки. Уиллис через 7 секунд выдал цифру! После строительства школы невостребованной осталась лишь половинка кирпича!</a:t>
            </a:r>
          </a:p>
          <a:p>
            <a:pPr eaLnBrk="1" hangingPunct="1"/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Джордж Биддер</a:t>
            </a:r>
          </a:p>
        </p:txBody>
      </p:sp>
      <p:sp>
        <p:nvSpPr>
          <p:cNvPr id="6147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6148" name="Текст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50" name="Picture 2" descr="F:\Манюня\Математика\Джорж бидер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 bwMode="auto">
          <a:xfrm>
            <a:off x="1295197" y="1447800"/>
            <a:ext cx="2556282" cy="3489325"/>
          </a:xfrm>
          <a:noFill/>
        </p:spPr>
      </p:pic>
      <p:sp>
        <p:nvSpPr>
          <p:cNvPr id="6149" name="Содержимое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Англия </a:t>
            </a:r>
          </a:p>
          <a:p>
            <a:pPr eaLnBrk="1" hangingPunct="1"/>
            <a:r>
              <a:rPr lang="ru-RU" smtClean="0"/>
              <a:t>1806-1878 гг</a:t>
            </a:r>
          </a:p>
          <a:p>
            <a:pPr eaLnBrk="1" hangingPunct="1"/>
            <a:r>
              <a:rPr lang="ru-RU" smtClean="0"/>
              <a:t>с самого детства отличался невероятными вычислительными способностями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276350" y="457200"/>
            <a:ext cx="6496050" cy="307975"/>
          </a:xfrm>
        </p:spPr>
        <p:txBody>
          <a:bodyPr>
            <a:normAutofit fontScale="90000"/>
          </a:bodyPr>
          <a:lstStyle/>
          <a:p>
            <a:pPr eaLnBrk="1" hangingPunct="1"/>
            <a:endParaRPr lang="ru-RU" smtClean="0"/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dirty="0" smtClean="0"/>
              <a:t>        </a:t>
            </a:r>
          </a:p>
          <a:p>
            <a:pPr eaLnBrk="1" hangingPunct="1">
              <a:buFontTx/>
              <a:buNone/>
            </a:pPr>
            <a:endParaRPr lang="ru-RU" dirty="0" smtClean="0"/>
          </a:p>
          <a:p>
            <a:pPr eaLnBrk="1" hangingPunct="1">
              <a:buFontTx/>
              <a:buNone/>
            </a:pPr>
            <a:endParaRPr lang="ru-RU" dirty="0" smtClean="0"/>
          </a:p>
          <a:p>
            <a:pPr eaLnBrk="1" hangingPunct="1">
              <a:buFontTx/>
              <a:buNone/>
            </a:pPr>
            <a:endParaRPr lang="ru-RU" dirty="0" smtClean="0"/>
          </a:p>
          <a:p>
            <a:pPr eaLnBrk="1" hangingPunct="1">
              <a:buFontTx/>
              <a:buNone/>
            </a:pPr>
            <a:r>
              <a:rPr lang="ru-RU" dirty="0" smtClean="0"/>
              <a:t> Если маятник проходит 9,75 дюйма в секунду, то сколько маятник пройдет за 7 лет 14 дней 2 часа 1 минуту и 56 секунд, при условии, что в одном году 365 дней 5 часов 40 минут и 50 секунд?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 eaLnBrk="1" hangingPunct="1">
              <a:buFontTx/>
              <a:buNone/>
            </a:pPr>
            <a:r>
              <a:rPr lang="ru-RU" sz="5400" dirty="0" smtClean="0"/>
              <a:t>      </a:t>
            </a:r>
          </a:p>
          <a:p>
            <a:pPr algn="ctr" eaLnBrk="1" hangingPunct="1">
              <a:buFontTx/>
              <a:buNone/>
            </a:pPr>
            <a:endParaRPr lang="ru-RU" sz="5400" dirty="0" smtClean="0"/>
          </a:p>
          <a:p>
            <a:pPr algn="ctr" eaLnBrk="1" hangingPunct="1">
              <a:buFontTx/>
              <a:buNone/>
            </a:pPr>
            <a:endParaRPr lang="ru-RU" sz="5400" dirty="0" smtClean="0"/>
          </a:p>
          <a:p>
            <a:pPr algn="ctr" eaLnBrk="1" hangingPunct="1">
              <a:buFontTx/>
              <a:buNone/>
            </a:pPr>
            <a:r>
              <a:rPr lang="ru-RU" sz="5400" dirty="0" smtClean="0"/>
              <a:t>2 165 625 744,75 дюйма!</a:t>
            </a:r>
          </a:p>
          <a:p>
            <a:pPr eaLnBrk="1" hangingPunct="1"/>
            <a:endParaRPr lang="ru-RU" sz="5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Шакунтали Дэви, </a:t>
            </a:r>
          </a:p>
        </p:txBody>
      </p:sp>
      <p:pic>
        <p:nvPicPr>
          <p:cNvPr id="9219" name="Picture 2" descr="F:\Манюня\Математика\Шакунтали Дэви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642910" y="1000108"/>
            <a:ext cx="3571899" cy="3143272"/>
          </a:xfrm>
          <a:noFill/>
        </p:spPr>
      </p:pic>
      <p:sp>
        <p:nvSpPr>
          <p:cNvPr id="9220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Индия</a:t>
            </a:r>
          </a:p>
          <a:p>
            <a:pPr eaLnBrk="1" hangingPunct="1"/>
            <a:r>
              <a:rPr lang="ru-RU" smtClean="0"/>
              <a:t>родилась 4ноября 1939 года</a:t>
            </a:r>
          </a:p>
          <a:p>
            <a:pPr eaLnBrk="1" hangingPunct="1"/>
            <a:r>
              <a:rPr lang="ru-RU" smtClean="0"/>
              <a:t>за несколько секунд извлекала квадратные и кубические корни из многозначных чисел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0243" name="Прямоугольник 5"/>
          <p:cNvSpPr>
            <a:spLocks noChangeArrowheads="1"/>
          </p:cNvSpPr>
          <p:nvPr/>
        </p:nvSpPr>
        <p:spPr bwMode="auto">
          <a:xfrm>
            <a:off x="1476375" y="1557338"/>
            <a:ext cx="7056438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/>
              <a:t>     Одним из самых её удивительных достижений  - перемножение двух 13-значных чисел за 28 секунд.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Виллеме Клейне </a:t>
            </a:r>
          </a:p>
        </p:txBody>
      </p:sp>
      <p:pic>
        <p:nvPicPr>
          <p:cNvPr id="11267" name="Picture 2" descr="F:\Манюня\Математика\велли клейн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571480"/>
            <a:ext cx="5965825" cy="3929091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4800" smtClean="0"/>
              <a:t>умудрился извлечь корень 73-й степени из числа состоящего, аж из 499 чисел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6600" smtClean="0"/>
              <a:t>затратив на расчеты всего то 163 секунды!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Дениэл МакКартни</a:t>
            </a:r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/>
          <a:stretch>
            <a:fillRect/>
          </a:stretch>
        </p:blipFill>
        <p:spPr bwMode="auto">
          <a:xfrm>
            <a:off x="2992626" y="1600200"/>
            <a:ext cx="3977897" cy="45259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За десять минут он смог возвести число 89 в шестую степень. За три минуты он мог найти кубический корень из 4,741,632.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Альберто Кото Гарсия</a:t>
            </a:r>
          </a:p>
        </p:txBody>
      </p:sp>
      <p:pic>
        <p:nvPicPr>
          <p:cNvPr id="1638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0043"/>
            <a:ext cx="3500463" cy="3714776"/>
          </a:xfrm>
          <a:noFill/>
        </p:spPr>
      </p:pic>
      <p:sp>
        <p:nvSpPr>
          <p:cNvPr id="16387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mtClean="0"/>
              <a:t>родился 20 мая 1970 года</a:t>
            </a:r>
          </a:p>
          <a:p>
            <a:r>
              <a:rPr lang="ru-RU" sz="2400" smtClean="0"/>
              <a:t>он завоевал множество наград, плюс уже несколько лет удерживает первенство мира в умножении и сложении (в уме)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3600" dirty="0" smtClean="0"/>
          </a:p>
          <a:p>
            <a:endParaRPr lang="ru-RU" sz="3600" dirty="0" smtClean="0"/>
          </a:p>
          <a:p>
            <a:r>
              <a:rPr lang="ru-RU" sz="3600" dirty="0" smtClean="0"/>
              <a:t>К примеру, он может умножить два восьмизначных числа за 8 минут и 25 секунд, или сложить два стозначных числа за 19,23 секунды.</a:t>
            </a:r>
          </a:p>
          <a:p>
            <a:endParaRPr lang="ru-RU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sz="2800" dirty="0" smtClean="0"/>
          </a:p>
          <a:p>
            <a:endParaRPr lang="ru-RU" dirty="0" smtClean="0"/>
          </a:p>
          <a:p>
            <a:endParaRPr lang="ru-RU" sz="2800" dirty="0" smtClean="0"/>
          </a:p>
          <a:p>
            <a:r>
              <a:rPr lang="ru-RU" sz="2800" dirty="0" smtClean="0"/>
              <a:t>Обладать такими удивительными способностями к умственному счету, конечно, здорово, однако в наше время, если Вы ничем подобным не обладаете - все очень просто исправить - вооружайтесь вычислительной техникой и считайте сколько душе угодно!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3"/>
          <p:cNvSpPr>
            <a:spLocks noGrp="1"/>
          </p:cNvSpPr>
          <p:nvPr>
            <p:ph type="title"/>
          </p:nvPr>
        </p:nvSpPr>
        <p:spPr>
          <a:xfrm>
            <a:off x="1214438" y="428625"/>
            <a:ext cx="7500937" cy="3571879"/>
          </a:xfrm>
        </p:spPr>
        <p:txBody>
          <a:bodyPr/>
          <a:lstStyle/>
          <a:p>
            <a:pPr algn="ctr"/>
            <a:r>
              <a:rPr lang="ru-RU" sz="4800" dirty="0" smtClean="0">
                <a:solidFill>
                  <a:srgbClr val="002060"/>
                </a:solidFill>
              </a:rPr>
              <a:t>Спасибо за внимание!!!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131</TotalTime>
  <Words>314</Words>
  <Application>Microsoft Office PowerPoint</Application>
  <PresentationFormat>Экран (4:3)</PresentationFormat>
  <Paragraphs>54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Аспект</vt:lpstr>
      <vt:lpstr>Уникумы</vt:lpstr>
      <vt:lpstr>Уиллис Дейзарт</vt:lpstr>
      <vt:lpstr>Слайд 3</vt:lpstr>
      <vt:lpstr>Джордж Биддер</vt:lpstr>
      <vt:lpstr>Слайд 5</vt:lpstr>
      <vt:lpstr>Слайд 6</vt:lpstr>
      <vt:lpstr>Шакунтали Дэви, </vt:lpstr>
      <vt:lpstr>Слайд 8</vt:lpstr>
      <vt:lpstr>Виллеме Клейне </vt:lpstr>
      <vt:lpstr>Слайд 10</vt:lpstr>
      <vt:lpstr>Слайд 11</vt:lpstr>
      <vt:lpstr>Дениэл МакКартни</vt:lpstr>
      <vt:lpstr>Слайд 13</vt:lpstr>
      <vt:lpstr>Альберто Кото Гарсия</vt:lpstr>
      <vt:lpstr>Слайд 15</vt:lpstr>
      <vt:lpstr>Слайд 16</vt:lpstr>
      <vt:lpstr>Спасибо за внимание!!!</vt:lpstr>
    </vt:vector>
  </TitlesOfParts>
  <Company>МОУ СОШ №30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1</dc:creator>
  <cp:lastModifiedBy>User</cp:lastModifiedBy>
  <cp:revision>15</cp:revision>
  <dcterms:created xsi:type="dcterms:W3CDTF">2009-07-04T17:13:33Z</dcterms:created>
  <dcterms:modified xsi:type="dcterms:W3CDTF">2012-08-21T17:01:04Z</dcterms:modified>
</cp:coreProperties>
</file>