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notesMasterIdLst>
    <p:notesMasterId r:id="rId13"/>
  </p:notesMasterIdLst>
  <p:handoutMasterIdLst>
    <p:handoutMasterId r:id="rId14"/>
  </p:handoutMasterIdLst>
  <p:sldIdLst>
    <p:sldId id="261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737" autoAdjust="0"/>
  </p:normalViewPr>
  <p:slideViewPr>
    <p:cSldViewPr>
      <p:cViewPr varScale="1">
        <p:scale>
          <a:sx n="65" d="100"/>
          <a:sy n="65" d="100"/>
        </p:scale>
        <p:origin x="-151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46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213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E664B-AE9A-4A86-BA0A-B43A1013A874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3099E-67D4-4E9E-94BF-F52CC5C7B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8E9C2-204F-49EB-9EA8-E8D026C06767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E5898-9B1F-46ED-9A09-2DBCA3C97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ransition spd="slow" advClick="0" advTm="5000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              Цилиндр, конус, шар.</a:t>
            </a:r>
            <a:endParaRPr lang="ru-RU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9424" y="6488668"/>
            <a:ext cx="518457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Работу выполнила : Феоктистова Юлия.</a:t>
            </a:r>
            <a:endParaRPr lang="ru-RU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65812" y="2742435"/>
            <a:ext cx="6075546" cy="35668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457200"/>
            <a:ext cx="8848756" cy="2971800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Т</a:t>
            </a:r>
            <a:r>
              <a:rPr lang="ru-RU" sz="1600" i="1" dirty="0" smtClean="0"/>
              <a:t>ело, ограниченное цилиндрической поверхностью и двумя кругами, называется</a:t>
            </a:r>
            <a:br>
              <a:rPr lang="ru-RU" sz="1600" i="1" dirty="0" smtClean="0"/>
            </a:br>
            <a:r>
              <a:rPr lang="ru-RU" sz="1600" i="1" dirty="0" smtClean="0"/>
              <a:t>цилиндром. </a:t>
            </a:r>
            <a:r>
              <a:rPr lang="ru-RU" sz="2000" i="1" dirty="0" smtClean="0"/>
              <a:t>Ц</a:t>
            </a:r>
            <a:r>
              <a:rPr lang="ru-RU" sz="1600" i="1" dirty="0" smtClean="0"/>
              <a:t>илиндрическая поверхность называется боковой поверхностью цилиндра. </a:t>
            </a:r>
            <a:r>
              <a:rPr lang="ru-RU" sz="2000" i="1" dirty="0" smtClean="0"/>
              <a:t>К</a:t>
            </a:r>
            <a:r>
              <a:rPr lang="ru-RU" sz="1600" i="1" dirty="0" smtClean="0"/>
              <a:t>руги называются основаниями цилиндра.</a:t>
            </a:r>
            <a:br>
              <a:rPr lang="ru-RU" sz="1600" i="1" dirty="0" smtClean="0"/>
            </a:br>
            <a:r>
              <a:rPr lang="ru-RU" sz="2000" i="1" dirty="0" smtClean="0"/>
              <a:t>О</a:t>
            </a:r>
            <a:r>
              <a:rPr lang="ru-RU" sz="1600" i="1" dirty="0" smtClean="0"/>
              <a:t>бразующие цилиндрической поверхности называются образующими.</a:t>
            </a:r>
            <a:br>
              <a:rPr lang="ru-RU" sz="1600" i="1" dirty="0" smtClean="0"/>
            </a:br>
            <a:r>
              <a:rPr lang="ru-RU" sz="2000" i="1" dirty="0" smtClean="0"/>
              <a:t>П</a:t>
            </a:r>
            <a:r>
              <a:rPr lang="ru-RU" sz="1600" i="1" dirty="0" smtClean="0"/>
              <a:t>рямая </a:t>
            </a:r>
            <a:r>
              <a:rPr lang="ru-RU" sz="2000" i="1" dirty="0" smtClean="0"/>
              <a:t>оо – </a:t>
            </a:r>
            <a:r>
              <a:rPr lang="ru-RU" sz="1600" i="1" dirty="0" smtClean="0"/>
              <a:t>ось</a:t>
            </a:r>
            <a:r>
              <a:rPr lang="ru-RU" sz="2000" i="1" dirty="0" smtClean="0"/>
              <a:t> </a:t>
            </a:r>
            <a:r>
              <a:rPr lang="ru-RU" sz="1600" i="1" dirty="0" smtClean="0"/>
              <a:t>цилиндра. </a:t>
            </a:r>
            <a:r>
              <a:rPr lang="ru-RU" sz="2000" i="1" dirty="0" smtClean="0"/>
              <a:t>Д</a:t>
            </a:r>
            <a:r>
              <a:rPr lang="ru-RU" sz="1600" i="1" dirty="0" smtClean="0"/>
              <a:t>линна образующей называется высотой цилиндра.</a:t>
            </a:r>
            <a:br>
              <a:rPr lang="ru-RU" sz="1600" i="1" dirty="0" smtClean="0"/>
            </a:br>
            <a:r>
              <a:rPr lang="ru-RU" sz="2000" i="1" dirty="0" smtClean="0"/>
              <a:t>Р</a:t>
            </a:r>
            <a:r>
              <a:rPr lang="ru-RU" sz="1400" i="1" dirty="0" smtClean="0"/>
              <a:t>а</a:t>
            </a:r>
            <a:r>
              <a:rPr lang="ru-RU" sz="1600" i="1" dirty="0" smtClean="0"/>
              <a:t>диус  основания – радиус цилиндра.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</a:t>
            </a:r>
            <a:endParaRPr lang="ru-RU" sz="2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28" y="6497960"/>
            <a:ext cx="36004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068960"/>
            <a:ext cx="8168738" cy="2300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043238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/>
              <a:t>П</a:t>
            </a:r>
            <a:r>
              <a:rPr lang="ru-RU" sz="1600" i="1" dirty="0" smtClean="0"/>
              <a:t>лощадь боковой поверхности цилиндра равна произведению длинны окружности основания на высоту цилиндра.</a:t>
            </a:r>
            <a:r>
              <a:rPr lang="en-US" sz="1600" i="1" dirty="0" smtClean="0"/>
              <a:t/>
            </a:r>
            <a:br>
              <a:rPr lang="en-US" sz="1600" i="1" dirty="0" smtClean="0"/>
            </a:br>
            <a:r>
              <a:rPr lang="ru-RU" sz="1600" i="1" dirty="0" smtClean="0"/>
              <a:t> </a:t>
            </a:r>
            <a:r>
              <a:rPr lang="en-US" sz="2000" i="1" dirty="0" smtClean="0"/>
              <a:t>S</a:t>
            </a:r>
            <a:r>
              <a:rPr lang="ru-RU" sz="800" i="1" dirty="0" smtClean="0"/>
              <a:t>бок</a:t>
            </a:r>
            <a:r>
              <a:rPr lang="ru-RU" sz="2000" i="1" dirty="0" smtClean="0"/>
              <a:t>=2п</a:t>
            </a:r>
            <a:r>
              <a:rPr lang="en-US" sz="2000" i="1" dirty="0" smtClean="0"/>
              <a:t>rh</a:t>
            </a: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en-US" sz="1600" i="1" dirty="0" smtClean="0"/>
              <a:t/>
            </a:r>
            <a:br>
              <a:rPr lang="en-US" sz="1600" i="1" dirty="0" smtClean="0"/>
            </a:br>
            <a:r>
              <a:rPr lang="ru-RU" sz="2000" i="1" dirty="0" smtClean="0"/>
              <a:t>П</a:t>
            </a:r>
            <a:r>
              <a:rPr lang="ru-RU" sz="1600" i="1" dirty="0" smtClean="0"/>
              <a:t>лощадью полной поверхности цилиндра называется сумма площадей боковой поверхности и двух оснований.</a:t>
            </a:r>
            <a:r>
              <a:rPr lang="en-US" sz="1600" i="1" dirty="0" smtClean="0"/>
              <a:t> </a:t>
            </a:r>
            <a:br>
              <a:rPr lang="en-US" sz="1600" i="1" dirty="0" smtClean="0"/>
            </a:br>
            <a:r>
              <a:rPr lang="en-US" sz="2000" i="1" dirty="0" smtClean="0"/>
              <a:t>S = 2</a:t>
            </a:r>
            <a:r>
              <a:rPr lang="ru-RU" sz="2000" i="1" dirty="0" smtClean="0"/>
              <a:t>п</a:t>
            </a:r>
            <a:r>
              <a:rPr lang="en-US" sz="2000" i="1" dirty="0" smtClean="0"/>
              <a:t>r(</a:t>
            </a:r>
            <a:r>
              <a:rPr lang="en-US" sz="2000" i="1" dirty="0" err="1" smtClean="0"/>
              <a:t>r+h</a:t>
            </a:r>
            <a:r>
              <a:rPr lang="en-US" sz="2000" i="1" dirty="0" smtClean="0"/>
              <a:t>)</a:t>
            </a:r>
            <a:endParaRPr lang="ru-RU" sz="2000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6569968"/>
            <a:ext cx="360040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1880" y="2276872"/>
            <a:ext cx="4023835" cy="42799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828924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Т</a:t>
            </a:r>
            <a:r>
              <a:rPr lang="ru-RU" sz="1600" i="1" dirty="0" smtClean="0"/>
              <a:t>ело, ограниченное конической поверхностью и кругом, называется конусом.</a:t>
            </a:r>
            <a:br>
              <a:rPr lang="ru-RU" sz="1600" i="1" dirty="0" smtClean="0"/>
            </a:br>
            <a:r>
              <a:rPr lang="ru-RU" sz="2000" i="1" dirty="0" smtClean="0"/>
              <a:t>К</a:t>
            </a:r>
            <a:r>
              <a:rPr lang="ru-RU" sz="1600" i="1" dirty="0" smtClean="0"/>
              <a:t>оническая поверхность называется боковой поверхностью. </a:t>
            </a:r>
            <a:r>
              <a:rPr lang="ru-RU" sz="2000" i="1" dirty="0" smtClean="0"/>
              <a:t>К</a:t>
            </a:r>
            <a:r>
              <a:rPr lang="ru-RU" sz="1600" i="1" dirty="0" smtClean="0"/>
              <a:t>руг – основание конуса. </a:t>
            </a:r>
            <a:r>
              <a:rPr lang="ru-RU" sz="2000" i="1" dirty="0" smtClean="0"/>
              <a:t>Р – </a:t>
            </a:r>
            <a:r>
              <a:rPr lang="ru-RU" sz="1600" i="1" dirty="0" smtClean="0"/>
              <a:t>вершина конуса. </a:t>
            </a:r>
            <a:r>
              <a:rPr lang="ru-RU" sz="2000" i="1" dirty="0" smtClean="0"/>
              <a:t>О</a:t>
            </a:r>
            <a:r>
              <a:rPr lang="ru-RU" sz="1600" i="1" dirty="0" smtClean="0"/>
              <a:t>бразующие конической поверхности – образующие конуса. </a:t>
            </a:r>
            <a:r>
              <a:rPr lang="ru-RU" sz="2000" i="1" dirty="0" smtClean="0"/>
              <a:t>п</a:t>
            </a:r>
            <a:r>
              <a:rPr lang="ru-RU" sz="1600" i="1" dirty="0" smtClean="0"/>
              <a:t>рямая ор – ось конуса. </a:t>
            </a:r>
            <a:r>
              <a:rPr lang="ru-RU" sz="2000" i="1" dirty="0" smtClean="0"/>
              <a:t>о</a:t>
            </a:r>
            <a:r>
              <a:rPr lang="ru-RU" sz="1600" i="1" dirty="0" smtClean="0"/>
              <a:t>трезок ор – высота конуса. </a:t>
            </a:r>
            <a:endParaRPr lang="ru-RU" sz="2000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6497960"/>
            <a:ext cx="36004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87824" y="2780928"/>
            <a:ext cx="4030069" cy="3467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2428892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/>
              <a:t>П</a:t>
            </a:r>
            <a:r>
              <a:rPr lang="ru-RU" sz="1600" i="1" dirty="0" smtClean="0"/>
              <a:t>лощадь боковой поверхности конуса равна произведению половины длинны </a:t>
            </a:r>
            <a:br>
              <a:rPr lang="ru-RU" sz="1600" i="1" dirty="0" smtClean="0"/>
            </a:br>
            <a:r>
              <a:rPr lang="ru-RU" sz="1600" i="1" dirty="0" smtClean="0"/>
              <a:t>окружности основания на образующую.</a:t>
            </a:r>
            <a:br>
              <a:rPr lang="ru-RU" sz="1600" i="1" dirty="0" smtClean="0"/>
            </a:br>
            <a:r>
              <a:rPr lang="ru-RU" sz="1200" i="1" dirty="0" smtClean="0"/>
              <a:t> </a:t>
            </a:r>
            <a:r>
              <a:rPr lang="en-US" sz="2000" i="1" dirty="0" smtClean="0"/>
              <a:t>S</a:t>
            </a:r>
            <a:r>
              <a:rPr lang="ru-RU" sz="600" i="1" dirty="0" smtClean="0"/>
              <a:t>бок</a:t>
            </a:r>
            <a:r>
              <a:rPr lang="ru-RU" sz="2000" i="1" dirty="0" smtClean="0"/>
              <a:t>=п</a:t>
            </a:r>
            <a:r>
              <a:rPr lang="en-US" sz="2000" i="1" dirty="0" smtClean="0"/>
              <a:t>rl</a:t>
            </a:r>
            <a:r>
              <a:rPr lang="ru-RU" sz="1200" i="1" dirty="0" smtClean="0"/>
              <a:t/>
            </a:r>
            <a:br>
              <a:rPr lang="ru-RU" sz="1200" i="1" dirty="0" smtClean="0"/>
            </a:br>
            <a:r>
              <a:rPr lang="en-US" sz="1600" i="1" dirty="0" smtClean="0"/>
              <a:t/>
            </a:r>
            <a:br>
              <a:rPr lang="en-US" sz="1600" i="1" dirty="0" smtClean="0"/>
            </a:br>
            <a:r>
              <a:rPr lang="ru-RU" sz="2000" i="1" dirty="0" smtClean="0"/>
              <a:t>П</a:t>
            </a:r>
            <a:r>
              <a:rPr lang="ru-RU" sz="1600" i="1" dirty="0" smtClean="0"/>
              <a:t>лощадью</a:t>
            </a:r>
            <a:r>
              <a:rPr lang="ru-RU" sz="2000" i="1" dirty="0" smtClean="0"/>
              <a:t> </a:t>
            </a:r>
            <a:r>
              <a:rPr lang="ru-RU" sz="1600" i="1" dirty="0" smtClean="0"/>
              <a:t>полной</a:t>
            </a:r>
            <a:r>
              <a:rPr lang="ru-RU" sz="2000" i="1" dirty="0" smtClean="0"/>
              <a:t> </a:t>
            </a:r>
            <a:r>
              <a:rPr lang="ru-RU" sz="1600" i="1" dirty="0" smtClean="0"/>
              <a:t>поверхности</a:t>
            </a:r>
            <a:r>
              <a:rPr lang="ru-RU" sz="2000" i="1" dirty="0" smtClean="0"/>
              <a:t> </a:t>
            </a:r>
            <a:r>
              <a:rPr lang="ru-RU" sz="1600" i="1" dirty="0" smtClean="0"/>
              <a:t>конуса называется сумма площадей боковой поверхности и основания. </a:t>
            </a:r>
            <a:r>
              <a:rPr lang="ru-RU" sz="2000" i="1" dirty="0" smtClean="0"/>
              <a:t> 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r>
              <a:rPr lang="en-US" sz="2000" i="1" dirty="0" smtClean="0"/>
              <a:t>S = </a:t>
            </a:r>
            <a:r>
              <a:rPr lang="ru-RU" sz="2000" i="1" dirty="0" smtClean="0"/>
              <a:t>п</a:t>
            </a:r>
            <a:r>
              <a:rPr lang="en-US" sz="2000" i="1" dirty="0" smtClean="0"/>
              <a:t>r(</a:t>
            </a:r>
            <a:r>
              <a:rPr lang="en-US" sz="2000" i="1" dirty="0" err="1" smtClean="0"/>
              <a:t>l+h</a:t>
            </a:r>
            <a:r>
              <a:rPr lang="en-US" sz="2000" i="1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ru-RU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6525344"/>
            <a:ext cx="432048" cy="3326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63888" y="2060848"/>
            <a:ext cx="3609762" cy="400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185982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К</a:t>
            </a:r>
            <a:r>
              <a:rPr lang="ru-RU" sz="1600" i="1" dirty="0" smtClean="0"/>
              <a:t>онус, который рассекли плоскостью, параллельной основанию,  и убрали верхнюю часть, называется усечённым конусом.</a:t>
            </a:r>
            <a:endParaRPr lang="ru-RU" sz="2000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6453336"/>
            <a:ext cx="432048" cy="4046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36096" y="1628800"/>
            <a:ext cx="2707530" cy="36887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4124324" cy="4257684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П</a:t>
            </a:r>
            <a:r>
              <a:rPr lang="ru-RU" sz="1600" i="1" dirty="0" smtClean="0"/>
              <a:t>лощадь боковой поверхности усечённого конуса равна произведению полусуммы длин </a:t>
            </a:r>
            <a:br>
              <a:rPr lang="ru-RU" sz="1600" i="1" dirty="0" smtClean="0"/>
            </a:br>
            <a:r>
              <a:rPr lang="ru-RU" sz="1600" i="1" dirty="0" smtClean="0"/>
              <a:t>окружностей оснований на образующую.</a:t>
            </a:r>
            <a:r>
              <a:rPr lang="en-US" sz="1600" i="1" dirty="0" smtClean="0"/>
              <a:t/>
            </a:r>
            <a:br>
              <a:rPr lang="en-US" sz="1600" i="1" dirty="0" smtClean="0"/>
            </a:br>
            <a:r>
              <a:rPr lang="en-US" sz="2000" i="1" dirty="0" smtClean="0"/>
              <a:t>                 </a:t>
            </a:r>
            <a:r>
              <a:rPr lang="ru-RU" sz="1200" i="1" dirty="0" smtClean="0"/>
              <a:t> </a:t>
            </a:r>
            <a:r>
              <a:rPr lang="en-US" sz="2000" i="1" dirty="0" smtClean="0"/>
              <a:t>S</a:t>
            </a:r>
            <a:r>
              <a:rPr lang="ru-RU" sz="600" i="1" dirty="0" smtClean="0"/>
              <a:t>бок</a:t>
            </a:r>
            <a:r>
              <a:rPr lang="ru-RU" sz="2000" i="1" dirty="0" smtClean="0"/>
              <a:t>=п</a:t>
            </a:r>
            <a:r>
              <a:rPr lang="en-US" sz="2000" i="1" dirty="0" smtClean="0"/>
              <a:t>(r1+r2)l</a:t>
            </a:r>
            <a:r>
              <a:rPr lang="ru-RU" sz="1050" i="1" dirty="0" smtClean="0"/>
              <a:t/>
            </a:r>
            <a:br>
              <a:rPr lang="ru-RU" sz="1050" i="1" dirty="0" smtClean="0"/>
            </a:b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2000" i="1" dirty="0" smtClean="0"/>
              <a:t>П</a:t>
            </a:r>
            <a:r>
              <a:rPr lang="ru-RU" sz="1600" i="1" dirty="0" smtClean="0"/>
              <a:t>лощадью</a:t>
            </a:r>
            <a:r>
              <a:rPr lang="ru-RU" sz="2000" i="1" dirty="0" smtClean="0"/>
              <a:t> </a:t>
            </a:r>
            <a:r>
              <a:rPr lang="ru-RU" sz="1600" i="1" dirty="0" smtClean="0"/>
              <a:t>полной</a:t>
            </a:r>
            <a:r>
              <a:rPr lang="ru-RU" sz="2000" i="1" dirty="0" smtClean="0"/>
              <a:t> </a:t>
            </a:r>
            <a:r>
              <a:rPr lang="ru-RU" sz="1600" i="1" dirty="0" smtClean="0"/>
              <a:t>поверхности усечённого</a:t>
            </a:r>
            <a:r>
              <a:rPr lang="ru-RU" sz="2000" i="1" dirty="0" smtClean="0"/>
              <a:t> </a:t>
            </a:r>
            <a:r>
              <a:rPr lang="ru-RU" sz="1600" i="1" dirty="0" smtClean="0"/>
              <a:t>конуса называется сумма площадей боковой поверхности и оснований.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2000" dirty="0" smtClean="0"/>
              <a:t>       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6425952"/>
            <a:ext cx="46754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63888" y="2636912"/>
            <a:ext cx="3874206" cy="36836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686800" cy="2428892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С</a:t>
            </a:r>
            <a:r>
              <a:rPr lang="ru-RU" sz="1600" i="1" dirty="0" smtClean="0"/>
              <a:t>ферой называется поверхность, состоящая из всех точек пространства, расположенных на данном расстоянии от данной точки. </a:t>
            </a:r>
            <a:r>
              <a:rPr lang="ru-RU" sz="2000" i="1" dirty="0" smtClean="0"/>
              <a:t>О – </a:t>
            </a:r>
            <a:r>
              <a:rPr lang="ru-RU" sz="1600" i="1" dirty="0" smtClean="0"/>
              <a:t>центр</a:t>
            </a:r>
            <a:r>
              <a:rPr lang="ru-RU" sz="2000" i="1" dirty="0" smtClean="0"/>
              <a:t> </a:t>
            </a:r>
            <a:r>
              <a:rPr lang="ru-RU" sz="1600" i="1" dirty="0" smtClean="0"/>
              <a:t>сферы</a:t>
            </a:r>
            <a:r>
              <a:rPr lang="ru-RU" sz="2000" i="1" dirty="0" smtClean="0"/>
              <a:t>. </a:t>
            </a:r>
            <a:br>
              <a:rPr lang="ru-RU" sz="2000" i="1" dirty="0" smtClean="0"/>
            </a:br>
            <a:r>
              <a:rPr lang="en-US" sz="2000" i="1" dirty="0" smtClean="0"/>
              <a:t>R</a:t>
            </a:r>
            <a:r>
              <a:rPr lang="ru-RU" sz="2000" i="1" dirty="0" smtClean="0"/>
              <a:t> – </a:t>
            </a:r>
            <a:r>
              <a:rPr lang="ru-RU" sz="1600" i="1" dirty="0" smtClean="0"/>
              <a:t>радиус</a:t>
            </a:r>
            <a:r>
              <a:rPr lang="ru-RU" sz="2000" i="1" dirty="0" smtClean="0"/>
              <a:t> </a:t>
            </a:r>
            <a:r>
              <a:rPr lang="ru-RU" sz="1600" i="1" dirty="0" smtClean="0"/>
              <a:t>сферы</a:t>
            </a:r>
            <a:r>
              <a:rPr lang="ru-RU" sz="2000" i="1" dirty="0" smtClean="0"/>
              <a:t>. т</a:t>
            </a:r>
            <a:r>
              <a:rPr lang="ru-RU" sz="1600" i="1" dirty="0" smtClean="0"/>
              <a:t>ело, ограниченное сферой – шар.</a:t>
            </a:r>
            <a:endParaRPr lang="ru-RU" sz="2000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6381328"/>
            <a:ext cx="504056" cy="4766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67944" y="2492896"/>
            <a:ext cx="3492762" cy="37518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257420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В </a:t>
            </a:r>
            <a:r>
              <a:rPr lang="ru-RU" sz="1600" i="1" dirty="0" smtClean="0"/>
              <a:t>прямоугольной системе координат уравнение сферы радиусом </a:t>
            </a:r>
            <a:r>
              <a:rPr lang="en-US" sz="2000" i="1" dirty="0" smtClean="0"/>
              <a:t>r</a:t>
            </a:r>
            <a:r>
              <a:rPr lang="ru-RU" sz="1600" i="1" dirty="0" smtClean="0"/>
              <a:t> с центром </a:t>
            </a:r>
            <a:r>
              <a:rPr lang="ru-RU" sz="2000" i="1" dirty="0" smtClean="0"/>
              <a:t>с</a:t>
            </a:r>
            <a:r>
              <a:rPr lang="ru-RU" sz="1600" i="1" dirty="0" smtClean="0"/>
              <a:t> </a:t>
            </a:r>
            <a:br>
              <a:rPr lang="ru-RU" sz="1600" i="1" dirty="0" smtClean="0"/>
            </a:br>
            <a:r>
              <a:rPr lang="ru-RU" sz="1600" i="1" dirty="0" smtClean="0"/>
              <a:t>имеет вид  (</a:t>
            </a:r>
            <a:r>
              <a:rPr lang="en-US" sz="1600" i="1" dirty="0" smtClean="0"/>
              <a:t>x-x</a:t>
            </a:r>
            <a:r>
              <a:rPr lang="en-US" sz="1000" i="1" dirty="0" smtClean="0"/>
              <a:t>0</a:t>
            </a:r>
            <a:r>
              <a:rPr lang="en-US" sz="1600" i="1" dirty="0" smtClean="0"/>
              <a:t>)2 + (y-y</a:t>
            </a:r>
            <a:r>
              <a:rPr lang="en-US" sz="1000" i="1" dirty="0" smtClean="0"/>
              <a:t>0</a:t>
            </a:r>
            <a:r>
              <a:rPr lang="en-US" sz="1600" i="1" dirty="0" smtClean="0"/>
              <a:t>)2 + (z-z</a:t>
            </a:r>
            <a:r>
              <a:rPr lang="en-US" sz="1000" i="1" dirty="0" smtClean="0"/>
              <a:t>0</a:t>
            </a:r>
            <a:r>
              <a:rPr lang="en-US" sz="1600" i="1" dirty="0" smtClean="0"/>
              <a:t>)2 = r2</a:t>
            </a:r>
            <a:endParaRPr lang="ru-RU" sz="2000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6453336"/>
            <a:ext cx="720080" cy="4046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0870" y="3126898"/>
            <a:ext cx="3886443" cy="3326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4717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i="1" dirty="0" smtClean="0"/>
              <a:t>П</a:t>
            </a:r>
            <a:r>
              <a:rPr lang="ru-RU" sz="1600" i="1" dirty="0" smtClean="0"/>
              <a:t>лоскость, имеющая со сферой только одну общую точку , называется касательной к сфере, а их общая точка – точкой касания.</a:t>
            </a:r>
            <a:r>
              <a:rPr lang="en-US" sz="1600" i="1" dirty="0" smtClean="0"/>
              <a:t/>
            </a:r>
            <a:br>
              <a:rPr lang="en-US" sz="1600" i="1" dirty="0" smtClean="0"/>
            </a:br>
            <a:r>
              <a:rPr lang="en-US" sz="1600" i="1" dirty="0" smtClean="0"/>
              <a:t/>
            </a:r>
            <a:br>
              <a:rPr lang="en-US" sz="1600" i="1" dirty="0" smtClean="0"/>
            </a:br>
            <a:r>
              <a:rPr lang="ru-RU" sz="1800" i="1" dirty="0" smtClean="0"/>
              <a:t>Т</a:t>
            </a:r>
            <a:r>
              <a:rPr lang="ru-RU" sz="1600" i="1" dirty="0" smtClean="0"/>
              <a:t>еорема 1.</a:t>
            </a:r>
            <a:br>
              <a:rPr lang="ru-RU" sz="1600" i="1" dirty="0" smtClean="0"/>
            </a:br>
            <a:r>
              <a:rPr lang="ru-RU" sz="1800" i="1" dirty="0" smtClean="0"/>
              <a:t>р</a:t>
            </a:r>
            <a:r>
              <a:rPr lang="ru-RU" sz="1600" i="1" dirty="0" smtClean="0"/>
              <a:t>адиус сферы, проведённый в точку касания сферы и плоскости, перпендикулярен к касательной плоскости.</a:t>
            </a:r>
            <a:br>
              <a:rPr lang="ru-RU" sz="1600" i="1" dirty="0" smtClean="0"/>
            </a:b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800" i="1" dirty="0" smtClean="0"/>
              <a:t>Т</a:t>
            </a:r>
            <a:r>
              <a:rPr lang="ru-RU" sz="1600" i="1" dirty="0" smtClean="0"/>
              <a:t>еорема 2.</a:t>
            </a:r>
            <a:br>
              <a:rPr lang="ru-RU" sz="1600" i="1" dirty="0" smtClean="0"/>
            </a:br>
            <a:r>
              <a:rPr lang="ru-RU" sz="1800" i="1" dirty="0" smtClean="0"/>
              <a:t>е</a:t>
            </a:r>
            <a:r>
              <a:rPr lang="ru-RU" sz="1600" i="1" dirty="0" smtClean="0"/>
              <a:t>сли радиус сферы перпендикулярен к плоскости, проходящей через его конец, лежащий на сфере, то эта плоскость является касательной к сфере.</a:t>
            </a:r>
            <a:endParaRPr lang="ru-RU" sz="2000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6309320"/>
            <a:ext cx="648072" cy="548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NEW_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2564904"/>
            <a:ext cx="2405680" cy="3977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185982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/>
              <a:t>М</a:t>
            </a:r>
            <a:r>
              <a:rPr lang="ru-RU" sz="1600" i="1" dirty="0" smtClean="0"/>
              <a:t>ногогранник называется описанным около сферы, если сфера касается всех его граней.</a:t>
            </a:r>
            <a:br>
              <a:rPr lang="ru-RU" sz="1600" i="1" dirty="0" smtClean="0"/>
            </a:br>
            <a:r>
              <a:rPr lang="ru-RU" sz="2000" i="1" dirty="0" smtClean="0"/>
              <a:t>З</a:t>
            </a:r>
            <a:r>
              <a:rPr lang="ru-RU" sz="1600" i="1" dirty="0" smtClean="0"/>
              <a:t>а площадь сферы примем предел последовательности площадей поверхностей </a:t>
            </a:r>
            <a:br>
              <a:rPr lang="ru-RU" sz="1600" i="1" dirty="0" smtClean="0"/>
            </a:br>
            <a:r>
              <a:rPr lang="ru-RU" sz="1600" i="1" dirty="0" smtClean="0"/>
              <a:t>описанных около сферы многогранников при стремлении к нулю наибольшего </a:t>
            </a:r>
            <a:br>
              <a:rPr lang="ru-RU" sz="1600" i="1" dirty="0" smtClean="0"/>
            </a:br>
            <a:r>
              <a:rPr lang="ru-RU" sz="1600" i="1" dirty="0" smtClean="0"/>
              <a:t>размера каждой грани.</a:t>
            </a:r>
            <a:endParaRPr lang="ru-RU" sz="2000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6309320"/>
            <a:ext cx="648072" cy="548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271</TotalTime>
  <Words>162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              Цилиндр, конус, шар.</vt:lpstr>
      <vt:lpstr>Тело, ограниченное цилиндрической поверхностью и двумя кругами, называется цилиндром. Цилиндрическая поверхность называется боковой поверхностью цилиндра. Круги называются основаниями цилиндра. Образующие цилиндрической поверхности называются образующими. Прямая оо – ось цилиндра. Длинна образующей называется высотой цилиндра. Радиус  основания – радиус цилиндра.    </vt:lpstr>
      <vt:lpstr>Площадь боковой поверхности цилиндра равна произведению длинны окружности основания на высоту цилиндра.  Sбок=2пrh  Площадью полной поверхности цилиндра называется сумма площадей боковой поверхности и двух оснований.  S = 2пr(r+h)</vt:lpstr>
      <vt:lpstr>Тело, ограниченное конической поверхностью и кругом, называется конусом. Коническая поверхность называется боковой поверхностью. Круг – основание конуса. Р – вершина конуса. Образующие конической поверхности – образующие конуса. прямая ор – ось конуса. отрезок ор – высота конуса. </vt:lpstr>
      <vt:lpstr>Площадь боковой поверхности конуса равна произведению половины длинны  окружности основания на образующую.  Sбок=пrl  Площадью полной поверхности конуса называется сумма площадей боковой поверхности и основания.   S = пr(l+h) </vt:lpstr>
      <vt:lpstr>Конус, который рассекли плоскостью, параллельной основанию,  и убрали верхнюю часть, называется усечённым конусом.</vt:lpstr>
      <vt:lpstr>Площадь боковой поверхности усечённого конуса равна произведению полусуммы длин  окружностей оснований на образующую.                   Sбок=п(r1+r2)l  Площадью полной поверхности усечённого конуса называется сумма площадей боковой поверхности и оснований.        </vt:lpstr>
      <vt:lpstr>Сферой называется поверхность, состоящая из всех точек пространства, расположенных на данном расстоянии от данной точки. О – центр сферы.  R – радиус сферы. тело, ограниченное сферой – шар.</vt:lpstr>
      <vt:lpstr>В прямоугольной системе координат уравнение сферы радиусом r с центром с  имеет вид  (x-x0)2 + (y-y0)2 + (z-z0)2 = r2</vt:lpstr>
      <vt:lpstr>Плоскость, имеющая со сферой только одну общую точку , называется касательной к сфере, а их общая точка – точкой касания.  Теорема 1. радиус сферы, проведённый в точку касания сферы и плоскости, перпендикулярен к касательной плоскости.  Теорема 2. если радиус сферы перпендикулярен к плоскости, проходящей через его конец, лежащий на сфере, то эта плоскость является касательной к сфере.</vt:lpstr>
      <vt:lpstr>Многогранник называется описанным около сферы, если сфера касается всех его граней. За площадь сферы примем предел последовательности площадей поверхностей  описанных около сферы многогранников при стремлении к нулю наибольшего  размера каждой грани.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31</cp:revision>
  <dcterms:modified xsi:type="dcterms:W3CDTF">2013-05-17T14:24:33Z</dcterms:modified>
</cp:coreProperties>
</file>