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ms-office.legacyDiagramText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handoutMasterIdLst>
    <p:handoutMasterId r:id="rId19"/>
  </p:handoutMasterIdLst>
  <p:sldIdLst>
    <p:sldId id="262" r:id="rId3"/>
    <p:sldId id="265" r:id="rId4"/>
    <p:sldId id="267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82" r:id="rId13"/>
    <p:sldId id="293" r:id="rId14"/>
    <p:sldId id="286" r:id="rId15"/>
    <p:sldId id="283" r:id="rId16"/>
    <p:sldId id="284" r:id="rId17"/>
    <p:sldId id="285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20000"/>
      </a:spcBef>
      <a:spcAft>
        <a:spcPct val="0"/>
      </a:spcAft>
      <a:buClr>
        <a:srgbClr val="F9F9F9"/>
      </a:buClr>
      <a:buSzPct val="65000"/>
      <a:buChar char="•"/>
      <a:defRPr sz="2400" kern="1200">
        <a:solidFill>
          <a:schemeClr val="bg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rgbClr val="F9F9F9"/>
      </a:buClr>
      <a:buSzPct val="65000"/>
      <a:buChar char="•"/>
      <a:defRPr sz="2400" kern="1200">
        <a:solidFill>
          <a:schemeClr val="bg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rgbClr val="F9F9F9"/>
      </a:buClr>
      <a:buSzPct val="65000"/>
      <a:buChar char="•"/>
      <a:defRPr sz="2400" kern="1200">
        <a:solidFill>
          <a:schemeClr val="bg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rgbClr val="F9F9F9"/>
      </a:buClr>
      <a:buSzPct val="65000"/>
      <a:buChar char="•"/>
      <a:defRPr sz="2400" kern="1200">
        <a:solidFill>
          <a:schemeClr val="bg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rgbClr val="F9F9F9"/>
      </a:buClr>
      <a:buSzPct val="65000"/>
      <a:buChar char="•"/>
      <a:defRPr sz="2400" kern="1200">
        <a:solidFill>
          <a:schemeClr val="bg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00"/>
    <a:srgbClr val="333333"/>
    <a:srgbClr val="800000"/>
    <a:srgbClr val="336600"/>
    <a:srgbClr val="663300"/>
    <a:srgbClr val="F4F4C4"/>
    <a:srgbClr val="009999"/>
    <a:srgbClr val="00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40" autoAdjust="0"/>
    <p:restoredTop sz="93838" autoAdjust="0"/>
  </p:normalViewPr>
  <p:slideViewPr>
    <p:cSldViewPr>
      <p:cViewPr>
        <p:scale>
          <a:sx n="66" d="100"/>
          <a:sy n="66" d="100"/>
        </p:scale>
        <p:origin x="-1500" y="-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06/relationships/legacyDocTextInfo" Target="legacyDocTextInfo.bin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5" Type="http://schemas.microsoft.com/office/2006/relationships/legacyDiagramText" Target="legacyDiagramText5.bin"/><Relationship Id="rId4" Type="http://schemas.microsoft.com/office/2006/relationships/legacyDiagramText" Target="legacyDiagramText4.bin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51632E6-AEDD-48C6-8962-9C04991FA04D}" type="datetimeFigureOut">
              <a:rPr lang="ru-RU"/>
              <a:pPr>
                <a:defRPr/>
              </a:pPr>
              <a:t>27.09.2012</a:t>
            </a:fld>
            <a:endParaRPr lang="ru-RU"/>
          </a:p>
        </p:txBody>
      </p:sp>
      <p:sp>
        <p:nvSpPr>
          <p:cNvPr id="1136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36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497E5E7-F9CE-4CF0-9DE8-8D4AD1300B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B4BCD-8B03-4745-9D65-55E27ED65E0D}" type="datetimeFigureOut">
              <a:rPr lang="ru-RU"/>
              <a:pPr>
                <a:defRPr/>
              </a:pPr>
              <a:t>27.09.2012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6D85C-0FB8-4C34-82BB-26F25E7851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A0B1F-11C4-4B36-AA16-4E7ADADC5F56}" type="datetimeFigureOut">
              <a:rPr lang="ru-RU"/>
              <a:pPr>
                <a:defRPr/>
              </a:pPr>
              <a:t>27.09.2012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4D64C-6EDD-431F-B7D3-9CF4105D06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82B875-90CD-473F-9687-93A2BCE36C9F}" type="datetimeFigureOut">
              <a:rPr lang="ru-RU"/>
              <a:pPr>
                <a:defRPr/>
              </a:pPr>
              <a:t>27.09.2012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EEE8CA-8C49-44B9-B5D3-DE0CAAA8C8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BFBE0-EAB6-4386-A93F-75B27F697019}" type="datetimeFigureOut">
              <a:rPr lang="ru-RU"/>
              <a:pPr>
                <a:defRPr/>
              </a:pPr>
              <a:t>27.09.2012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BA476-CDEF-4603-B42B-01FA59C8CA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C70E71-EA11-4B91-861F-170F0CB0A220}" type="datetimeFigureOut">
              <a:rPr lang="ru-RU"/>
              <a:pPr>
                <a:defRPr/>
              </a:pPr>
              <a:t>27.09.2012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98ABD7-D1E9-4904-B076-73AC891631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B0FC1-7DFB-4913-BF07-2836D16D0F0C}" type="datetimeFigureOut">
              <a:rPr lang="ru-RU"/>
              <a:pPr>
                <a:defRPr/>
              </a:pPr>
              <a:t>27.09.2012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97A09A-1055-4CA8-B2F3-9B33DE3528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B6A07-95BF-4C89-851E-C133C57E7EB0}" type="datetimeFigureOut">
              <a:rPr lang="ru-RU"/>
              <a:pPr>
                <a:defRPr/>
              </a:pPr>
              <a:t>27.09.2012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176C5-C7A0-47D9-84F1-5A6FABC210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7A33CD-3B11-448B-96D6-52FD9AADAA14}" type="datetimeFigureOut">
              <a:rPr lang="ru-RU"/>
              <a:pPr>
                <a:defRPr/>
              </a:pPr>
              <a:t>27.09.2012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7C5DA9-F19E-4F65-A2C2-23EB7BF6C1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F6123-60D7-4E1F-82F0-39789BCD186C}" type="datetimeFigureOut">
              <a:rPr lang="ru-RU"/>
              <a:pPr>
                <a:defRPr/>
              </a:pPr>
              <a:t>27.09.2012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5F266B-3E19-4F2E-9AB2-4FB4343289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07BA3-8858-46F6-A091-E7CC6A0C78FF}" type="datetimeFigureOut">
              <a:rPr lang="ru-RU"/>
              <a:pPr>
                <a:defRPr/>
              </a:pPr>
              <a:t>27.09.2012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9833FF-B664-4A48-B76F-DA152D7B7A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3E2324-EF42-46FE-8FE3-3D87BFF191CF}" type="datetimeFigureOut">
              <a:rPr lang="ru-RU"/>
              <a:pPr>
                <a:defRPr/>
              </a:pPr>
              <a:t>27.09.2012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39AB02-7C64-459C-B372-56ADE7CF51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708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708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3122D-C973-4097-83D8-ED381571A48D}" type="datetimeFigureOut">
              <a:rPr lang="ru-RU"/>
              <a:pPr>
                <a:defRPr/>
              </a:pPr>
              <a:t>27.09.2012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6CA63F-0155-4AFA-A973-31269FD09C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ut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2780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4030663"/>
            <a:ext cx="8229600" cy="22780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B35DA-86C4-4A71-BFDE-FB14A30AD662}" type="datetimeFigureOut">
              <a:rPr lang="ru-RU"/>
              <a:pPr>
                <a:defRPr/>
              </a:pPr>
              <a:t>27.09.2012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62D18-F6EF-48F5-9524-8D70A045D2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ut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DB8679-51E6-4103-AF90-B67A1E5AC95F}" type="datetimeFigureOut">
              <a:rPr lang="ru-RU"/>
              <a:pPr>
                <a:defRPr/>
              </a:pPr>
              <a:t>27.09.2012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94D1CF-A4E0-4420-9336-ED9E4CACCC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DCA633-C4AD-4118-8C25-62D1F4D359B6}" type="datetimeFigureOut">
              <a:rPr lang="ru-RU"/>
              <a:pPr>
                <a:defRPr/>
              </a:pPr>
              <a:t>27.09.2012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125FFD-C572-4F8D-A2F2-9F97D72705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6862F7-F0BD-42A9-BA61-F78B961028A3}" type="datetimeFigureOut">
              <a:rPr lang="ru-RU"/>
              <a:pPr>
                <a:defRPr/>
              </a:pPr>
              <a:t>27.09.2012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486C09-C81E-4F4F-A8BA-7A37D3E39A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28EB1D-4CAB-4A0B-908C-03F52EEF8D22}" type="datetimeFigureOut">
              <a:rPr lang="ru-RU"/>
              <a:pPr>
                <a:defRPr/>
              </a:pPr>
              <a:t>27.09.2012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F9CFE2-5168-46B5-884B-ADE88D0204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AE0D82-2AA5-422C-865D-6A5376948603}" type="datetimeFigureOut">
              <a:rPr lang="ru-RU"/>
              <a:pPr>
                <a:defRPr/>
              </a:pPr>
              <a:t>27.09.2012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A49850-CAA5-46F7-A0A1-DACFC82074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07B2BC-D5FE-4EF6-8561-40EEC18E3702}" type="datetimeFigureOut">
              <a:rPr lang="ru-RU"/>
              <a:pPr>
                <a:defRPr/>
              </a:pPr>
              <a:t>27.09.2012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BD19EA-085B-43F8-9470-D62100E498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15BADF-25DB-4CFB-8966-6973082F375A}" type="datetimeFigureOut">
              <a:rPr lang="ru-RU"/>
              <a:pPr>
                <a:defRPr/>
              </a:pPr>
              <a:t>27.09.2012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E9F8D-E553-44F9-A859-E42130A259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E7B09C-C8EF-4589-957E-AD73DD489EC8}" type="datetimeFigureOut">
              <a:rPr lang="ru-RU"/>
              <a:pPr>
                <a:defRPr/>
              </a:pPr>
              <a:t>27.09.2012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B7F88-7295-40E3-821C-8345F9B848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4736F4-570B-4EF0-AB87-706D857F73C4}" type="datetimeFigureOut">
              <a:rPr lang="ru-RU"/>
              <a:pPr>
                <a:defRPr/>
              </a:pPr>
              <a:t>27.09.2012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EEBD32-291F-4050-AA61-3CD7D74E33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1AA9C1-0E0B-4A4A-96FE-24C5AE36B01E}" type="datetimeFigureOut">
              <a:rPr lang="ru-RU"/>
              <a:pPr>
                <a:defRPr/>
              </a:pPr>
              <a:t>27.09.2012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DADBDB-C5CD-4B0E-9664-987A0D8EB4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6AAC7F-4603-419F-97A7-65F7D2ED635F}" type="datetimeFigureOut">
              <a:rPr lang="ru-RU"/>
              <a:pPr>
                <a:defRPr/>
              </a:pPr>
              <a:t>27.09.2012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7BAC1A-C025-467E-A95A-74D925195A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51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0913816-1CF9-4889-A76F-4E393CC97ECE}" type="datetimeFigureOut">
              <a:rPr lang="ru-RU"/>
              <a:pPr>
                <a:defRPr/>
              </a:pPr>
              <a:t>27.09.2012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E7C35D1-50D4-4C5D-9601-A9428A95B8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22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</p:sldLayoutIdLst>
  <p:transition>
    <p:cut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40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24284820-7E5D-4EC6-BB35-B982CA175872}" type="datetimeFigureOut">
              <a:rPr lang="ru-RU"/>
              <a:pPr>
                <a:defRPr/>
              </a:pPr>
              <a:t>27.09.2012</a:t>
            </a:fld>
            <a:endParaRPr lang="ru-RU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SzTx/>
              <a:buFontTx/>
              <a:buNone/>
              <a:defRPr sz="140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40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97CE298B-BE9C-4F74-823C-B5CA847C58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0.xml"/><Relationship Id="rId1" Type="http://schemas.openxmlformats.org/officeDocument/2006/relationships/audio" Target="file:///C:\Documents%20and%20Settings\&#1040;&#1076;&#1084;&#1080;&#1085;&#1080;&#1089;&#1090;&#1088;&#1072;&#1090;&#1086;&#1088;\&#1056;&#1072;&#1073;&#1086;&#1095;&#1080;&#1081;%20&#1089;&#1090;&#1086;&#1083;\&#1084;&#1072;&#1084;&#1072;\&#1082;&#1086;&#1085;&#1089;&#1087;&#1077;&#1082;&#1090;&#1099;%20&#1048;&#1089;&#1090;&#1086;&#1088;&#1080;&#1103;\&#1082;%20&#1091;&#1088;&#1086;&#1082;&#1091;%20&#1085;&#1072;&#1096;&#1077;&#1089;&#1090;&#1074;&#1080;&#1077;\911.mp3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911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04250" y="63087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5411" y="285728"/>
            <a:ext cx="912858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600" dirty="0" smtClean="0"/>
              <a:t>Монголо-татары</a:t>
            </a:r>
            <a:endParaRPr lang="ru-RU" sz="9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50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chemeClr val="accent2"/>
            </a:gs>
            <a:gs pos="50000">
              <a:srgbClr val="F4F4C4"/>
            </a:gs>
            <a:gs pos="10000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defRPr/>
            </a:pPr>
            <a:r>
              <a:rPr lang="ru-RU" sz="4000" smtClean="0">
                <a:ln>
                  <a:noFill/>
                </a:ln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Тема: Борьба Руси с иноземными захватчиками</a:t>
            </a:r>
            <a:r>
              <a:rPr lang="ru-RU" sz="370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  <p:sp>
        <p:nvSpPr>
          <p:cNvPr id="6147" name="Rectangle 3"/>
          <p:cNvSpPr>
            <a:spLocks noGrp="1"/>
          </p:cNvSpPr>
          <p:nvPr>
            <p:ph type="body" idx="1"/>
          </p:nvPr>
        </p:nvSpPr>
        <p:spPr>
          <a:xfrm>
            <a:off x="395288" y="1916113"/>
            <a:ext cx="8229600" cy="4421187"/>
          </a:xfrm>
          <a:ln w="38100" cmpd="dbl">
            <a:solidFill>
              <a:srgbClr val="336600"/>
            </a:solidFill>
          </a:ln>
        </p:spPr>
        <p:txBody>
          <a:bodyPr/>
          <a:lstStyle/>
          <a:p>
            <a:pPr marL="609600" indent="-609600" algn="ctr" eaLnBrk="1" hangingPunct="1">
              <a:buClr>
                <a:schemeClr val="bg1"/>
              </a:buClr>
              <a:buFontTx/>
              <a:buNone/>
            </a:pPr>
            <a:r>
              <a:rPr lang="ru-RU" sz="3400" b="1" smtClean="0">
                <a:solidFill>
                  <a:schemeClr val="bg1"/>
                </a:solidFill>
                <a:latin typeface="Algerian" pitchFamily="82" charset="0"/>
              </a:rPr>
              <a:t>План:</a:t>
            </a:r>
            <a:endParaRPr lang="en-US" sz="3400" b="1" smtClean="0">
              <a:solidFill>
                <a:schemeClr val="bg1"/>
              </a:solidFill>
              <a:latin typeface="Algerian" pitchFamily="82" charset="0"/>
            </a:endParaRPr>
          </a:p>
          <a:p>
            <a:pPr marL="609600" indent="-609600" eaLnBrk="1" hangingPunct="1">
              <a:buClr>
                <a:schemeClr val="bg1"/>
              </a:buClr>
              <a:buFontTx/>
              <a:buAutoNum type="arabicPeriod"/>
            </a:pPr>
            <a:r>
              <a:rPr lang="ru-RU" sz="3400" b="1" smtClean="0">
                <a:solidFill>
                  <a:schemeClr val="bg1"/>
                </a:solidFill>
                <a:latin typeface="Algerian" pitchFamily="82" charset="0"/>
              </a:rPr>
              <a:t>Монголо-татарское нашествие.</a:t>
            </a:r>
            <a:endParaRPr lang="ru-RU" sz="3400" smtClean="0">
              <a:solidFill>
                <a:schemeClr val="bg1"/>
              </a:solidFill>
              <a:latin typeface="Algerian" pitchFamily="82" charset="0"/>
            </a:endParaRPr>
          </a:p>
          <a:p>
            <a:pPr marL="609600" indent="-609600" eaLnBrk="1" hangingPunct="1">
              <a:buClr>
                <a:schemeClr val="bg1"/>
              </a:buClr>
              <a:buFontTx/>
              <a:buAutoNum type="arabicPeriod"/>
            </a:pPr>
            <a:r>
              <a:rPr lang="ru-RU" sz="3400" b="1" smtClean="0">
                <a:solidFill>
                  <a:schemeClr val="bg1"/>
                </a:solidFill>
                <a:latin typeface="Algerian" pitchFamily="82" charset="0"/>
              </a:rPr>
              <a:t>Поход Батыя и начало монголо-татарского ига.</a:t>
            </a:r>
            <a:endParaRPr lang="ru-RU" sz="3400" smtClean="0">
              <a:solidFill>
                <a:schemeClr val="bg1"/>
              </a:solidFill>
              <a:latin typeface="Algerian" pitchFamily="82" charset="0"/>
            </a:endParaRPr>
          </a:p>
          <a:p>
            <a:pPr marL="609600" indent="-609600" eaLnBrk="1" hangingPunct="1">
              <a:buClr>
                <a:schemeClr val="bg1"/>
              </a:buClr>
              <a:buFontTx/>
              <a:buAutoNum type="arabicPeriod"/>
            </a:pPr>
            <a:r>
              <a:rPr lang="ru-RU" sz="3400" b="1" smtClean="0">
                <a:solidFill>
                  <a:schemeClr val="bg1"/>
                </a:solidFill>
                <a:latin typeface="Algerian" pitchFamily="82" charset="0"/>
              </a:rPr>
              <a:t>Отражение угрозы с Запада.</a:t>
            </a:r>
            <a:endParaRPr lang="ru-RU" sz="3400" smtClean="0">
              <a:solidFill>
                <a:schemeClr val="bg1"/>
              </a:solidFill>
              <a:latin typeface="Algerian" pitchFamily="82" charset="0"/>
            </a:endParaRPr>
          </a:p>
          <a:p>
            <a:pPr marL="609600" indent="-609600" eaLnBrk="1" hangingPunct="1">
              <a:buClr>
                <a:schemeClr val="bg1"/>
              </a:buClr>
              <a:buFontTx/>
              <a:buAutoNum type="arabicPeriod"/>
            </a:pPr>
            <a:r>
              <a:rPr lang="ru-RU" sz="3400" b="1" smtClean="0">
                <a:solidFill>
                  <a:schemeClr val="bg1"/>
                </a:solidFill>
                <a:latin typeface="Algerian" pitchFamily="82" charset="0"/>
              </a:rPr>
              <a:t>Ордынское владычество на Руси.</a:t>
            </a: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1692275" y="7245350"/>
            <a:ext cx="914400" cy="914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50000">
              <a:srgbClr val="FFFFCC"/>
            </a:gs>
            <a:gs pos="10000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/>
          </p:cNvSpPr>
          <p:nvPr>
            <p:ph type="title"/>
          </p:nvPr>
        </p:nvSpPr>
        <p:spPr bwMode="auto">
          <a:xfrm>
            <a:off x="395288" y="0"/>
            <a:ext cx="8569325" cy="1268413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 eaLnBrk="1" hangingPunct="1">
              <a:defRPr/>
            </a:pPr>
            <a:r>
              <a:rPr lang="ru-RU" smtClean="0">
                <a:ln>
                  <a:noFill/>
                </a:ln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1. Монголо-татарское нашествие</a:t>
            </a:r>
          </a:p>
        </p:txBody>
      </p:sp>
      <p:sp>
        <p:nvSpPr>
          <p:cNvPr id="7171" name="Rectangle 3"/>
          <p:cNvSpPr>
            <a:spLocks noGrp="1"/>
          </p:cNvSpPr>
          <p:nvPr>
            <p:ph type="body" sz="half" idx="2"/>
          </p:nvPr>
        </p:nvSpPr>
        <p:spPr>
          <a:xfrm>
            <a:off x="4643438" y="1341438"/>
            <a:ext cx="4284662" cy="5327650"/>
          </a:xfrm>
        </p:spPr>
        <p:txBody>
          <a:bodyPr/>
          <a:lstStyle/>
          <a:p>
            <a:pPr marL="533400" indent="-533400" eaLnBrk="1" hangingPunct="1">
              <a:buClr>
                <a:schemeClr val="bg1"/>
              </a:buClr>
              <a:buFontTx/>
              <a:buAutoNum type="arabicPeriod"/>
            </a:pPr>
            <a:r>
              <a:rPr lang="ru-RU" sz="2800" b="1" smtClean="0">
                <a:solidFill>
                  <a:schemeClr val="bg1"/>
                </a:solidFill>
                <a:latin typeface="Algerian" pitchFamily="82" charset="0"/>
              </a:rPr>
              <a:t>На какой территории проживали? </a:t>
            </a:r>
          </a:p>
          <a:p>
            <a:pPr marL="533400" indent="-533400" eaLnBrk="1" hangingPunct="1">
              <a:buClr>
                <a:schemeClr val="bg1"/>
              </a:buClr>
              <a:buFontTx/>
              <a:buAutoNum type="arabicPeriod"/>
            </a:pPr>
            <a:r>
              <a:rPr lang="ru-RU" sz="2800" b="1" smtClean="0">
                <a:solidFill>
                  <a:schemeClr val="bg1"/>
                </a:solidFill>
                <a:latin typeface="Algerian" pitchFamily="82" charset="0"/>
              </a:rPr>
              <a:t>На какой стадии общественных отношений находились?</a:t>
            </a:r>
          </a:p>
          <a:p>
            <a:pPr marL="533400" indent="-533400" eaLnBrk="1" hangingPunct="1">
              <a:buClr>
                <a:schemeClr val="bg1"/>
              </a:buClr>
              <a:buFontTx/>
              <a:buAutoNum type="arabicPeriod"/>
            </a:pPr>
            <a:r>
              <a:rPr lang="ru-RU" sz="2800" b="1" smtClean="0">
                <a:solidFill>
                  <a:schemeClr val="bg1"/>
                </a:solidFill>
                <a:latin typeface="Algerian" pitchFamily="82" charset="0"/>
              </a:rPr>
              <a:t>Какова военная организация?</a:t>
            </a:r>
          </a:p>
          <a:p>
            <a:pPr marL="533400" indent="-533400" eaLnBrk="1" hangingPunct="1">
              <a:buClr>
                <a:schemeClr val="bg1"/>
              </a:buClr>
              <a:buFontTx/>
              <a:buAutoNum type="arabicPeriod"/>
            </a:pPr>
            <a:r>
              <a:rPr lang="ru-RU" sz="2800" b="1" smtClean="0">
                <a:solidFill>
                  <a:schemeClr val="bg1"/>
                </a:solidFill>
                <a:latin typeface="Algerian" pitchFamily="82" charset="0"/>
              </a:rPr>
              <a:t>Кто возглавил борьбу монголо</a:t>
            </a:r>
            <a:r>
              <a:rPr lang="en-US" sz="2800" b="1" smtClean="0">
                <a:solidFill>
                  <a:schemeClr val="bg1"/>
                </a:solidFill>
                <a:latin typeface="Algerian" pitchFamily="82" charset="0"/>
              </a:rPr>
              <a:t> </a:t>
            </a:r>
            <a:r>
              <a:rPr lang="ru-RU" sz="2800" b="1" smtClean="0">
                <a:solidFill>
                  <a:schemeClr val="bg1"/>
                </a:solidFill>
                <a:latin typeface="Algerian" pitchFamily="82" charset="0"/>
              </a:rPr>
              <a:t>-</a:t>
            </a:r>
            <a:r>
              <a:rPr lang="en-US" sz="2800" b="1" smtClean="0">
                <a:solidFill>
                  <a:schemeClr val="bg1"/>
                </a:solidFill>
                <a:latin typeface="Algerian" pitchFamily="82" charset="0"/>
              </a:rPr>
              <a:t> </a:t>
            </a:r>
            <a:r>
              <a:rPr lang="ru-RU" sz="2800" b="1" smtClean="0">
                <a:solidFill>
                  <a:schemeClr val="bg1"/>
                </a:solidFill>
                <a:latin typeface="Algerian" pitchFamily="82" charset="0"/>
              </a:rPr>
              <a:t>татар за объединение?</a:t>
            </a:r>
          </a:p>
        </p:txBody>
      </p:sp>
      <p:pic>
        <p:nvPicPr>
          <p:cNvPr id="7172" name="Picture 4" descr="cbe1d4443670"/>
          <p:cNvPicPr>
            <a:picLocks noChangeAspect="1" noChangeArrowheads="1"/>
          </p:cNvPicPr>
          <p:nvPr/>
        </p:nvPicPr>
        <p:blipFill>
          <a:blip r:embed="rId2" cstate="print">
            <a:lum contrast="60000"/>
          </a:blip>
          <a:srcRect/>
          <a:stretch>
            <a:fillRect/>
          </a:stretch>
        </p:blipFill>
        <p:spPr bwMode="auto">
          <a:xfrm>
            <a:off x="611188" y="1412875"/>
            <a:ext cx="3694112" cy="4856163"/>
          </a:xfrm>
          <a:prstGeom prst="rect">
            <a:avLst/>
          </a:prstGeom>
          <a:noFill/>
          <a:ln w="38100" cmpd="dbl">
            <a:solidFill>
              <a:srgbClr val="3366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50000">
              <a:srgbClr val="F4F4C4"/>
            </a:gs>
            <a:gs pos="10000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/>
          </p:nvPr>
        </p:nvSpPr>
        <p:spPr bwMode="auto">
          <a:xfrm>
            <a:off x="468313" y="0"/>
            <a:ext cx="8229600" cy="11430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>
              <a:defRPr/>
            </a:pPr>
            <a:r>
              <a:rPr lang="ru-RU" sz="4000" smtClean="0">
                <a:ln>
                  <a:noFill/>
                </a:ln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Монголо - татары, их занятия и общественные отношения</a:t>
            </a:r>
            <a:r>
              <a:rPr lang="ru-RU" sz="370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  <p:sp>
        <p:nvSpPr>
          <p:cNvPr id="33795" name="Rectangle 3"/>
          <p:cNvSpPr>
            <a:spLocks noGrp="1"/>
          </p:cNvSpPr>
          <p:nvPr>
            <p:ph type="body" sz="half" idx="1"/>
          </p:nvPr>
        </p:nvSpPr>
        <p:spPr>
          <a:xfrm>
            <a:off x="0" y="981075"/>
            <a:ext cx="5580063" cy="5516563"/>
          </a:xfrm>
        </p:spPr>
        <p:txBody>
          <a:bodyPr/>
          <a:lstStyle/>
          <a:p>
            <a:pPr algn="just" eaLnBrk="1" hangingPunct="1">
              <a:buClr>
                <a:srgbClr val="663300"/>
              </a:buClr>
              <a:defRPr/>
            </a:pPr>
            <a:r>
              <a:rPr lang="ru-RU" b="1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lgerian" pitchFamily="82" charset="0"/>
              </a:rPr>
              <a:t>Проживали на территории Центральной Азии.</a:t>
            </a:r>
            <a:endParaRPr lang="en-US" b="1" smtClean="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lgerian" pitchFamily="82" charset="0"/>
            </a:endParaRPr>
          </a:p>
          <a:p>
            <a:pPr algn="just" eaLnBrk="1" hangingPunct="1">
              <a:buClr>
                <a:srgbClr val="663300"/>
              </a:buClr>
              <a:buFont typeface="Wingdings 2" pitchFamily="18" charset="2"/>
              <a:buChar char="¨"/>
              <a:defRPr/>
            </a:pPr>
            <a:r>
              <a:rPr lang="ru-RU" b="1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lgerian" pitchFamily="82" charset="0"/>
              </a:rPr>
              <a:t> К  концу Х</a:t>
            </a:r>
            <a:r>
              <a:rPr lang="en-US" b="1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lgerian" pitchFamily="82" charset="0"/>
              </a:rPr>
              <a:t>II</a:t>
            </a:r>
            <a:r>
              <a:rPr lang="ru-RU" b="1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lgerian" pitchFamily="82" charset="0"/>
              </a:rPr>
              <a:t> века находились на стадии разложения первобытно-общинного строя. </a:t>
            </a:r>
            <a:endParaRPr lang="en-US" b="1" smtClean="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lgerian" pitchFamily="82" charset="0"/>
            </a:endParaRPr>
          </a:p>
          <a:p>
            <a:pPr algn="just" eaLnBrk="1" hangingPunct="1">
              <a:buClr>
                <a:srgbClr val="663300"/>
              </a:buClr>
              <a:defRPr/>
            </a:pPr>
            <a:r>
              <a:rPr lang="ru-RU" b="1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lgerian" pitchFamily="82" charset="0"/>
              </a:rPr>
              <a:t>Возникновение и развитие государственности носило военизированный характер.</a:t>
            </a:r>
          </a:p>
          <a:p>
            <a:pPr algn="just" eaLnBrk="1" hangingPunct="1">
              <a:buClr>
                <a:srgbClr val="663300"/>
              </a:buClr>
              <a:defRPr/>
            </a:pPr>
            <a:r>
              <a:rPr lang="ru-RU" b="1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lgerian" pitchFamily="82" charset="0"/>
              </a:rPr>
              <a:t> В начале Х</a:t>
            </a:r>
            <a:r>
              <a:rPr lang="en-US" b="1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lgerian" pitchFamily="82" charset="0"/>
              </a:rPr>
              <a:t>II</a:t>
            </a:r>
            <a:r>
              <a:rPr lang="ru-RU" b="1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lgerian" pitchFamily="82" charset="0"/>
              </a:rPr>
              <a:t> века главной задачей Чингисхан провозгласил  </a:t>
            </a:r>
            <a:r>
              <a:rPr lang="ru-RU" b="1" u="sng" smtClean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завоевание мирового господства</a:t>
            </a:r>
            <a:r>
              <a:rPr lang="ru-RU" b="1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lgerian" pitchFamily="82" charset="0"/>
              </a:rPr>
              <a:t>.</a:t>
            </a:r>
          </a:p>
        </p:txBody>
      </p:sp>
      <p:pic>
        <p:nvPicPr>
          <p:cNvPr id="8196" name="Picture 4" descr="g-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425" y="1268413"/>
            <a:ext cx="2879725" cy="2376487"/>
          </a:xfrm>
          <a:prstGeom prst="rect">
            <a:avLst/>
          </a:prstGeom>
          <a:noFill/>
          <a:ln w="38100" cmpd="dbl">
            <a:solidFill>
              <a:srgbClr val="336600"/>
            </a:solidFill>
            <a:miter lim="800000"/>
            <a:headEnd/>
            <a:tailEnd/>
          </a:ln>
        </p:spPr>
      </p:pic>
      <p:pic>
        <p:nvPicPr>
          <p:cNvPr id="8197" name="Picture 6" descr="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425" y="4149725"/>
            <a:ext cx="2876550" cy="2390775"/>
          </a:xfrm>
          <a:prstGeom prst="rect">
            <a:avLst/>
          </a:prstGeom>
          <a:noFill/>
          <a:ln w="38100" cmpd="dbl">
            <a:solidFill>
              <a:srgbClr val="3366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4F4C4"/>
            </a:gs>
            <a:gs pos="10000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836613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ru-RU" sz="4000" smtClean="0">
                <a:ln>
                  <a:noFill/>
                </a:ln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Завоевания монголо – татар в </a:t>
            </a:r>
            <a:r>
              <a:rPr lang="en-US" sz="4000" smtClean="0">
                <a:ln>
                  <a:noFill/>
                </a:ln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XIII</a:t>
            </a:r>
            <a:r>
              <a:rPr lang="ru-RU" sz="4000" smtClean="0">
                <a:ln>
                  <a:noFill/>
                </a:ln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4000" smtClean="0">
                <a:ln>
                  <a:noFill/>
                </a:ln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 в</a:t>
            </a:r>
            <a:r>
              <a:rPr lang="ru-RU" sz="4000" smtClean="0">
                <a:ln>
                  <a:noFill/>
                </a:ln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  <a:endParaRPr lang="ru-RU" sz="4000" smtClean="0">
              <a:ln>
                <a:noFill/>
              </a:ln>
              <a:solidFill>
                <a:srgbClr val="33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lgerian" pitchFamily="82" charset="0"/>
            </a:endParaRPr>
          </a:p>
        </p:txBody>
      </p:sp>
      <p:pic>
        <p:nvPicPr>
          <p:cNvPr id="9219" name="Picture 3" descr="mongol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319088"/>
            <a:ext cx="9144000" cy="6307137"/>
          </a:xfrm>
          <a:noFill/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50000">
              <a:srgbClr val="F4F4C4"/>
            </a:gs>
            <a:gs pos="10000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body" sz="half" idx="1"/>
          </p:nvPr>
        </p:nvSpPr>
        <p:spPr>
          <a:xfrm>
            <a:off x="0" y="0"/>
            <a:ext cx="9144000" cy="1989138"/>
          </a:xfrm>
        </p:spPr>
        <p:txBody>
          <a:bodyPr/>
          <a:lstStyle/>
          <a:p>
            <a:pPr eaLnBrk="1" hangingPunct="1">
              <a:buClr>
                <a:srgbClr val="663300"/>
              </a:buClr>
              <a:buSzPct val="70000"/>
              <a:buFont typeface="Wingdings 2" pitchFamily="18" charset="2"/>
              <a:buChar char="¨"/>
              <a:defRPr/>
            </a:pPr>
            <a:r>
              <a:rPr lang="ru-RU" smtClean="0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По свидетельствам Галицко-Волынской летописи русские дружины впервые столкнулись с монголо-татарскими войсками в </a:t>
            </a:r>
            <a:r>
              <a:rPr lang="ru-RU" b="1" smtClean="0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1223 г. на реке Калке</a:t>
            </a:r>
            <a:r>
              <a:rPr lang="ru-RU" smtClean="0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, оказывая помощь половцам. Потерпели поражение…</a:t>
            </a:r>
          </a:p>
        </p:txBody>
      </p:sp>
      <p:pic>
        <p:nvPicPr>
          <p:cNvPr id="10243" name="Picture 3" descr="Рисунок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42988" y="1844675"/>
            <a:ext cx="7200900" cy="4802188"/>
          </a:xfrm>
          <a:noFill/>
        </p:spPr>
      </p:pic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3995738" y="5445125"/>
            <a:ext cx="9366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sz="2000" b="1">
                <a:latin typeface="Algerian" pitchFamily="82" charset="0"/>
              </a:rPr>
              <a:t>1223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211638" y="5013325"/>
            <a:ext cx="381000" cy="593725"/>
            <a:chOff x="2448" y="3024"/>
            <a:chExt cx="240" cy="390"/>
          </a:xfrm>
        </p:grpSpPr>
        <p:sp>
          <p:nvSpPr>
            <p:cNvPr id="10246" name="AutoShape 6"/>
            <p:cNvSpPr>
              <a:spLocks noChangeArrowheads="1"/>
            </p:cNvSpPr>
            <p:nvPr/>
          </p:nvSpPr>
          <p:spPr bwMode="auto">
            <a:xfrm>
              <a:off x="2448" y="3024"/>
              <a:ext cx="240" cy="288"/>
            </a:xfrm>
            <a:prstGeom prst="irregularSeal1">
              <a:avLst/>
            </a:prstGeom>
            <a:solidFill>
              <a:srgbClr val="FF0000"/>
            </a:solidFill>
            <a:ln w="12700" cap="sq">
              <a:solidFill>
                <a:schemeClr val="bg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47" name="Text Box 7"/>
            <p:cNvSpPr txBox="1">
              <a:spLocks noChangeArrowheads="1"/>
            </p:cNvSpPr>
            <p:nvPr/>
          </p:nvSpPr>
          <p:spPr bwMode="auto">
            <a:xfrm>
              <a:off x="2520" y="3153"/>
              <a:ext cx="116" cy="26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ru-RU"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50000">
              <a:srgbClr val="F4F4C4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/>
          </p:cNvSpPr>
          <p:nvPr>
            <p:ph type="title"/>
          </p:nvPr>
        </p:nvSpPr>
        <p:spPr bwMode="auto">
          <a:xfrm>
            <a:off x="468313" y="0"/>
            <a:ext cx="8229600" cy="11430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marL="838200" indent="-838200" eaLnBrk="1" hangingPunct="1">
              <a:defRPr/>
            </a:pPr>
            <a:r>
              <a:rPr lang="ru-RU" sz="4000" smtClean="0">
                <a:ln>
                  <a:noFill/>
                </a:ln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2. Поход Батыя и начало монголо-татарского ига</a:t>
            </a:r>
          </a:p>
        </p:txBody>
      </p:sp>
      <p:sp>
        <p:nvSpPr>
          <p:cNvPr id="11267" name="Rectangle 3"/>
          <p:cNvSpPr>
            <a:spLocks noGrp="1"/>
          </p:cNvSpPr>
          <p:nvPr>
            <p:ph type="body" sz="half" idx="1"/>
          </p:nvPr>
        </p:nvSpPr>
        <p:spPr>
          <a:xfrm>
            <a:off x="0" y="1412875"/>
            <a:ext cx="5435600" cy="511175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b="1" smtClean="0">
                <a:solidFill>
                  <a:schemeClr val="bg1"/>
                </a:solidFill>
                <a:latin typeface="Algerian" pitchFamily="82" charset="0"/>
              </a:rPr>
              <a:t>«Был страшный год, когда все страны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b="1" smtClean="0">
                <a:solidFill>
                  <a:schemeClr val="bg1"/>
                </a:solidFill>
                <a:latin typeface="Algerian" pitchFamily="82" charset="0"/>
              </a:rPr>
              <a:t>Боялись больше чем огня,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b="1" smtClean="0">
                <a:solidFill>
                  <a:schemeClr val="bg1"/>
                </a:solidFill>
                <a:latin typeface="Algerian" pitchFamily="82" charset="0"/>
              </a:rPr>
              <a:t>Батыя, внука Чингисхана,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b="1" smtClean="0">
                <a:solidFill>
                  <a:schemeClr val="bg1"/>
                </a:solidFill>
                <a:latin typeface="Algerian" pitchFamily="82" charset="0"/>
              </a:rPr>
              <a:t>Свое соседство с ним кляня.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b="1" smtClean="0">
                <a:solidFill>
                  <a:schemeClr val="bg1"/>
                </a:solidFill>
                <a:latin typeface="Algerian" pitchFamily="82" charset="0"/>
              </a:rPr>
              <a:t>Был страшный век, когда монголы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b="1" smtClean="0">
                <a:solidFill>
                  <a:schemeClr val="bg1"/>
                </a:solidFill>
                <a:latin typeface="Algerian" pitchFamily="82" charset="0"/>
              </a:rPr>
              <a:t>На Русь лавиною пошли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b="1" smtClean="0">
                <a:solidFill>
                  <a:schemeClr val="bg1"/>
                </a:solidFill>
                <a:latin typeface="Algerian" pitchFamily="82" charset="0"/>
              </a:rPr>
              <a:t>В осенний день, по степи голой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b="1" smtClean="0">
                <a:solidFill>
                  <a:schemeClr val="bg1"/>
                </a:solidFill>
                <a:latin typeface="Algerian" pitchFamily="82" charset="0"/>
              </a:rPr>
              <a:t>Топча сухие ковыли.» </a:t>
            </a:r>
          </a:p>
        </p:txBody>
      </p:sp>
      <p:pic>
        <p:nvPicPr>
          <p:cNvPr id="36868" name="Picture 4" descr="geng2var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534025" y="1989138"/>
            <a:ext cx="3387725" cy="3744912"/>
          </a:xfrm>
          <a:effectLst>
            <a:outerShdw dist="215526" dir="18900000" algn="ctr" rotWithShape="0">
              <a:srgbClr val="336600">
                <a:alpha val="50000"/>
              </a:srgbClr>
            </a:outerShdw>
          </a:effectLst>
        </p:spPr>
      </p:pic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6300788" y="6021388"/>
            <a:ext cx="2058987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533400" indent="-533400">
              <a:buFontTx/>
              <a:buNone/>
              <a:defRPr/>
            </a:pPr>
            <a:r>
              <a:rPr lang="ru-RU" sz="2800" b="1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Хан Батый</a:t>
            </a:r>
            <a:r>
              <a:rPr lang="ru-RU"/>
              <a:t> 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50000">
              <a:srgbClr val="F4F4C4"/>
            </a:gs>
            <a:gs pos="10000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/>
          </p:nvPr>
        </p:nvSpPr>
        <p:spPr bwMode="auto">
          <a:xfrm>
            <a:off x="971550" y="274638"/>
            <a:ext cx="7488238" cy="56197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>
              <a:defRPr/>
            </a:pPr>
            <a:r>
              <a:rPr lang="ru-RU" sz="3000" smtClean="0">
                <a:ln>
                  <a:noFill/>
                </a:ln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ПОХОД ХАНА БАТЫЯ НА РУСЬ</a:t>
            </a:r>
            <a:r>
              <a:rPr lang="ru-RU" sz="2900" b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lang="ru-RU" sz="2900" b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lang="ru-RU" sz="2900" b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12291" name="Picture 3" descr="t-m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contrast="48000"/>
          </a:blip>
          <a:srcRect l="2229" t="1331" r="2228" b="2989"/>
          <a:stretch>
            <a:fillRect/>
          </a:stretch>
        </p:blipFill>
        <p:spPr>
          <a:xfrm>
            <a:off x="1547813" y="620713"/>
            <a:ext cx="6192837" cy="6048375"/>
          </a:xfrm>
          <a:noFill/>
          <a:ln>
            <a:solidFill>
              <a:srgbClr val="996600"/>
            </a:solidFill>
          </a:ln>
        </p:spPr>
      </p:pic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179388" y="3068638"/>
            <a:ext cx="12827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3600" b="1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1236</a:t>
            </a:r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7861300" y="3068638"/>
            <a:ext cx="1276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3600" b="1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1240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50000">
              <a:srgbClr val="F4F4C4"/>
            </a:gs>
            <a:gs pos="10000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/>
          </p:cNvSpPr>
          <p:nvPr>
            <p:ph type="title"/>
          </p:nvPr>
        </p:nvSpPr>
        <p:spPr bwMode="auto">
          <a:xfrm>
            <a:off x="468313" y="0"/>
            <a:ext cx="8229600" cy="922338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ru-RU" sz="4000" smtClean="0">
                <a:ln>
                  <a:noFill/>
                </a:ln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Проблемный вопрос:</a:t>
            </a:r>
          </a:p>
        </p:txBody>
      </p:sp>
      <p:sp>
        <p:nvSpPr>
          <p:cNvPr id="38915" name="Rectangle 3"/>
          <p:cNvSpPr>
            <a:spLocks noGrp="1"/>
          </p:cNvSpPr>
          <p:nvPr>
            <p:ph type="body" sz="half" idx="1"/>
          </p:nvPr>
        </p:nvSpPr>
        <p:spPr>
          <a:xfrm>
            <a:off x="250825" y="1196975"/>
            <a:ext cx="3600450" cy="5184775"/>
          </a:xfrm>
          <a:ln w="38100" cmpd="dbl">
            <a:solidFill>
              <a:srgbClr val="663300"/>
            </a:solidFill>
          </a:ln>
        </p:spPr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ru-RU" b="1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</a:rPr>
              <a:t>    </a:t>
            </a:r>
            <a:r>
              <a:rPr lang="ru-RU" b="1" smtClean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Чем можно объяснить победы монголо - татар при условии, что по характеру общественного строя они стояли ниже многих завоеванных ими стран?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4643438" y="1125538"/>
            <a:ext cx="4284662" cy="5254625"/>
          </a:xfrm>
          <a:prstGeom prst="rect">
            <a:avLst/>
          </a:prstGeom>
          <a:noFill/>
          <a:ln w="38100" cmpd="dbl">
            <a:solidFill>
              <a:srgbClr val="663300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342900" indent="-342900"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2800" b="1" u="sng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Главные причины</a:t>
            </a:r>
            <a:r>
              <a:rPr lang="ru-RU" sz="2800" b="1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 </a:t>
            </a:r>
            <a:r>
              <a:rPr lang="ru-RU" sz="2800" b="1" u="sng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поражения Руси:</a:t>
            </a:r>
          </a:p>
          <a:p>
            <a:pPr marL="342900" indent="-34290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2800" b="1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1.Раздробленность и отсутствие единства</a:t>
            </a:r>
          </a:p>
          <a:p>
            <a:pPr marL="342900" indent="-34290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2800" b="1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 в русских землях.</a:t>
            </a:r>
          </a:p>
          <a:p>
            <a:pPr marL="342900" indent="-34290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2800" b="1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2. Высокое воинское мастерство монгольского войска.</a:t>
            </a:r>
          </a:p>
          <a:p>
            <a:pPr marL="342900" indent="-34290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2800" b="1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3. Столкновение двух различных типов организации общества</a:t>
            </a:r>
          </a:p>
          <a:p>
            <a:pPr marL="342900" indent="-342900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sz="2800" b="1">
              <a:solidFill>
                <a:srgbClr val="66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lgerian" pitchFamily="82" charset="0"/>
            </a:endParaRPr>
          </a:p>
        </p:txBody>
      </p:sp>
      <p:sp>
        <p:nvSpPr>
          <p:cNvPr id="13317" name="AutoShape 5"/>
          <p:cNvSpPr>
            <a:spLocks noChangeArrowheads="1"/>
          </p:cNvSpPr>
          <p:nvPr/>
        </p:nvSpPr>
        <p:spPr bwMode="auto">
          <a:xfrm>
            <a:off x="3851275" y="3573463"/>
            <a:ext cx="792163" cy="485775"/>
          </a:xfrm>
          <a:prstGeom prst="rightArrow">
            <a:avLst>
              <a:gd name="adj1" fmla="val 50000"/>
              <a:gd name="adj2" fmla="val 40768"/>
            </a:avLst>
          </a:prstGeom>
          <a:solidFill>
            <a:srgbClr val="6633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50000">
              <a:srgbClr val="F4F4C4"/>
            </a:gs>
            <a:gs pos="10000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836613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marL="838200" indent="-838200" eaLnBrk="1" hangingPunct="1">
              <a:defRPr/>
            </a:pPr>
            <a:r>
              <a:rPr lang="ru-RU" sz="4000" smtClean="0">
                <a:ln>
                  <a:noFill/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3. Отражение угрозы с Запада</a:t>
            </a:r>
          </a:p>
        </p:txBody>
      </p:sp>
      <p:sp>
        <p:nvSpPr>
          <p:cNvPr id="14339" name="Rectangle 3"/>
          <p:cNvSpPr>
            <a:spLocks noGrp="1"/>
          </p:cNvSpPr>
          <p:nvPr>
            <p:ph type="body" sz="half" idx="1"/>
          </p:nvPr>
        </p:nvSpPr>
        <p:spPr>
          <a:xfrm>
            <a:off x="179388" y="692150"/>
            <a:ext cx="8713787" cy="1871663"/>
          </a:xfrm>
        </p:spPr>
        <p:txBody>
          <a:bodyPr/>
          <a:lstStyle/>
          <a:p>
            <a:pPr eaLnBrk="1" hangingPunct="1">
              <a:buClr>
                <a:srgbClr val="663300"/>
              </a:buClr>
              <a:buSzPct val="70000"/>
              <a:buFont typeface="Wingdings 2" pitchFamily="18" charset="2"/>
              <a:buChar char="¨"/>
            </a:pPr>
            <a:r>
              <a:rPr lang="ru-RU" b="1" smtClean="0">
                <a:solidFill>
                  <a:schemeClr val="bg1"/>
                </a:solidFill>
                <a:latin typeface="Algerian" pitchFamily="82" charset="0"/>
              </a:rPr>
              <a:t>В первой половине </a:t>
            </a:r>
            <a:r>
              <a:rPr lang="en-US" b="1" smtClean="0">
                <a:solidFill>
                  <a:schemeClr val="bg1"/>
                </a:solidFill>
                <a:latin typeface="Algerian" pitchFamily="82" charset="0"/>
              </a:rPr>
              <a:t>XIII</a:t>
            </a:r>
            <a:r>
              <a:rPr lang="ru-RU" b="1" smtClean="0">
                <a:solidFill>
                  <a:schemeClr val="bg1"/>
                </a:solidFill>
                <a:latin typeface="Algerian" pitchFamily="82" charset="0"/>
              </a:rPr>
              <a:t> в. Северо-Западной Руси пришлось столкнуться с опасностью с запада – с наступлением немецких рыцарей-крестоносцев, а также шведских и датских феодалов </a:t>
            </a:r>
          </a:p>
        </p:txBody>
      </p:sp>
      <p:pic>
        <p:nvPicPr>
          <p:cNvPr id="14340" name="Picture 4" descr="Рисунок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lum bright="6000" contrast="6000"/>
          </a:blip>
          <a:srcRect/>
          <a:stretch>
            <a:fillRect/>
          </a:stretch>
        </p:blipFill>
        <p:spPr>
          <a:xfrm>
            <a:off x="1763713" y="2568575"/>
            <a:ext cx="5472112" cy="4165600"/>
          </a:xfrm>
          <a:noFill/>
          <a:ln w="38100" cmpd="dbl">
            <a:solidFill>
              <a:srgbClr val="996600"/>
            </a:solidFill>
          </a:ln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50000">
              <a:srgbClr val="F4F4C4"/>
            </a:gs>
            <a:gs pos="10000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69215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>
              <a:defRPr/>
            </a:pPr>
            <a:r>
              <a:rPr lang="ru-RU" sz="4000" smtClean="0">
                <a:ln>
                  <a:noFill/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Проблемный вопрос:</a:t>
            </a:r>
          </a:p>
        </p:txBody>
      </p:sp>
      <p:sp>
        <p:nvSpPr>
          <p:cNvPr id="56323" name="Rectangle 3"/>
          <p:cNvSpPr>
            <a:spLocks noGrp="1"/>
          </p:cNvSpPr>
          <p:nvPr>
            <p:ph type="body" sz="half" idx="1"/>
          </p:nvPr>
        </p:nvSpPr>
        <p:spPr>
          <a:xfrm>
            <a:off x="250825" y="836613"/>
            <a:ext cx="8713788" cy="2089150"/>
          </a:xfrm>
        </p:spPr>
        <p:txBody>
          <a:bodyPr/>
          <a:lstStyle/>
          <a:p>
            <a:pPr eaLnBrk="1" hangingPunct="1">
              <a:buClr>
                <a:srgbClr val="663300"/>
              </a:buClr>
              <a:buSzPct val="70000"/>
              <a:buFont typeface="Wingdings 2" pitchFamily="18" charset="2"/>
              <a:buChar char="¨"/>
              <a:defRPr/>
            </a:pPr>
            <a:r>
              <a:rPr lang="ru-RU" b="1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lgerian" pitchFamily="82" charset="0"/>
              </a:rPr>
              <a:t>Почему в борьбе с шведскими феодалами и немецкими рыцарями Русь смогла выстоять, а устоять перед монголо-татарами не удалось?</a:t>
            </a:r>
          </a:p>
        </p:txBody>
      </p:sp>
      <p:graphicFrame>
        <p:nvGraphicFramePr>
          <p:cNvPr id="56380" name="Group 60"/>
          <p:cNvGraphicFramePr>
            <a:graphicFrameLocks noGrp="1"/>
          </p:cNvGraphicFramePr>
          <p:nvPr>
            <p:ph sz="half" idx="2"/>
          </p:nvPr>
        </p:nvGraphicFramePr>
        <p:xfrm>
          <a:off x="179388" y="2636838"/>
          <a:ext cx="8785225" cy="3149601"/>
        </p:xfrm>
        <a:graphic>
          <a:graphicData uri="http://schemas.openxmlformats.org/drawingml/2006/table">
            <a:tbl>
              <a:tblPr/>
              <a:tblGrid>
                <a:gridCol w="4248150"/>
                <a:gridCol w="4537075"/>
              </a:tblGrid>
              <a:tr h="151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lgerian" pitchFamily="82" charset="0"/>
                        </a:rPr>
                        <a:t>Причины поражения Руси в столкновении с татаро-монголами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lgerian" pitchFamily="82" charset="0"/>
                        </a:rPr>
                        <a:t>Главные причины эффективности отпора на Западе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63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1)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2)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3)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1)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2)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3)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4F4C4"/>
            </a:gs>
            <a:gs pos="50000">
              <a:srgbClr val="FFFFFF"/>
            </a:gs>
            <a:gs pos="100000">
              <a:srgbClr val="F4F4C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5" descr="i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8038" y="0"/>
            <a:ext cx="48482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46" name="Text Box 6"/>
          <p:cNvSpPr txBox="1">
            <a:spLocks noChangeArrowheads="1"/>
          </p:cNvSpPr>
          <p:nvPr/>
        </p:nvSpPr>
        <p:spPr bwMode="auto">
          <a:xfrm>
            <a:off x="98425" y="2878138"/>
            <a:ext cx="3205163" cy="1031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533400" indent="-533400" algn="ctr">
              <a:buFontTx/>
              <a:buNone/>
              <a:defRPr/>
            </a:pPr>
            <a:r>
              <a:rPr lang="ru-RU" sz="2800" b="1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Коллаж выполнил</a:t>
            </a:r>
          </a:p>
          <a:p>
            <a:pPr marL="533400" indent="-533400" algn="ctr">
              <a:buFontTx/>
              <a:buNone/>
              <a:defRPr/>
            </a:pPr>
            <a:r>
              <a:rPr lang="ru-RU" sz="2800" b="1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Федоров Павел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395288" y="-3175"/>
            <a:ext cx="5229225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533400" indent="-533400">
              <a:buFontTx/>
              <a:buNone/>
              <a:defRPr/>
            </a:pPr>
            <a:r>
              <a:rPr lang="ru-RU" sz="4000" b="1">
                <a:solidFill>
                  <a:srgbClr val="00006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lgerian" pitchFamily="82" charset="0"/>
              </a:rPr>
              <a:t>«ИГО» Илья Глазунов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4F4C4"/>
            </a:gs>
            <a:gs pos="50000">
              <a:srgbClr val="FFFFFF"/>
            </a:gs>
            <a:gs pos="100000">
              <a:srgbClr val="F4F4C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/>
          </p:cNvSpPr>
          <p:nvPr>
            <p:ph type="title"/>
          </p:nvPr>
        </p:nvSpPr>
        <p:spPr bwMode="auto">
          <a:xfrm>
            <a:off x="250825" y="0"/>
            <a:ext cx="8569325" cy="1052513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marL="838200" indent="-838200" eaLnBrk="1" hangingPunct="1">
              <a:defRPr/>
            </a:pPr>
            <a:r>
              <a:rPr lang="ru-RU" sz="4000" smtClean="0">
                <a:ln>
                  <a:noFill/>
                </a:ln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4. Ордынское владычество на Руси</a:t>
            </a:r>
          </a:p>
        </p:txBody>
      </p:sp>
      <p:graphicFrame>
        <p:nvGraphicFramePr>
          <p:cNvPr id="1026" name="Organization Chart 3"/>
          <p:cNvGraphicFramePr>
            <a:graphicFrameLocks/>
          </p:cNvGraphicFramePr>
          <p:nvPr>
            <p:ph idx="1"/>
          </p:nvPr>
        </p:nvGraphicFramePr>
        <p:xfrm>
          <a:off x="179388" y="1052513"/>
          <a:ext cx="8713787" cy="5256212"/>
        </p:xfrm>
        <a:graphic>
          <a:graphicData uri="http://schemas.openxmlformats.org/drawingml/2006/compatibility">
            <com:legacyDrawing xmlns:com="http://schemas.openxmlformats.org/drawingml/2006/compatibility" spid="_x0000_s1026"/>
          </a:graphicData>
        </a:graphic>
      </p:graphicFrame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4F4C4"/>
            </a:gs>
            <a:gs pos="50000">
              <a:srgbClr val="FFFFFF"/>
            </a:gs>
            <a:gs pos="100000">
              <a:srgbClr val="F4F4C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>
              <a:defRPr/>
            </a:pPr>
            <a:r>
              <a:rPr lang="ru-RU" sz="4000" smtClean="0">
                <a:ln>
                  <a:noFill/>
                </a:ln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В результате урока «Нашествие» мне открылись:</a:t>
            </a:r>
            <a:br>
              <a:rPr lang="ru-RU" sz="4000" smtClean="0">
                <a:ln>
                  <a:noFill/>
                </a:ln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</a:br>
            <a:endParaRPr lang="ru-RU" sz="4000" smtClean="0">
              <a:ln>
                <a:noFill/>
              </a:ln>
              <a:solidFill>
                <a:srgbClr val="33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lgerian" pitchFamily="82" charset="0"/>
            </a:endParaRPr>
          </a:p>
        </p:txBody>
      </p:sp>
      <p:sp>
        <p:nvSpPr>
          <p:cNvPr id="58371" name="Rectangle 3"/>
          <p:cNvSpPr>
            <a:spLocks noGrp="1"/>
          </p:cNvSpPr>
          <p:nvPr>
            <p:ph type="body" idx="1"/>
          </p:nvPr>
        </p:nvSpPr>
        <p:spPr>
          <a:xfrm>
            <a:off x="827088" y="1341438"/>
            <a:ext cx="7704137" cy="5111750"/>
          </a:xfrm>
          <a:ln w="38100" cmpd="dbl">
            <a:solidFill>
              <a:srgbClr val="996600"/>
            </a:solidFill>
          </a:ln>
        </p:spPr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endParaRPr lang="ru-RU" b="1" smtClean="0">
              <a:solidFill>
                <a:srgbClr val="66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ru-RU" b="1" smtClean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1) Две самые главные причины поражения русских дружин в сражениях с монголо-татарами</a:t>
            </a:r>
            <a:r>
              <a:rPr lang="ru-RU" b="1" smtClean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: </a:t>
            </a:r>
            <a:r>
              <a:rPr lang="ru-RU" b="1" smtClean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……………………………………………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ru-RU" b="1" smtClean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2)  Два самых важных имени: ………………….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ru-RU" b="1" smtClean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3)  Два самых важных события (даты):………………………………………………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ru-RU" b="1" smtClean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4)  Два самых важных качества личности правителя (человека): …………………………..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4F4C4"/>
            </a:gs>
            <a:gs pos="50000">
              <a:srgbClr val="FFFFFF"/>
            </a:gs>
            <a:gs pos="100000">
              <a:srgbClr val="F4F4C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ru-RU" sz="4000" smtClean="0">
                <a:ln>
                  <a:noFill/>
                </a:ln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Домашнее задание:</a:t>
            </a:r>
          </a:p>
        </p:txBody>
      </p:sp>
      <p:sp>
        <p:nvSpPr>
          <p:cNvPr id="5939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69925" indent="-533400" eaLnBrk="1" hangingPunct="1">
              <a:buClr>
                <a:srgbClr val="663300"/>
              </a:buClr>
              <a:buFont typeface="Wingdings 2" pitchFamily="18" charset="2"/>
              <a:buNone/>
              <a:defRPr/>
            </a:pPr>
            <a:r>
              <a:rPr lang="ru-RU" sz="3200" b="1" smtClean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1) Определите основные экономические, политические, социальные и культурные последствия ига для Руси,  </a:t>
            </a:r>
            <a:r>
              <a:rPr lang="ru-RU" sz="3200" b="1" smtClean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используя  § 5 </a:t>
            </a:r>
            <a:endParaRPr lang="ru-RU" sz="3200" b="1" smtClean="0">
              <a:solidFill>
                <a:srgbClr val="66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marL="669925" indent="-533400" eaLnBrk="1" hangingPunct="1">
              <a:buFont typeface="Wingdings 2" pitchFamily="18" charset="2"/>
              <a:buNone/>
              <a:defRPr/>
            </a:pPr>
            <a:r>
              <a:rPr lang="ru-RU" sz="3200" b="1" smtClean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    </a:t>
            </a:r>
            <a:r>
              <a:rPr lang="ru-RU" sz="3200" b="1" smtClean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с. 26 – 28 и другие источники</a:t>
            </a:r>
            <a:r>
              <a:rPr lang="ru-RU" sz="3200" smtClean="0">
                <a:solidFill>
                  <a:srgbClr val="663300"/>
                </a:solidFill>
                <a:latin typeface="Algerian" pitchFamily="82" charset="0"/>
              </a:rPr>
              <a:t> </a:t>
            </a:r>
            <a:r>
              <a:rPr lang="ru-RU" sz="3200" b="1" smtClean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;</a:t>
            </a:r>
          </a:p>
          <a:p>
            <a:pPr marL="669925" indent="-533400" eaLnBrk="1" hangingPunct="1">
              <a:buFont typeface="Wingdings 2" pitchFamily="18" charset="2"/>
              <a:buNone/>
              <a:defRPr/>
            </a:pPr>
            <a:r>
              <a:rPr lang="ru-RU" sz="3200" b="1" smtClean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2) Подготовиться к контролю знаний по разделу. </a:t>
            </a:r>
          </a:p>
        </p:txBody>
      </p:sp>
      <p:pic>
        <p:nvPicPr>
          <p:cNvPr id="19460" name="Picture 4" descr="AG00029_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25" y="4954588"/>
            <a:ext cx="2160588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562</TotalTime>
  <Words>467</Words>
  <Application>Microsoft Office PowerPoint</Application>
  <PresentationFormat>Экран (4:3)</PresentationFormat>
  <Paragraphs>75</Paragraphs>
  <Slides>16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5" baseType="lpstr">
      <vt:lpstr>Times New Roman</vt:lpstr>
      <vt:lpstr>Arial</vt:lpstr>
      <vt:lpstr>Wingdings 2</vt:lpstr>
      <vt:lpstr>Wingdings</vt:lpstr>
      <vt:lpstr>Wingdings 3</vt:lpstr>
      <vt:lpstr>Calibri</vt:lpstr>
      <vt:lpstr>Algerian</vt:lpstr>
      <vt:lpstr>Апекс</vt:lpstr>
      <vt:lpstr>Оформление по умолчанию</vt:lpstr>
      <vt:lpstr>Слайд 1</vt:lpstr>
      <vt:lpstr>Тема: Борьба Руси с иноземными захватчиками </vt:lpstr>
      <vt:lpstr>1. Монголо-татарское нашествие</vt:lpstr>
      <vt:lpstr>Монголо - татары, их занятия и общественные отношения </vt:lpstr>
      <vt:lpstr>Завоевания монголо – татар в XIII  в.</vt:lpstr>
      <vt:lpstr>Слайд 6</vt:lpstr>
      <vt:lpstr>2. Поход Батыя и начало монголо-татарского ига</vt:lpstr>
      <vt:lpstr>ПОХОД ХАНА БАТЫЯ НА РУСЬ </vt:lpstr>
      <vt:lpstr>Проблемный вопрос:</vt:lpstr>
      <vt:lpstr>3. Отражение угрозы с Запада</vt:lpstr>
      <vt:lpstr>Проблемный вопрос:</vt:lpstr>
      <vt:lpstr>Слайд 12</vt:lpstr>
      <vt:lpstr>Слайд 13</vt:lpstr>
      <vt:lpstr>4. Ордынское владычество на Руси</vt:lpstr>
      <vt:lpstr>В результате урока «Нашествие» мне открылись: </vt:lpstr>
      <vt:lpstr>Домашнее задание: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Александр невский</dc:title>
  <dc:creator>Дима</dc:creator>
  <cp:lastModifiedBy>Николай</cp:lastModifiedBy>
  <cp:revision>36</cp:revision>
  <dcterms:created xsi:type="dcterms:W3CDTF">2008-10-02T15:40:27Z</dcterms:created>
  <dcterms:modified xsi:type="dcterms:W3CDTF">2012-09-27T12:23:47Z</dcterms:modified>
</cp:coreProperties>
</file>