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66" r:id="rId3"/>
    <p:sldId id="261" r:id="rId4"/>
    <p:sldId id="262" r:id="rId5"/>
    <p:sldId id="267" r:id="rId6"/>
    <p:sldId id="279" r:id="rId7"/>
    <p:sldId id="263" r:id="rId8"/>
    <p:sldId id="264" r:id="rId9"/>
    <p:sldId id="265" r:id="rId10"/>
    <p:sldId id="274" r:id="rId11"/>
    <p:sldId id="277" r:id="rId12"/>
    <p:sldId id="283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004A8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672" autoAdjust="0"/>
    <p:restoredTop sz="91000" autoAdjust="0"/>
  </p:normalViewPr>
  <p:slideViewPr>
    <p:cSldViewPr>
      <p:cViewPr varScale="1">
        <p:scale>
          <a:sx n="66" d="100"/>
          <a:sy n="66" d="100"/>
        </p:scale>
        <p:origin x="-16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5114074803149649"/>
          <c:w val="0.68981021532184894"/>
          <c:h val="0.848859251968505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5"/>
          </c:dPt>
          <c:dPt>
            <c:idx val="1"/>
            <c:explosion val="19"/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0-14 лет</c:v>
                </c:pt>
                <c:pt idx="1">
                  <c:v>15-64 года</c:v>
                </c:pt>
                <c:pt idx="2">
                  <c:v>65 лет и выше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0.41700000000000031</c:v>
                </c:pt>
                <c:pt idx="1">
                  <c:v>0.55600000000000005</c:v>
                </c:pt>
                <c:pt idx="2">
                  <c:v>2.7000000000000066E-2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5454361105415162"/>
          <c:y val="0.13864739173228388"/>
          <c:w val="0.33975142308242401"/>
          <c:h val="0.22582997047244133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1623925365677172"/>
          <c:w val="0.72494228904429303"/>
          <c:h val="0.883760746343228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1"/>
            <c:explosion val="5"/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женщин</c:v>
                </c:pt>
                <c:pt idx="1">
                  <c:v>мужчин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</c:v>
                </c:pt>
                <c:pt idx="1">
                  <c:v>18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4741269971893047"/>
          <c:y val="9.7358854642248013E-2"/>
          <c:w val="0.24070707267805133"/>
          <c:h val="0.1897790215874443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6.8750000000000033E-2"/>
          <c:w val="0.65527608267716564"/>
          <c:h val="0.890625000000001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9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фосфориты</c:v>
                </c:pt>
                <c:pt idx="1">
                  <c:v>какао и кофе</c:v>
                </c:pt>
                <c:pt idx="2">
                  <c:v>хлопок, пальмовые продукты, арахис и др.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0.75000000000000111</c:v>
                </c:pt>
                <c:pt idx="1">
                  <c:v>0.16000000000000003</c:v>
                </c:pt>
                <c:pt idx="2">
                  <c:v>9.0000000000000066E-2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"/>
          <c:y val="0.77081791338582795"/>
          <c:w val="0.58430725065616818"/>
          <c:h val="0.2291820866141732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7987678278494751"/>
          <c:y val="8.7307682282490445E-2"/>
          <c:w val="0.61800681074801456"/>
          <c:h val="0.80889148622047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0"/>
          <c:dPt>
            <c:idx val="1"/>
            <c:explosion val="31"/>
          </c:dPt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продовольственные товары</c:v>
                </c:pt>
                <c:pt idx="1">
                  <c:v>промышленные товары </c:v>
                </c:pt>
                <c:pt idx="2">
                  <c:v>оборудование и прокат металлов</c:v>
                </c:pt>
                <c:pt idx="3">
                  <c:v>транспорт</c:v>
                </c:pt>
                <c:pt idx="4">
                  <c:v>нефтепродукты</c:v>
                </c:pt>
                <c:pt idx="5">
                  <c:v>другое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0.18000000000000024</c:v>
                </c:pt>
                <c:pt idx="1">
                  <c:v>0.32000000000000056</c:v>
                </c:pt>
                <c:pt idx="2">
                  <c:v>0.2</c:v>
                </c:pt>
                <c:pt idx="3">
                  <c:v>8.0000000000000043E-2</c:v>
                </c:pt>
                <c:pt idx="4">
                  <c:v>9.0000000000000024E-2</c:v>
                </c:pt>
                <c:pt idx="5">
                  <c:v>0.13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1251309025063389"/>
          <c:y val="0.77158293858322979"/>
          <c:w val="0.86181555535847343"/>
          <c:h val="0.22841707677165354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E73FB-6BA5-44B6-B90A-DC5FD530F0B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56EF4-FC11-4EB2-9F9D-59084C807C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56EF4-FC11-4EB2-9F9D-59084C807CD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56EF4-FC11-4EB2-9F9D-59084C807CD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56EF4-FC11-4EB2-9F9D-59084C807CD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2FE95AA-EBAE-4CE5-8A15-42F0FE92883B}" type="datetimeFigureOut">
              <a:rPr lang="ru-RU" smtClean="0"/>
              <a:pPr/>
              <a:t>27.02.2013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C4A584E-D2E7-4430-92A2-E0E8963F7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058;&#1086;&#1075;&#1086;.%20&#1050;&#1080;&#1088;&#1080;&#1083;&#1083;&#1086;&#1074;&#1072;\&#1043;&#1080;&#1084;&#1085;%20&#1058;&#1086;&#1075;&#1086;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785926"/>
            <a:ext cx="5000628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ТОГО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(Тоголезская Республика)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14422"/>
            <a:ext cx="9144000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25400"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Documents and Settings\Администратор\Рабочий стол\646px-Location_Togo_AU_Africa.svg копия.png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4071935" y="1142984"/>
            <a:ext cx="5072066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 contrast="23000"/>
          </a:blip>
          <a:srcRect/>
          <a:stretch>
            <a:fillRect/>
          </a:stretch>
        </p:blipFill>
        <p:spPr bwMode="auto">
          <a:xfrm>
            <a:off x="357158" y="1714488"/>
            <a:ext cx="8501122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71736" y="2500306"/>
            <a:ext cx="4286280" cy="32861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800000"/>
                </a:solidFill>
              </a:rPr>
              <a:t>Визитная карточка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Государственные символы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Географическое положение</a:t>
            </a:r>
          </a:p>
          <a:p>
            <a:r>
              <a:rPr lang="ru-RU" sz="2000" b="1" dirty="0" smtClean="0">
                <a:solidFill>
                  <a:srgbClr val="920000"/>
                </a:solidFill>
              </a:rPr>
              <a:t>Административно-территориальное деление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Природные условия и ресурсы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Население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Хозяйство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Культура </a:t>
            </a:r>
          </a:p>
          <a:p>
            <a:r>
              <a:rPr lang="ru-RU" sz="2000" b="1" dirty="0" smtClean="0">
                <a:solidFill>
                  <a:srgbClr val="800000"/>
                </a:solidFill>
              </a:rPr>
              <a:t>Проблемы и перспективы</a:t>
            </a:r>
          </a:p>
          <a:p>
            <a:endParaRPr lang="ru-RU" sz="2000" b="1" dirty="0" smtClean="0">
              <a:solidFill>
                <a:srgbClr val="80000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1714488"/>
            <a:ext cx="4520853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Характеристика Того</a:t>
            </a:r>
            <a:endParaRPr lang="ru-RU" sz="3600" b="1" dirty="0">
              <a:ln w="19050">
                <a:noFill/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Визитная карточка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10000"/>
          </a:blip>
          <a:srcRect b="10144"/>
          <a:stretch>
            <a:fillRect/>
          </a:stretch>
        </p:blipFill>
        <p:spPr bwMode="auto">
          <a:xfrm>
            <a:off x="285720" y="1643050"/>
            <a:ext cx="8643998" cy="4970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1643050"/>
            <a:ext cx="5072098" cy="49552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 smtClean="0"/>
              <a:t>Дата независимости</a:t>
            </a:r>
            <a:r>
              <a:rPr lang="ru-RU" sz="2000" b="1" dirty="0" smtClean="0"/>
              <a:t>: </a:t>
            </a:r>
            <a:r>
              <a:rPr lang="ru-RU" sz="2000" dirty="0" smtClean="0"/>
              <a:t>27 апреля 1960 (от Франции)</a:t>
            </a:r>
          </a:p>
          <a:p>
            <a:r>
              <a:rPr lang="ru-RU" sz="2400" b="1" dirty="0" smtClean="0"/>
              <a:t>Площадь: </a:t>
            </a:r>
            <a:r>
              <a:rPr lang="ru-RU" sz="2000" dirty="0" smtClean="0"/>
              <a:t>56 тыс. км2 </a:t>
            </a:r>
          </a:p>
          <a:p>
            <a:r>
              <a:rPr lang="ru-RU" sz="2400" b="1" dirty="0" smtClean="0"/>
              <a:t>Численность населения: </a:t>
            </a:r>
            <a:r>
              <a:rPr lang="ru-RU" sz="2000" dirty="0" smtClean="0"/>
              <a:t>6,2 млн. человек  </a:t>
            </a:r>
          </a:p>
          <a:p>
            <a:r>
              <a:rPr lang="ru-RU" sz="2400" b="1" dirty="0" smtClean="0"/>
              <a:t>Государственный язык: </a:t>
            </a:r>
            <a:r>
              <a:rPr lang="ru-RU" sz="2000" dirty="0" smtClean="0"/>
              <a:t>французский </a:t>
            </a:r>
          </a:p>
          <a:p>
            <a:r>
              <a:rPr lang="ru-RU" sz="2400" b="1" dirty="0" smtClean="0"/>
              <a:t>Столица: </a:t>
            </a:r>
            <a:r>
              <a:rPr lang="ru-RU" sz="2000" dirty="0" smtClean="0"/>
              <a:t>Ломе</a:t>
            </a:r>
          </a:p>
          <a:p>
            <a:r>
              <a:rPr lang="ru-RU" sz="2400" b="1" dirty="0" smtClean="0"/>
              <a:t>Форма правления: </a:t>
            </a:r>
            <a:r>
              <a:rPr lang="ru-RU" sz="2000" dirty="0" smtClean="0"/>
              <a:t>президентская республика </a:t>
            </a:r>
          </a:p>
          <a:p>
            <a:r>
              <a:rPr lang="ru-RU" sz="2400" b="1" dirty="0" smtClean="0"/>
              <a:t>Президент: </a:t>
            </a:r>
            <a:r>
              <a:rPr lang="ru-RU" sz="2000" dirty="0" smtClean="0"/>
              <a:t>Фор </a:t>
            </a:r>
            <a:r>
              <a:rPr lang="ru-RU" sz="2000" dirty="0" err="1" smtClean="0"/>
              <a:t>Эссозимна</a:t>
            </a:r>
            <a:r>
              <a:rPr lang="ru-RU" sz="2000" dirty="0" smtClean="0"/>
              <a:t> </a:t>
            </a:r>
            <a:r>
              <a:rPr lang="ru-RU" sz="2000" dirty="0" err="1" smtClean="0"/>
              <a:t>Гнассингбе</a:t>
            </a:r>
            <a:endParaRPr lang="ru-RU" sz="2000" dirty="0" smtClean="0"/>
          </a:p>
          <a:p>
            <a:r>
              <a:rPr lang="ru-RU" sz="2400" b="1" dirty="0" smtClean="0"/>
              <a:t>Премьер-министр: </a:t>
            </a:r>
            <a:r>
              <a:rPr lang="ru-RU" sz="2000" dirty="0" err="1" smtClean="0"/>
              <a:t>Жильбер</a:t>
            </a:r>
            <a:r>
              <a:rPr lang="ru-RU" sz="2000" dirty="0" smtClean="0"/>
              <a:t> </a:t>
            </a:r>
            <a:r>
              <a:rPr lang="ru-RU" sz="2000" dirty="0" err="1" smtClean="0"/>
              <a:t>Фоссун</a:t>
            </a:r>
            <a:r>
              <a:rPr lang="ru-RU" sz="2000" dirty="0" smtClean="0"/>
              <a:t> </a:t>
            </a:r>
            <a:r>
              <a:rPr lang="ru-RU" sz="2000" dirty="0" err="1" smtClean="0"/>
              <a:t>Унгбо</a:t>
            </a:r>
            <a:endParaRPr lang="ru-RU" sz="2000" dirty="0" smtClean="0"/>
          </a:p>
          <a:p>
            <a:r>
              <a:rPr lang="ru-RU" sz="2400" b="1" dirty="0" smtClean="0"/>
              <a:t>Денежная единица: </a:t>
            </a:r>
            <a:r>
              <a:rPr lang="ru-RU" sz="2000" dirty="0" smtClean="0"/>
              <a:t>африканский франк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10000"/>
          </a:blip>
          <a:srcRect b="10144"/>
          <a:stretch>
            <a:fillRect/>
          </a:stretch>
        </p:blipFill>
        <p:spPr bwMode="auto">
          <a:xfrm>
            <a:off x="285720" y="1643050"/>
            <a:ext cx="8643998" cy="4970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Государственные символы Того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785926"/>
            <a:ext cx="4071966" cy="251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714488"/>
            <a:ext cx="257176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357158" y="5643578"/>
            <a:ext cx="49501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Гимн: </a:t>
            </a:r>
            <a:r>
              <a:rPr lang="fr-FR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«Salut à toi, pays de nos aïeux»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5143512"/>
            <a:ext cx="1690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Герб Того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71604" y="4500570"/>
            <a:ext cx="1747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 Того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6143644"/>
            <a:ext cx="4312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(рус. Привет тебе, земля наших предков)</a:t>
            </a:r>
            <a:endParaRPr lang="ru-RU" i="1" dirty="0"/>
          </a:p>
        </p:txBody>
      </p:sp>
      <p:pic>
        <p:nvPicPr>
          <p:cNvPr id="13" name="Гимн Того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78578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96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10000"/>
          </a:blip>
          <a:srcRect b="10144"/>
          <a:stretch>
            <a:fillRect/>
          </a:stretch>
        </p:blipFill>
        <p:spPr bwMode="auto">
          <a:xfrm>
            <a:off x="285720" y="1714488"/>
            <a:ext cx="8572560" cy="4970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4857752" y="0"/>
            <a:ext cx="4286248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0" y="0"/>
            <a:ext cx="4214810" cy="1251062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Географическое положение</a:t>
            </a:r>
            <a:endParaRPr lang="ru-RU" sz="3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857752" y="0"/>
            <a:ext cx="428624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85720" y="1643050"/>
            <a:ext cx="42862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Государство расположено в Западной Африке, на берегу Гвинейского залива.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Граничит на севере с Буркина-Фасо, на востоке — с Бенином, на западе —  с Ганой.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От океанского побережья узкой полосой оно уходит в глубь континента на 600 км.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20000"/>
          </a:blip>
          <a:srcRect t="22857"/>
          <a:stretch>
            <a:fillRect/>
          </a:stretch>
        </p:blipFill>
        <p:spPr bwMode="auto">
          <a:xfrm>
            <a:off x="285720" y="1643050"/>
            <a:ext cx="8572528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Административно-территориальное деление</a:t>
            </a:r>
            <a:endParaRPr lang="ru-RU" sz="4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928794" y="2285992"/>
          <a:ext cx="5429288" cy="3286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337"/>
                <a:gridCol w="1183307"/>
                <a:gridCol w="1357322"/>
                <a:gridCol w="1357322"/>
              </a:tblGrid>
              <a:tr h="752054">
                <a:tc>
                  <a:txBody>
                    <a:bodyPr/>
                    <a:lstStyle/>
                    <a:p>
                      <a:r>
                        <a:rPr lang="ru-RU" dirty="0" smtClean="0"/>
                        <a:t>Область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Площадь, кв.км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Население, чел.</a:t>
                      </a:r>
                      <a:endParaRPr lang="ru-RU" dirty="0"/>
                    </a:p>
                  </a:txBody>
                  <a:tcPr/>
                </a:tc>
              </a:tr>
              <a:tr h="435714">
                <a:tc>
                  <a:txBody>
                    <a:bodyPr/>
                    <a:lstStyle/>
                    <a:p>
                      <a:r>
                        <a:rPr lang="ru-RU" dirty="0" smtClean="0"/>
                        <a:t>Кара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11 630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847 846</a:t>
                      </a:r>
                      <a:endParaRPr lang="ru-RU" dirty="0"/>
                    </a:p>
                  </a:txBody>
                  <a:tcPr/>
                </a:tc>
              </a:tr>
              <a:tr h="43571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Маритим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Ломе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6 396	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1975 652</a:t>
                      </a:r>
                      <a:endParaRPr lang="ru-RU" dirty="0"/>
                    </a:p>
                  </a:txBody>
                  <a:tcPr/>
                </a:tc>
              </a:tr>
              <a:tr h="474897">
                <a:tc>
                  <a:txBody>
                    <a:bodyPr/>
                    <a:lstStyle/>
                    <a:p>
                      <a:r>
                        <a:rPr lang="ru-RU" dirty="0" smtClean="0"/>
                        <a:t>Плато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Атакпаме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16 975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1 464 152</a:t>
                      </a:r>
                      <a:endParaRPr lang="ru-RU" dirty="0"/>
                    </a:p>
                  </a:txBody>
                  <a:tcPr/>
                </a:tc>
              </a:tr>
              <a:tr h="435714">
                <a:tc>
                  <a:txBody>
                    <a:bodyPr/>
                    <a:lstStyle/>
                    <a:p>
                      <a:r>
                        <a:rPr lang="ru-RU" dirty="0" smtClean="0"/>
                        <a:t>Саванны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Дапаон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8 602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676 215</a:t>
                      </a:r>
                      <a:endParaRPr lang="ru-RU" dirty="0"/>
                    </a:p>
                  </a:txBody>
                  <a:tcPr/>
                </a:tc>
              </a:tr>
              <a:tr h="752054">
                <a:tc>
                  <a:txBody>
                    <a:bodyPr/>
                    <a:lstStyle/>
                    <a:p>
                      <a:r>
                        <a:rPr lang="ru-RU" dirty="0" smtClean="0"/>
                        <a:t>Центральная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Сокоде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13 182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563 467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 contrast="23000"/>
          </a:blip>
          <a:srcRect/>
          <a:stretch>
            <a:fillRect/>
          </a:stretch>
        </p:blipFill>
        <p:spPr bwMode="auto">
          <a:xfrm>
            <a:off x="0" y="2000216"/>
            <a:ext cx="8501122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Природные ресурсы и условия</a:t>
            </a:r>
            <a:endParaRPr lang="ru-RU" sz="40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14480" y="1714488"/>
            <a:ext cx="5072098" cy="485778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Северную часть страны занимают равнины, центральную часть — плато со средними высотами 200—400 метров над уровнем моря, на юге — приморские равнины с лагунами и невысокие глыбовые горы, которые пересекают страну с юго-запада на северо-восток.</a:t>
            </a:r>
          </a:p>
          <a:p>
            <a:endParaRPr lang="ru-RU" dirty="0" smtClean="0"/>
          </a:p>
          <a:p>
            <a:r>
              <a:rPr lang="ru-RU" dirty="0" smtClean="0"/>
              <a:t>Наивысшая точка - гора </a:t>
            </a:r>
            <a:r>
              <a:rPr lang="ru-RU" dirty="0" smtClean="0">
                <a:solidFill>
                  <a:srgbClr val="920000"/>
                </a:solidFill>
              </a:rPr>
              <a:t>Агу</a:t>
            </a:r>
            <a:r>
              <a:rPr lang="ru-RU" dirty="0" smtClean="0"/>
              <a:t> (986 метров).</a:t>
            </a:r>
          </a:p>
          <a:p>
            <a:endParaRPr lang="ru-RU" dirty="0" smtClean="0"/>
          </a:p>
          <a:p>
            <a:r>
              <a:rPr lang="ru-RU" dirty="0" smtClean="0"/>
              <a:t>Самой длинной рекой является </a:t>
            </a:r>
            <a:r>
              <a:rPr lang="ru-RU" dirty="0" smtClean="0">
                <a:solidFill>
                  <a:srgbClr val="920000"/>
                </a:solidFill>
              </a:rPr>
              <a:t>Моно</a:t>
            </a:r>
            <a:r>
              <a:rPr lang="ru-RU" dirty="0" smtClean="0"/>
              <a:t> (467 километров). Река течёт на юг. Вдоль устья реки проходит граница с Бенином. </a:t>
            </a:r>
            <a:r>
              <a:rPr lang="ru-RU" dirty="0" smtClean="0">
                <a:solidFill>
                  <a:srgbClr val="920000"/>
                </a:solidFill>
              </a:rPr>
              <a:t>Озеро Того </a:t>
            </a:r>
            <a:r>
              <a:rPr lang="ru-RU" dirty="0" smtClean="0"/>
              <a:t>является самым большим в стране, его площадь составляет около 50 кв. км., а глубина 2,5 метров.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10000"/>
          </a:blip>
          <a:srcRect b="10144"/>
          <a:stretch>
            <a:fillRect/>
          </a:stretch>
        </p:blipFill>
        <p:spPr bwMode="auto">
          <a:xfrm>
            <a:off x="285720" y="1643050"/>
            <a:ext cx="8572560" cy="4970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643050"/>
            <a:ext cx="5000660" cy="485778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920000"/>
                </a:solidFill>
              </a:rPr>
              <a:t>Климат</a:t>
            </a:r>
            <a:r>
              <a:rPr lang="ru-RU" dirty="0" smtClean="0"/>
              <a:t> — экваториальный, жаркий. На юге влажный, а на севере полусухой. Среднегодовая температура — +24—27 °C.</a:t>
            </a:r>
          </a:p>
          <a:p>
            <a:endParaRPr lang="ru-RU" dirty="0" smtClean="0"/>
          </a:p>
          <a:p>
            <a:r>
              <a:rPr lang="ru-RU" dirty="0" smtClean="0"/>
              <a:t>На территории Того есть </a:t>
            </a:r>
            <a:r>
              <a:rPr lang="ru-RU" dirty="0" smtClean="0">
                <a:solidFill>
                  <a:srgbClr val="920000"/>
                </a:solidFill>
              </a:rPr>
              <a:t>полезные ископаемые, </a:t>
            </a:r>
            <a:r>
              <a:rPr lang="ru-RU" dirty="0" smtClean="0"/>
              <a:t>например: алюминий, боксит, графит, доломит, железо, золото, известняк, каолин, мрамор, фосфаты, поваренная соль, уран и хром.</a:t>
            </a:r>
            <a:endParaRPr lang="ru-RU" dirty="0"/>
          </a:p>
        </p:txBody>
      </p:sp>
      <p:sp>
        <p:nvSpPr>
          <p:cNvPr id="8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Природные ресурсы и условия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20000"/>
          </a:blip>
          <a:srcRect t="22857"/>
          <a:stretch>
            <a:fillRect/>
          </a:stretch>
        </p:blipFill>
        <p:spPr bwMode="auto">
          <a:xfrm>
            <a:off x="285720" y="1643050"/>
            <a:ext cx="8572528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52728"/>
          </a:xfrm>
        </p:spPr>
        <p:txBody>
          <a:bodyPr>
            <a:normAutofit/>
          </a:bodyPr>
          <a:lstStyle/>
          <a:p>
            <a:r>
              <a:rPr lang="ru-RU" dirty="0" smtClean="0"/>
              <a:t>Население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12858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Того около 45 народов и этнических групп: африканец - 99%, </a:t>
            </a:r>
          </a:p>
          <a:p>
            <a:pPr>
              <a:buNone/>
            </a:pPr>
            <a:r>
              <a:rPr lang="ru-RU" dirty="0" smtClean="0"/>
              <a:t>европейский и сирийско-ливанский меньше чем 1 %.</a:t>
            </a:r>
          </a:p>
          <a:p>
            <a:r>
              <a:rPr lang="ru-RU" dirty="0" smtClean="0"/>
              <a:t>Преобладающий африканский язык — </a:t>
            </a:r>
            <a:r>
              <a:rPr lang="ru-RU" dirty="0" err="1" smtClean="0"/>
              <a:t>эве</a:t>
            </a:r>
            <a:r>
              <a:rPr lang="ru-RU" dirty="0" smtClean="0"/>
              <a:t> и его диалекты. Официальный язык — французский.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90" y="3071810"/>
            <a:ext cx="3294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Возрастная структура:</a:t>
            </a:r>
            <a:endParaRPr lang="ru-RU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57190" y="3079752"/>
          <a:ext cx="528641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143504" y="3000372"/>
            <a:ext cx="265540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Средний возраст: </a:t>
            </a:r>
          </a:p>
          <a:p>
            <a:pPr algn="r"/>
            <a:r>
              <a:rPr lang="ru-RU" sz="1400" b="1" dirty="0" smtClean="0"/>
              <a:t>(в годах)</a:t>
            </a:r>
            <a:endParaRPr lang="ru-RU" sz="1400" b="1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5143504" y="3429000"/>
          <a:ext cx="4714876" cy="371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429124" y="285728"/>
            <a:ext cx="370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Численность населения — 6,2 млн.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37216" y="0"/>
            <a:ext cx="370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Численность населения — 6,2 млн.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15074" y="357166"/>
            <a:ext cx="2928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Плотность -84,5 чел./км²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10000"/>
          </a:blip>
          <a:srcRect b="10144"/>
          <a:stretch>
            <a:fillRect/>
          </a:stretch>
        </p:blipFill>
        <p:spPr bwMode="auto">
          <a:xfrm>
            <a:off x="285720" y="1571612"/>
            <a:ext cx="8501122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Промышленность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75191"/>
            <a:ext cx="8329642" cy="462560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Развивается горнодобывающая промышленность. Добывают: фосфориты в </a:t>
            </a:r>
            <a:r>
              <a:rPr lang="ru-RU" dirty="0" err="1" smtClean="0"/>
              <a:t>Хохоте-Лкумапе</a:t>
            </a:r>
            <a:r>
              <a:rPr lang="ru-RU" dirty="0" smtClean="0"/>
              <a:t>, мрамор в </a:t>
            </a:r>
            <a:r>
              <a:rPr lang="ru-RU" dirty="0" err="1" smtClean="0"/>
              <a:t>Гнаулу</a:t>
            </a:r>
            <a:r>
              <a:rPr lang="ru-RU" dirty="0" smtClean="0"/>
              <a:t>, поваренную соль (из морской воды).</a:t>
            </a:r>
          </a:p>
          <a:p>
            <a:endParaRPr lang="ru-RU" dirty="0" smtClean="0"/>
          </a:p>
          <a:p>
            <a:r>
              <a:rPr lang="ru-RU" dirty="0" smtClean="0"/>
              <a:t>Имеются ТЭС в Ломе, </a:t>
            </a:r>
            <a:r>
              <a:rPr lang="ru-RU" dirty="0" err="1" smtClean="0"/>
              <a:t>Кпеме</a:t>
            </a:r>
            <a:r>
              <a:rPr lang="ru-RU" dirty="0" smtClean="0"/>
              <a:t>, ГЭС на водопаде близ г. </a:t>
            </a:r>
            <a:r>
              <a:rPr lang="ru-RU" dirty="0" err="1" smtClean="0"/>
              <a:t>Кпалиме</a:t>
            </a:r>
            <a:r>
              <a:rPr lang="ru-RU" dirty="0" smtClean="0"/>
              <a:t>, общая мощность около 20 </a:t>
            </a:r>
            <a:r>
              <a:rPr lang="ru-RU" dirty="0" err="1" smtClean="0"/>
              <a:t>Мвт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Наиболее развитая отрасль обрабатывающей промышленности — пищевая. Она представлена заводами по производству пальмового и арахисового масла, крахмала и муки из маниока в </a:t>
            </a:r>
            <a:r>
              <a:rPr lang="ru-RU" dirty="0" err="1" smtClean="0"/>
              <a:t>Ганаве</a:t>
            </a:r>
            <a:r>
              <a:rPr lang="ru-RU" dirty="0" smtClean="0"/>
              <a:t>, пива и безалкогольных напитков в </a:t>
            </a:r>
            <a:r>
              <a:rPr lang="ru-RU" dirty="0" err="1" smtClean="0"/>
              <a:t>Агуэве</a:t>
            </a:r>
            <a:r>
              <a:rPr lang="ru-RU" dirty="0" smtClean="0"/>
              <a:t>, мукомольными и др. предприятиями. Значительные предприятия др. отраслей: текстильная фабрика в </a:t>
            </a:r>
            <a:r>
              <a:rPr lang="ru-RU" dirty="0" err="1" smtClean="0"/>
              <a:t>Даджа</a:t>
            </a:r>
            <a:r>
              <a:rPr lang="ru-RU" dirty="0" smtClean="0"/>
              <a:t>, цементный завод, обувная фабрика. Имеются полукустарные предприятия по очистке хлопка, </a:t>
            </a:r>
            <a:r>
              <a:rPr lang="ru-RU" dirty="0" err="1" smtClean="0"/>
              <a:t>капока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 contrast="23000"/>
          </a:blip>
          <a:srcRect/>
          <a:stretch>
            <a:fillRect/>
          </a:stretch>
        </p:blipFill>
        <p:spPr bwMode="auto">
          <a:xfrm>
            <a:off x="285720" y="1714488"/>
            <a:ext cx="8501122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52728"/>
          </a:xfrm>
        </p:spPr>
        <p:txBody>
          <a:bodyPr/>
          <a:lstStyle/>
          <a:p>
            <a:r>
              <a:rPr lang="ru-RU" dirty="0" smtClean="0"/>
              <a:t>Внешняя торговля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78581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Главные внешнеторговые партнёры — Франция, Нидерланды, ФРГ . </a:t>
            </a:r>
          </a:p>
          <a:p>
            <a:r>
              <a:rPr lang="ru-RU" dirty="0" smtClean="0"/>
              <a:t>Того входит в международную организацию стран АКТ.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57430"/>
            <a:ext cx="2143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Экспорт:  </a:t>
            </a:r>
            <a:r>
              <a:rPr lang="ru-RU" i="1" dirty="0" smtClean="0"/>
              <a:t>(1.001 миллиарда $ )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143372" y="2285992"/>
            <a:ext cx="2071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Импорт: </a:t>
            </a:r>
            <a:r>
              <a:rPr lang="ru-RU" i="1" dirty="0" smtClean="0"/>
              <a:t>(1.725 миллиарда $)</a:t>
            </a:r>
            <a:endParaRPr lang="ru-RU" i="1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250030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071802" y="2428868"/>
          <a:ext cx="6810412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500826" y="0"/>
            <a:ext cx="2643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Денежная единица — африканский франк. 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0000" contrast="20000"/>
          </a:blip>
          <a:srcRect t="22857"/>
          <a:stretch>
            <a:fillRect/>
          </a:stretch>
        </p:blipFill>
        <p:spPr bwMode="auto">
          <a:xfrm>
            <a:off x="285720" y="1643050"/>
            <a:ext cx="8572528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Культура Того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714488"/>
            <a:ext cx="5286380" cy="48577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Правительственное информационное агентство — Тоголезское </a:t>
            </a:r>
            <a:r>
              <a:rPr lang="ru-RU" dirty="0" smtClean="0">
                <a:solidFill>
                  <a:srgbClr val="FF0000"/>
                </a:solidFill>
              </a:rPr>
              <a:t>агентство печати</a:t>
            </a:r>
            <a:r>
              <a:rPr lang="ru-RU" dirty="0" smtClean="0"/>
              <a:t>, основано в 1975. </a:t>
            </a:r>
            <a:r>
              <a:rPr lang="ru-RU" dirty="0" smtClean="0">
                <a:solidFill>
                  <a:srgbClr val="FF0000"/>
                </a:solidFill>
              </a:rPr>
              <a:t>Радиовещание</a:t>
            </a:r>
            <a:r>
              <a:rPr lang="ru-RU" dirty="0" smtClean="0"/>
              <a:t> с 1953, передачи на французском и местных языках. </a:t>
            </a:r>
            <a:r>
              <a:rPr lang="ru-RU" dirty="0" smtClean="0">
                <a:solidFill>
                  <a:srgbClr val="FF0000"/>
                </a:solidFill>
              </a:rPr>
              <a:t>Телевидение </a:t>
            </a:r>
            <a:r>
              <a:rPr lang="ru-RU" dirty="0" smtClean="0"/>
              <a:t>с 1974. </a:t>
            </a:r>
          </a:p>
          <a:p>
            <a:endParaRPr lang="ru-RU" dirty="0" smtClean="0"/>
          </a:p>
          <a:p>
            <a:r>
              <a:rPr lang="ru-RU" dirty="0" smtClean="0"/>
              <a:t>С 1960-х гг. складывается национальная </a:t>
            </a:r>
            <a:r>
              <a:rPr lang="ru-RU" dirty="0" smtClean="0">
                <a:solidFill>
                  <a:srgbClr val="FF0000"/>
                </a:solidFill>
              </a:rPr>
              <a:t>школа живописи</a:t>
            </a:r>
            <a:r>
              <a:rPr lang="ru-RU" dirty="0" smtClean="0"/>
              <a:t>. Художники, обучающиеся в Гане и коллеже </a:t>
            </a:r>
            <a:r>
              <a:rPr lang="ru-RU" dirty="0" err="1" smtClean="0"/>
              <a:t>Токоин</a:t>
            </a:r>
            <a:r>
              <a:rPr lang="ru-RU" dirty="0" smtClean="0"/>
              <a:t> в Ломе, отражают жизнь народа, его обряды</a:t>
            </a:r>
            <a:r>
              <a:rPr lang="ru-RU" smtClean="0"/>
              <a:t>, фольклор. </a:t>
            </a:r>
            <a:r>
              <a:rPr lang="ru-RU" dirty="0" smtClean="0"/>
              <a:t>Среди </a:t>
            </a:r>
            <a:r>
              <a:rPr lang="ru-RU" dirty="0" smtClean="0">
                <a:solidFill>
                  <a:srgbClr val="FF0000"/>
                </a:solidFill>
              </a:rPr>
              <a:t>художественных ремёсел </a:t>
            </a:r>
            <a:r>
              <a:rPr lang="ru-RU" dirty="0" smtClean="0"/>
              <a:t>распространены резьба по дереву, металлу и слоновой кости, ткачество, плетение.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500175"/>
            <a:ext cx="3643306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l="6934" r="3697"/>
          <a:stretch>
            <a:fillRect/>
          </a:stretch>
        </p:blipFill>
        <p:spPr bwMode="auto">
          <a:xfrm>
            <a:off x="5500694" y="4214819"/>
            <a:ext cx="3643306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 contrast="23000"/>
          </a:blip>
          <a:srcRect/>
          <a:stretch>
            <a:fillRect/>
          </a:stretch>
        </p:blipFill>
        <p:spPr bwMode="auto">
          <a:xfrm>
            <a:off x="285720" y="1714488"/>
            <a:ext cx="8501122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Туризм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1857364"/>
            <a:ext cx="4572032" cy="462560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Иностранных туристов привлекают живописные лагуны и пляжи побережья Атлантического океана, разнообразие флоры и фауны, самобытность культуры местных народов, а также условия для спортивной охоты на некоторые виды диких животных.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Того первым из государств Западной Африки начал развивать индустрию туризма(1980-е – период туристического бума в стране). В 2000 году в стране побывали 59,5 тыс. иностранных туристов.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571611"/>
            <a:ext cx="3404228" cy="2592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568</TotalTime>
  <Words>714</Words>
  <Application>Microsoft Office PowerPoint</Application>
  <PresentationFormat>Экран (4:3)</PresentationFormat>
  <Paragraphs>109</Paragraphs>
  <Slides>13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Модульная</vt:lpstr>
      <vt:lpstr>Слайд 1</vt:lpstr>
      <vt:lpstr>Содержание</vt:lpstr>
      <vt:lpstr>Визитная карточка </vt:lpstr>
      <vt:lpstr>Государственные символы Того</vt:lpstr>
      <vt:lpstr>Географическое положение</vt:lpstr>
      <vt:lpstr>Административно-территориальное деление</vt:lpstr>
      <vt:lpstr>Природные ресурсы и условия</vt:lpstr>
      <vt:lpstr>Природные ресурсы и условия</vt:lpstr>
      <vt:lpstr>Население</vt:lpstr>
      <vt:lpstr>Промышленность</vt:lpstr>
      <vt:lpstr>Внешняя торговля</vt:lpstr>
      <vt:lpstr>Культура Того</vt:lpstr>
      <vt:lpstr>Туризм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2008</dc:creator>
  <cp:lastModifiedBy>Николай</cp:lastModifiedBy>
  <cp:revision>86</cp:revision>
  <dcterms:created xsi:type="dcterms:W3CDTF">2011-06-08T14:23:22Z</dcterms:created>
  <dcterms:modified xsi:type="dcterms:W3CDTF">2013-02-27T13:16:40Z</dcterms:modified>
</cp:coreProperties>
</file>