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301" r:id="rId2"/>
    <p:sldId id="257" r:id="rId3"/>
    <p:sldId id="285" r:id="rId4"/>
    <p:sldId id="286" r:id="rId5"/>
    <p:sldId id="260" r:id="rId6"/>
    <p:sldId id="287" r:id="rId7"/>
    <p:sldId id="289" r:id="rId8"/>
    <p:sldId id="290" r:id="rId9"/>
    <p:sldId id="291" r:id="rId10"/>
    <p:sldId id="264" r:id="rId11"/>
    <p:sldId id="283" r:id="rId12"/>
    <p:sldId id="284" r:id="rId13"/>
    <p:sldId id="265" r:id="rId14"/>
    <p:sldId id="266" r:id="rId15"/>
    <p:sldId id="294" r:id="rId16"/>
    <p:sldId id="267" r:id="rId17"/>
    <p:sldId id="293" r:id="rId18"/>
    <p:sldId id="268" r:id="rId19"/>
    <p:sldId id="269" r:id="rId20"/>
    <p:sldId id="292" r:id="rId21"/>
    <p:sldId id="296" r:id="rId22"/>
    <p:sldId id="297" r:id="rId23"/>
    <p:sldId id="272" r:id="rId24"/>
    <p:sldId id="273" r:id="rId25"/>
    <p:sldId id="274" r:id="rId26"/>
    <p:sldId id="275" r:id="rId27"/>
    <p:sldId id="276" r:id="rId28"/>
    <p:sldId id="282" r:id="rId29"/>
    <p:sldId id="298" r:id="rId30"/>
    <p:sldId id="299" r:id="rId31"/>
    <p:sldId id="300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777777"/>
    <a:srgbClr val="FF0000"/>
    <a:srgbClr val="990099"/>
    <a:srgbClr val="FF9900"/>
    <a:srgbClr val="003300"/>
    <a:srgbClr val="000099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3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338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338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FA7B2-CB09-4D55-858E-9AFD4D4B8E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D0CB-A7AC-43C3-8094-79EA9B61C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DA418-3C6F-4284-8C55-1B661BC2B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DC714-F461-465C-B415-BD53719D0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36280-570D-4B0C-B126-F205AE220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7C6B0-D3B0-4AE8-93B8-A3F6EEC8F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60A83-6EE5-4E06-9DE8-1B65D5B2B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D27FA-B067-4497-9EF8-F4E20E7D67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044BA-6944-4173-970A-C976E5746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87E73-3685-4BF6-86B1-60445CEA61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0700F-2887-41D1-B301-EB887C40C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DCA37-2D44-4B8E-A46B-77E7F7EDC0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9771B-EAEA-4A10-9C8E-820EF3528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1_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25E80-0513-49A2-B0A2-520AE8529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41CB9-640E-41E3-B347-F7FD72D2E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4233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4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35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235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235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235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236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236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9F39A41-6A72-4F02-ABE0-146C71D3E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3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1\&#1052;&#1086;&#1080;%20&#1076;&#1086;&#1082;&#1091;&#1084;&#1077;&#1085;&#1090;&#1099;\&#1051;&#1072;&#1085;&#1072;\&#1050;%20&#1072;&#1090;&#1090;&#1077;&#1089;&#1090;&#1072;&#1094;&#1080;&#1080;\&#1084;&#1091;&#1079;&#1099;&#1082;&#1072;%20&#1082;%20&#1091;&#1075;&#1083;&#1077;&#1088;&#1086;&#1076;\Storm.wav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http://www.tns-counter.ru/V13a****yandex_ru/ru/CP1251/tmsec=yandex_images/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ddo.com.ua/s_images/11981196838397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http://www.tns-counter.ru/V13a****yandex_ru/ru/CP1251/tmsec=yandex_images/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www.medtrust.ru/i/arti/enciklopedija/ns2-38.gi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http://www.tns-counter.ru/V13a****yandex_ru/ru/CP1251/tmsec=yandex_images/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sheritel.ru/spawimages/radikulit2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mg0.liveinternet.ru/images/attach/b/0/16208/16208041_BBC_Human_Mind__Mind_Cells.jpg" TargetMode="External"/><Relationship Id="rId2" Type="http://schemas.openxmlformats.org/officeDocument/2006/relationships/image" Target="http://www.tns-counter.ru/V13a****yandex_ru/ru/CP1251/tmsec=yandex_images/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audio" Target="file:///C:\Documents%20and%20Settings\1\&#1052;&#1086;&#1080;%20&#1076;&#1086;&#1082;&#1091;&#1084;&#1077;&#1085;&#1090;&#1099;\&#1052;&#1086;&#1103;%20&#1084;&#1091;&#1079;&#1099;&#1082;&#1072;\68%20Veter%20Peremen.mp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1\&#1052;&#1086;&#1080;%20&#1076;&#1086;&#1082;&#1091;&#1084;&#1077;&#1085;&#1090;&#1099;\&#1052;&#1086;&#1103;%20&#1084;&#1091;&#1079;&#1099;&#1082;&#1072;\68%20Veter%20Peremen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1.png"/><Relationship Id="rId7" Type="http://schemas.openxmlformats.org/officeDocument/2006/relationships/slide" Target="slide26.xml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1\&#1052;&#1086;&#1080;%20&#1076;&#1086;&#1082;&#1091;&#1084;&#1077;&#1085;&#1090;&#1099;\&#1052;&#1086;&#1103;%20&#1084;&#1091;&#1079;&#1099;&#1082;&#1072;\68%20Veter%20Peremen.mp3" TargetMode="Externa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gif"/><Relationship Id="rId7" Type="http://schemas.openxmlformats.org/officeDocument/2006/relationships/image" Target="../media/image36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4" name="Storm.wav">
            <a:hlinkClick r:id="" action="ppaction://media"/>
          </p:cNvPr>
          <p:cNvPicPr>
            <a:picLocks noRot="1" noChangeAspect="1" noChangeArrowheads="1"/>
          </p:cNvPicPr>
          <p:nvPr>
            <p:ph idx="1"/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229600" y="6019800"/>
            <a:ext cx="609600" cy="609600"/>
          </a:xfrm>
        </p:spPr>
      </p:pic>
      <p:pic>
        <p:nvPicPr>
          <p:cNvPr id="3075" name="Picture 9" descr="Bg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3076" name="WordArt 11"/>
          <p:cNvSpPr>
            <a:spLocks noChangeArrowheads="1" noChangeShapeType="1" noTextEdit="1"/>
          </p:cNvSpPr>
          <p:nvPr/>
        </p:nvSpPr>
        <p:spPr bwMode="auto">
          <a:xfrm>
            <a:off x="1143000" y="990600"/>
            <a:ext cx="7391400" cy="1066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80"/>
                  </a:solidFill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Тайны головного мозга</a:t>
            </a:r>
          </a:p>
        </p:txBody>
      </p:sp>
      <p:sp>
        <p:nvSpPr>
          <p:cNvPr id="3077" name="Text Box 12"/>
          <p:cNvSpPr txBox="1">
            <a:spLocks noChangeArrowheads="1"/>
          </p:cNvSpPr>
          <p:nvPr/>
        </p:nvSpPr>
        <p:spPr bwMode="auto">
          <a:xfrm>
            <a:off x="2514600" y="2438400"/>
            <a:ext cx="43434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000" b="1">
                <a:solidFill>
                  <a:schemeClr val="folHlink"/>
                </a:solidFill>
              </a:rPr>
              <a:t>8 класс</a:t>
            </a:r>
          </a:p>
        </p:txBody>
      </p:sp>
      <p:sp>
        <p:nvSpPr>
          <p:cNvPr id="3078" name="Text Box 13"/>
          <p:cNvSpPr txBox="1">
            <a:spLocks noChangeArrowheads="1"/>
          </p:cNvSpPr>
          <p:nvPr/>
        </p:nvSpPr>
        <p:spPr bwMode="auto">
          <a:xfrm>
            <a:off x="1905000" y="5638800"/>
            <a:ext cx="7239000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FFFF"/>
                </a:solidFill>
              </a:rPr>
              <a:t>Даулятшина Л.С., учитель биологии, гимназия № 155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229" fill="hold"/>
                                        <p:tgtEl>
                                          <p:spTgt spid="211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197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86518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Вспомните !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41910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mtClean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336600"/>
                </a:solidFill>
              </a:rPr>
              <a:t>  </a:t>
            </a:r>
            <a:r>
              <a:rPr lang="ru-RU" smtClean="0">
                <a:solidFill>
                  <a:srgbClr val="336600"/>
                </a:solidFill>
                <a:hlinkClick r:id="rId2" action="ppaction://hlinksldjump"/>
              </a:rPr>
              <a:t>Своя игра 1 раунд</a:t>
            </a:r>
            <a:endParaRPr lang="ru-RU" smtClean="0">
              <a:solidFill>
                <a:srgbClr val="336600"/>
              </a:solidFill>
            </a:endParaRPr>
          </a:p>
        </p:txBody>
      </p:sp>
      <p:pic>
        <p:nvPicPr>
          <p:cNvPr id="145414" name="Picture 6" descr="J02827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1336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56038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Своя игра</a:t>
            </a:r>
            <a:br>
              <a:rPr lang="ru-RU" sz="3600" smtClean="0">
                <a:solidFill>
                  <a:srgbClr val="FF9900"/>
                </a:solidFill>
              </a:rPr>
            </a:br>
            <a:r>
              <a:rPr lang="ru-RU" sz="3600" smtClean="0">
                <a:solidFill>
                  <a:srgbClr val="FF0000"/>
                </a:solidFill>
                <a:hlinkClick r:id="rId2" action="ppaction://hlinksldjump"/>
              </a:rPr>
              <a:t>1 раунд</a:t>
            </a:r>
            <a:endParaRPr lang="ru-RU" sz="3600" smtClean="0">
              <a:solidFill>
                <a:srgbClr val="FF0000"/>
              </a:solidFill>
            </a:endParaRPr>
          </a:p>
        </p:txBody>
      </p:sp>
      <p:graphicFrame>
        <p:nvGraphicFramePr>
          <p:cNvPr id="187513" name="Group 121"/>
          <p:cNvGraphicFramePr>
            <a:graphicFrameLocks noGrp="1"/>
          </p:cNvGraphicFramePr>
          <p:nvPr>
            <p:ph type="tbl" idx="1"/>
          </p:nvPr>
        </p:nvGraphicFramePr>
        <p:xfrm>
          <a:off x="381000" y="2057400"/>
          <a:ext cx="8153400" cy="2392680"/>
        </p:xfrm>
        <a:graphic>
          <a:graphicData uri="http://schemas.openxmlformats.org/drawingml/2006/table">
            <a:tbl>
              <a:tblPr/>
              <a:tblGrid>
                <a:gridCol w="1962150"/>
                <a:gridCol w="1300163"/>
                <a:gridCol w="1628775"/>
                <a:gridCol w="1631950"/>
                <a:gridCol w="1630362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Темы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Стоимость вопроса в баллах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Рефлексы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3" action="ppaction://hlinksldjump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4" action="ppaction://hlinksldjump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5" action="ppaction://hlinksldjump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Спинной мозг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6" action="ppaction://hlinksldjump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7" action="ppaction://hlinksldjump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8" action="ppaction://hlinksldjump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7541" name="Picture 149" descr="J0282748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10400" y="2743200"/>
            <a:ext cx="152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8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7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7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7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7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0000"/>
                </a:solidFill>
                <a:hlinkClick r:id="rId2" action="ppaction://hlinksldjump"/>
              </a:rPr>
              <a:t>10 баллов</a:t>
            </a:r>
            <a:br>
              <a:rPr lang="ru-RU" sz="3600" smtClean="0">
                <a:solidFill>
                  <a:srgbClr val="FF0000"/>
                </a:solidFill>
                <a:hlinkClick r:id="rId2" action="ppaction://hlinksldjump"/>
              </a:rPr>
            </a:br>
            <a:endParaRPr lang="ru-RU" sz="3600" smtClean="0">
              <a:solidFill>
                <a:srgbClr val="FF0000"/>
              </a:solidFill>
            </a:endParaRPr>
          </a:p>
        </p:txBody>
      </p:sp>
      <p:sp>
        <p:nvSpPr>
          <p:cNvPr id="190469" name="WordArt 5"/>
          <p:cNvSpPr>
            <a:spLocks noChangeArrowheads="1" noChangeShapeType="1" noTextEdit="1"/>
          </p:cNvSpPr>
          <p:nvPr/>
        </p:nvSpPr>
        <p:spPr bwMode="auto">
          <a:xfrm>
            <a:off x="1905000" y="1676400"/>
            <a:ext cx="5029200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такое рефлекс?</a:t>
            </a:r>
          </a:p>
        </p:txBody>
      </p:sp>
      <p:pic>
        <p:nvPicPr>
          <p:cNvPr id="190470" name="Picture 6" descr="J03369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4038600"/>
            <a:ext cx="2016125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0471" name="WordArt 7"/>
          <p:cNvSpPr>
            <a:spLocks noChangeArrowheads="1" noChangeShapeType="1" noTextEdit="1"/>
          </p:cNvSpPr>
          <p:nvPr/>
        </p:nvSpPr>
        <p:spPr bwMode="auto">
          <a:xfrm>
            <a:off x="1176338" y="3195638"/>
            <a:ext cx="6791325" cy="919162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ответная реакция организма на раздражитель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9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  <p:bldP spid="190469" grpId="0" animBg="1"/>
      <p:bldP spid="1904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0000"/>
                </a:solidFill>
                <a:hlinkClick r:id="rId2" action="ppaction://hlinksldjump"/>
              </a:rPr>
              <a:t>20 баллов</a:t>
            </a:r>
            <a:r>
              <a:rPr lang="ru-RU" sz="3600" smtClean="0">
                <a:solidFill>
                  <a:srgbClr val="FF0000"/>
                </a:solidFill>
              </a:rPr>
              <a:t/>
            </a:r>
            <a:br>
              <a:rPr lang="ru-RU" sz="3600" smtClean="0">
                <a:solidFill>
                  <a:srgbClr val="FF0000"/>
                </a:solidFill>
              </a:rPr>
            </a:br>
            <a:r>
              <a:rPr lang="ru-RU" sz="3600" smtClean="0">
                <a:solidFill>
                  <a:srgbClr val="FF9900"/>
                </a:solidFill>
              </a:rPr>
              <a:t>Коленный рефлекс</a:t>
            </a:r>
          </a:p>
        </p:txBody>
      </p:sp>
      <p:pic>
        <p:nvPicPr>
          <p:cNvPr id="148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05000"/>
            <a:ext cx="396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6" name="WordArt 6"/>
          <p:cNvSpPr>
            <a:spLocks noChangeArrowheads="1" noChangeShapeType="1" noTextEdit="1"/>
          </p:cNvSpPr>
          <p:nvPr/>
        </p:nvSpPr>
        <p:spPr bwMode="auto">
          <a:xfrm>
            <a:off x="4648200" y="1752600"/>
            <a:ext cx="4248150" cy="6858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2800" b="1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latin typeface="Times New Roman"/>
                <a:cs typeface="Times New Roman"/>
              </a:rPr>
              <a:t>Начертите схему рефлекторной дуги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4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0000"/>
                </a:solidFill>
                <a:hlinkClick r:id="rId2" action="ppaction://hlinksldjump"/>
              </a:rPr>
              <a:t>30 баллов</a:t>
            </a:r>
            <a:r>
              <a:rPr lang="ru-RU" sz="3600" smtClean="0">
                <a:solidFill>
                  <a:srgbClr val="FF9900"/>
                </a:solidFill>
                <a:hlinkClick r:id="rId2" action="ppaction://hlinksldjump"/>
              </a:rPr>
              <a:t/>
            </a:r>
            <a:br>
              <a:rPr lang="ru-RU" sz="3600" smtClean="0">
                <a:solidFill>
                  <a:srgbClr val="FF9900"/>
                </a:solidFill>
                <a:hlinkClick r:id="rId2" action="ppaction://hlinksldjump"/>
              </a:rPr>
            </a:br>
            <a:endParaRPr lang="ru-RU" sz="3600" smtClean="0">
              <a:solidFill>
                <a:srgbClr val="FF9900"/>
              </a:solidFill>
            </a:endParaRP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05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000099"/>
                </a:solidFill>
              </a:rPr>
              <a:t>  Что будет с лягушкой, у которой удален головной мозг, если кожу лапки ее раздражать кислотой. Почему?</a:t>
            </a:r>
          </a:p>
        </p:txBody>
      </p:sp>
      <p:pic>
        <p:nvPicPr>
          <p:cNvPr id="191492" name="Picture 4" descr="i?id=49857084&amp;tov=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657600"/>
            <a:ext cx="33051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3" name="WordArt 5"/>
          <p:cNvSpPr>
            <a:spLocks noChangeArrowheads="1" noChangeShapeType="1" noTextEdit="1"/>
          </p:cNvSpPr>
          <p:nvPr/>
        </p:nvSpPr>
        <p:spPr bwMode="auto">
          <a:xfrm>
            <a:off x="1066800" y="5181600"/>
            <a:ext cx="38862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отдергивание лапки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/>
      <p:bldP spid="1914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0000"/>
                </a:solidFill>
                <a:hlinkClick r:id="rId3" action="ppaction://hlinksldjump"/>
              </a:rPr>
              <a:t>10</a:t>
            </a:r>
            <a:r>
              <a:rPr lang="en-US" sz="3600" smtClean="0">
                <a:solidFill>
                  <a:srgbClr val="FF0000"/>
                </a:solidFill>
                <a:cs typeface="Times New Roman" pitchFamily="18" charset="0"/>
                <a:hlinkClick r:id="rId3" action="ppaction://hlinksldjump"/>
              </a:rPr>
              <a:t>*</a:t>
            </a:r>
            <a:r>
              <a:rPr lang="ru-RU" sz="3600" smtClean="0">
                <a:solidFill>
                  <a:srgbClr val="FF0000"/>
                </a:solidFill>
                <a:hlinkClick r:id="rId3" action="ppaction://hlinksldjump"/>
              </a:rPr>
              <a:t> баллов</a:t>
            </a:r>
            <a:endParaRPr lang="ru-RU" sz="3600" smtClean="0">
              <a:solidFill>
                <a:srgbClr val="FF0000"/>
              </a:solidFill>
            </a:endParaRP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000099"/>
                </a:solidFill>
              </a:rPr>
              <a:t>  У собаки поврежден чувствительный нерв спинного мозга. Будет ли она реагировать на удар по лапке?</a:t>
            </a:r>
          </a:p>
        </p:txBody>
      </p:sp>
      <p:pic>
        <p:nvPicPr>
          <p:cNvPr id="193543" name="Picture 7" descr="Картинка 133 из 6279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2004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3544" name="WordArt 8"/>
          <p:cNvSpPr>
            <a:spLocks noChangeArrowheads="1" noChangeShapeType="1" noTextEdit="1"/>
          </p:cNvSpPr>
          <p:nvPr/>
        </p:nvSpPr>
        <p:spPr bwMode="auto">
          <a:xfrm>
            <a:off x="1828800" y="4572000"/>
            <a:ext cx="16002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нет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9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0000"/>
                </a:solidFill>
                <a:hlinkClick r:id="rId3" action="ppaction://hlinksldjump"/>
              </a:rPr>
              <a:t>20 баллов</a:t>
            </a:r>
            <a:endParaRPr lang="ru-RU" sz="3600" smtClean="0">
              <a:solidFill>
                <a:srgbClr val="FF0000"/>
              </a:solidFill>
            </a:endParaRP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2296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000099"/>
                </a:solidFill>
              </a:rPr>
              <a:t>  У человека выявлено заболевание при котором нарушено проведение нервного импульса от спинного мозга. Сохранится ли движение ноги при коленном рефлексе? </a:t>
            </a:r>
          </a:p>
        </p:txBody>
      </p:sp>
      <p:pic>
        <p:nvPicPr>
          <p:cNvPr id="194565" name="Picture 5" descr="Картинка 3 из 1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3810000"/>
            <a:ext cx="3810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2" name="WordArt 12"/>
          <p:cNvSpPr>
            <a:spLocks noChangeArrowheads="1" noChangeShapeType="1" noTextEdit="1"/>
          </p:cNvSpPr>
          <p:nvPr/>
        </p:nvSpPr>
        <p:spPr bwMode="auto">
          <a:xfrm>
            <a:off x="228600" y="4876800"/>
            <a:ext cx="4572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движение ноги не будет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9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4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/>
      <p:bldP spid="1945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0000"/>
                </a:solidFill>
                <a:hlinkClick r:id="rId3" action="ppaction://hlinksldjump"/>
              </a:rPr>
              <a:t>30 баллов</a:t>
            </a:r>
            <a:endParaRPr lang="ru-RU" sz="3600" smtClean="0">
              <a:solidFill>
                <a:srgbClr val="FF0000"/>
              </a:solidFill>
            </a:endParaRP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05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000099"/>
                </a:solidFill>
              </a:rPr>
              <a:t>  У человека обнаружена опухоль в поясничном отделе спинного мозга. Какая часть туловища будет реагировать на раздражители?</a:t>
            </a:r>
          </a:p>
        </p:txBody>
      </p:sp>
      <p:pic>
        <p:nvPicPr>
          <p:cNvPr id="195589" name="Picture 5" descr="Картинка 173 из 76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733800"/>
            <a:ext cx="27051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590" name="WordArt 6"/>
          <p:cNvSpPr>
            <a:spLocks noChangeArrowheads="1" noChangeShapeType="1" noTextEdit="1"/>
          </p:cNvSpPr>
          <p:nvPr/>
        </p:nvSpPr>
        <p:spPr bwMode="auto">
          <a:xfrm>
            <a:off x="304800" y="4724400"/>
            <a:ext cx="48006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выше места повреждения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95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/>
      <p:bldP spid="19559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04800"/>
            <a:ext cx="7010400" cy="2286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Общая характеристика</a:t>
            </a:r>
          </a:p>
        </p:txBody>
      </p:sp>
      <p:sp>
        <p:nvSpPr>
          <p:cNvPr id="15258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85800"/>
            <a:ext cx="5029200" cy="5181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n"/>
              <a:defRPr/>
            </a:pPr>
            <a:endParaRPr lang="ru-RU" sz="2400" b="1" smtClean="0"/>
          </a:p>
          <a:p>
            <a:pPr algn="l"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Головной мозг расположен в мозговой части черепа.</a:t>
            </a:r>
          </a:p>
          <a:p>
            <a:pPr algn="l"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Покрыт тремя оболочками</a:t>
            </a:r>
          </a:p>
          <a:p>
            <a:pPr algn="l"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 Внутри мозга имеются 4 желудочка</a:t>
            </a:r>
          </a:p>
          <a:p>
            <a:pPr algn="l"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 От головного мозга отходят 12 пар черепно-мозговых нервов</a:t>
            </a:r>
          </a:p>
          <a:p>
            <a:pPr algn="l"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  Средняя масса головного мозга людей- 1100 до 2000 грамм</a:t>
            </a:r>
          </a:p>
          <a:p>
            <a:pPr algn="l"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  Образован белым и серым веществом</a:t>
            </a:r>
          </a:p>
        </p:txBody>
      </p:sp>
      <p:pic>
        <p:nvPicPr>
          <p:cNvPr id="152586" name="Picture 10" descr="A20-9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752600"/>
            <a:ext cx="3352800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13"/>
          <p:cNvSpPr txBox="1">
            <a:spLocks noChangeArrowheads="1"/>
          </p:cNvSpPr>
          <p:nvPr/>
        </p:nvSpPr>
        <p:spPr bwMode="auto">
          <a:xfrm>
            <a:off x="5715000" y="4495800"/>
            <a:ext cx="31242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2294" name="Text Box 14"/>
          <p:cNvSpPr txBox="1">
            <a:spLocks noChangeArrowheads="1"/>
          </p:cNvSpPr>
          <p:nvPr/>
        </p:nvSpPr>
        <p:spPr bwMode="auto">
          <a:xfrm>
            <a:off x="5181600" y="4191000"/>
            <a:ext cx="3581400" cy="11922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b="1">
              <a:solidFill>
                <a:srgbClr val="003300"/>
              </a:solidFill>
            </a:endParaRPr>
          </a:p>
          <a:p>
            <a:pPr>
              <a:spcBef>
                <a:spcPct val="50000"/>
              </a:spcBef>
            </a:pPr>
            <a:endParaRPr lang="ru-RU" b="1"/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2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2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2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2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2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2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2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2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2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2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2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2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13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Сравнение массы головного мозга человека и млекопитающих</a:t>
            </a:r>
          </a:p>
        </p:txBody>
      </p:sp>
      <p:graphicFrame>
        <p:nvGraphicFramePr>
          <p:cNvPr id="174266" name="Group 186"/>
          <p:cNvGraphicFramePr>
            <a:graphicFrameLocks noGrp="1"/>
          </p:cNvGraphicFramePr>
          <p:nvPr>
            <p:ph type="tbl" idx="1"/>
          </p:nvPr>
        </p:nvGraphicFramePr>
        <p:xfrm>
          <a:off x="381000" y="1600200"/>
          <a:ext cx="5257800" cy="5088257"/>
        </p:xfrm>
        <a:graphic>
          <a:graphicData uri="http://schemas.openxmlformats.org/drawingml/2006/table">
            <a:tbl>
              <a:tblPr/>
              <a:tblGrid>
                <a:gridCol w="1643063"/>
                <a:gridCol w="2032000"/>
                <a:gridCol w="158273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Название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Абсолютная масса мозге, г (средняя)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Относительная масса мозга,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Домовая мышь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Кошка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Собака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Шимпанзе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350-400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Лошадь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Синий кит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4700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Слон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Человек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2-2,5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74265" name="Picture 185" descr="04905605412405505504905205705604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590800"/>
            <a:ext cx="2971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4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4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3914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Головной мозг в цифрах:</a:t>
            </a:r>
          </a:p>
        </p:txBody>
      </p:sp>
      <p:sp>
        <p:nvSpPr>
          <p:cNvPr id="18023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6705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Число нейронов в мозге-100 млрд..;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Число нейронов в коре полушарий- 12 млн.;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Длина нервов в полушариях-500 тыс. км.;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Длина кровеносных сосудов полушарий-560 км.;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</a:rPr>
              <a:t>    Поверхность коры-20 м </a:t>
            </a:r>
            <a:r>
              <a:rPr lang="en-US" sz="2400" b="1" smtClean="0">
                <a:solidFill>
                  <a:srgbClr val="003300"/>
                </a:solidFill>
                <a:cs typeface="Times New Roman" pitchFamily="18" charset="0"/>
              </a:rPr>
              <a:t>²</a:t>
            </a:r>
            <a:r>
              <a:rPr lang="ru-RU" sz="2400" b="1" smtClean="0">
                <a:solidFill>
                  <a:srgbClr val="003300"/>
                </a:solidFill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  <a:cs typeface="Times New Roman" pitchFamily="18" charset="0"/>
              </a:rPr>
              <a:t>    Вода составляет 84 % массы головного мозга;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  <a:cs typeface="Times New Roman" pitchFamily="18" charset="0"/>
              </a:rPr>
              <a:t>     Количество крови, протекающей через сосуды мозга в 1 мин- </a:t>
            </a:r>
            <a:r>
              <a:rPr lang="en-US" sz="2400" b="1" smtClean="0">
                <a:solidFill>
                  <a:srgbClr val="003300"/>
                </a:solidFill>
                <a:cs typeface="Times New Roman" pitchFamily="18" charset="0"/>
              </a:rPr>
              <a:t>¾</a:t>
            </a:r>
            <a:r>
              <a:rPr lang="ru-RU" sz="2400" b="1" smtClean="0">
                <a:solidFill>
                  <a:srgbClr val="003300"/>
                </a:solidFill>
                <a:cs typeface="Times New Roman" pitchFamily="18" charset="0"/>
              </a:rPr>
              <a:t> литра;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>
                <a:solidFill>
                  <a:srgbClr val="003300"/>
                </a:solidFill>
                <a:cs typeface="Times New Roman" pitchFamily="18" charset="0"/>
              </a:rPr>
              <a:t>    Мозг потребляет кислорода в 20 раз больше, чем мышца.</a:t>
            </a:r>
            <a:endParaRPr lang="en-US" sz="2400" b="1" smtClean="0">
              <a:solidFill>
                <a:srgbClr val="003300"/>
              </a:solidFill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b="1" smtClean="0">
              <a:solidFill>
                <a:srgbClr val="0033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b="1" smtClean="0">
              <a:solidFill>
                <a:srgbClr val="0033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smtClean="0"/>
          </a:p>
        </p:txBody>
      </p:sp>
      <p:pic>
        <p:nvPicPr>
          <p:cNvPr id="180233" name="Picture 9" descr="8нше8797еш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381000"/>
            <a:ext cx="16748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0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0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0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0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0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0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0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0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0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0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0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0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0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0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0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0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0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0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0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0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02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02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02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02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02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02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02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02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02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02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02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02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80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Отделы головного мозга: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39624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Продолговатый;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Мост;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Средний;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Мозжечок;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Промежуточный;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3300"/>
                </a:solidFill>
              </a:rPr>
              <a:t>Полушария большого мозга.</a:t>
            </a:r>
          </a:p>
        </p:txBody>
      </p:sp>
      <p:pic>
        <p:nvPicPr>
          <p:cNvPr id="153605" name="Picture 5" descr="1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066800"/>
            <a:ext cx="3962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Продолговатый мозг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5181600" cy="5181600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0099"/>
                </a:solidFill>
                <a:effectLst/>
              </a:rPr>
              <a:t>Строение: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smtClean="0">
                <a:solidFill>
                  <a:srgbClr val="003300"/>
                </a:solidFill>
                <a:effectLst/>
              </a:rPr>
              <a:t>     длина 2-3 мм, ширина 2,5 мм и является продолжением с.м</a:t>
            </a:r>
          </a:p>
          <a:p>
            <a:pPr eaLnBrk="1" hangingPunct="1"/>
            <a:r>
              <a:rPr lang="ru-RU" sz="2000" b="1" smtClean="0">
                <a:solidFill>
                  <a:srgbClr val="000099"/>
                </a:solidFill>
                <a:effectLst/>
              </a:rPr>
              <a:t>Функции: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b="1" smtClean="0">
                <a:solidFill>
                  <a:srgbClr val="003300"/>
                </a:solidFill>
                <a:effectLst/>
              </a:rPr>
              <a:t>     В ядрах серого вещества продолговатого мозга находятся центры оборонительных рефлексов - мигательного и рвотного, рефлексов кашля и чихания, некоторых других. Другая группа центров связана с питанием и дыханием - это центры вдоха и выдоха, слюноотделения, глотания и отделения желудочного сока.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b="1" smtClean="0">
                <a:solidFill>
                  <a:srgbClr val="003300"/>
                </a:solidFill>
                <a:effectLst/>
              </a:rPr>
              <a:t>      В продолговатом мозге лежит жизненно важный центр блуждающего нерва, который участвует в регуляции многих внутренних органов, например сердца, кровеносных сосудов, желудочно-кишечного тракта, обмена веществ</a:t>
            </a:r>
            <a:r>
              <a:rPr lang="ru-RU" sz="1800" b="1" smtClean="0">
                <a:effectLst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z="1800" b="1" smtClean="0">
              <a:effectLst/>
            </a:endParaRPr>
          </a:p>
        </p:txBody>
      </p:sp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525" y="1371600"/>
            <a:ext cx="30638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Рефлексы продолговатого мозга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7150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003300"/>
                </a:solidFill>
              </a:rPr>
              <a:t>1. Глотательный рефлекс. Сделайте в быстром темпе подряд несколько глотательных движений;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003300"/>
                </a:solidFill>
              </a:rPr>
              <a:t>2. Получите мигательный рефлекс. Мигательный рефлекс заключается в непроизвольном смыкании век при прикосновении к зрачку или склере глаза. </a:t>
            </a:r>
          </a:p>
        </p:txBody>
      </p:sp>
      <p:pic>
        <p:nvPicPr>
          <p:cNvPr id="198662" name="Picture 6" descr="J028273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752600"/>
            <a:ext cx="2057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9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Мозжечок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6400800" cy="2895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000099"/>
                </a:solidFill>
              </a:rPr>
              <a:t>Строение: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smtClean="0"/>
              <a:t>    </a:t>
            </a:r>
            <a:r>
              <a:rPr lang="ru-RU" sz="2400" b="1" smtClean="0">
                <a:solidFill>
                  <a:srgbClr val="003300"/>
                </a:solidFill>
              </a:rPr>
              <a:t>Имеет два полушария и кору из серого вещества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0099"/>
                </a:solidFill>
              </a:rPr>
              <a:t>Функции: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smtClean="0"/>
              <a:t>     </a:t>
            </a:r>
            <a:r>
              <a:rPr lang="ru-RU" sz="2400" b="1" smtClean="0">
                <a:solidFill>
                  <a:srgbClr val="003300"/>
                </a:solidFill>
              </a:rPr>
              <a:t>Мозжечок осуществляет координацию движений, делает их плавными, точными и соразмеренными. </a:t>
            </a:r>
          </a:p>
        </p:txBody>
      </p:sp>
      <p:pic>
        <p:nvPicPr>
          <p:cNvPr id="155653" name="Picture 5" descr="14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91000"/>
            <a:ext cx="3556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28600"/>
            <a:ext cx="23336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Функции мозжечка: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267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003300"/>
                </a:solidFill>
              </a:rPr>
              <a:t>1. Роль мозжечка в противодействии случайным движениям, возникающим в силу инерции;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003300"/>
                </a:solidFill>
              </a:rPr>
              <a:t>2. Пальценосовая проба и особенности движения, связанные с функцией мозжечка. </a:t>
            </a:r>
          </a:p>
        </p:txBody>
      </p:sp>
      <p:pic>
        <p:nvPicPr>
          <p:cNvPr id="197636" name="Picture 4" descr="ex1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143000"/>
            <a:ext cx="25400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7" name="Picture 5" descr="1151917844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7244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Мост</a:t>
            </a:r>
            <a:r>
              <a:rPr lang="ru-RU" smtClean="0"/>
              <a:t> 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624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000099"/>
                </a:solidFill>
              </a:rPr>
              <a:t>Строение: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smtClean="0"/>
              <a:t>    </a:t>
            </a:r>
            <a:r>
              <a:rPr lang="ru-RU" sz="2400" b="1" smtClean="0">
                <a:solidFill>
                  <a:srgbClr val="003300"/>
                </a:solidFill>
              </a:rPr>
              <a:t>Состоит из серого, который представлен ядрами и белого вещества.</a:t>
            </a:r>
          </a:p>
          <a:p>
            <a:pPr eaLnBrk="1" hangingPunct="1">
              <a:defRPr/>
            </a:pPr>
            <a:r>
              <a:rPr lang="ru-RU" sz="2400" b="1" smtClean="0">
                <a:solidFill>
                  <a:srgbClr val="000099"/>
                </a:solidFill>
              </a:rPr>
              <a:t>Функции: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smtClean="0"/>
              <a:t>     </a:t>
            </a:r>
            <a:r>
              <a:rPr lang="ru-RU" sz="2400" b="1" smtClean="0">
                <a:solidFill>
                  <a:srgbClr val="003300"/>
                </a:solidFill>
              </a:rPr>
              <a:t>Центры отвечают за движением  глазных яблок, мимикой, а также проводит в г.м. слуховые пути.</a:t>
            </a:r>
            <a:endParaRPr lang="ru-RU" smtClean="0">
              <a:solidFill>
                <a:srgbClr val="003300"/>
              </a:solidFill>
            </a:endParaRPr>
          </a:p>
        </p:txBody>
      </p:sp>
      <p:pic>
        <p:nvPicPr>
          <p:cNvPr id="156676" name="Picture 4" descr="4245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267200"/>
            <a:ext cx="1981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57200"/>
            <a:ext cx="25527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6038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Средний мозг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51816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>
                <a:solidFill>
                  <a:srgbClr val="000099"/>
                </a:solidFill>
              </a:rPr>
              <a:t>Строение: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smtClean="0">
                <a:solidFill>
                  <a:srgbClr val="003300"/>
                </a:solidFill>
              </a:rPr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smtClean="0">
                <a:solidFill>
                  <a:srgbClr val="003300"/>
                </a:solidFill>
              </a:rPr>
              <a:t>     Он образован ножками мозга и четверохолмием. Ножки - это проводящие пути, которые связывают полушария конечного мозга с нижними этажами нервной системы.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b="1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>
                <a:solidFill>
                  <a:srgbClr val="000099"/>
                </a:solidFill>
              </a:rPr>
              <a:t>Функции: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smtClean="0">
                <a:solidFill>
                  <a:srgbClr val="003300"/>
                </a:solidFill>
              </a:rPr>
              <a:t>     Средний мозг – участвует в рефлекторной регуляции различного рода движений, возникающих под влиянием зрительных и слуховых импульсов. Например, он обеспечивает изменение величины зрачка, кривизны хрусталика в зависимости от яркости света или поворот головы, глаз в сторону источника света.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b="1" smtClean="0">
                <a:solidFill>
                  <a:srgbClr val="003300"/>
                </a:solidFill>
              </a:rPr>
              <a:t>     </a:t>
            </a:r>
          </a:p>
        </p:txBody>
      </p:sp>
      <p:pic>
        <p:nvPicPr>
          <p:cNvPr id="157701" name="Picture 5" descr="Картинка 144 из 21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1219200"/>
            <a:ext cx="21050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7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733800"/>
            <a:ext cx="255428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Рефлексы среднего мозга: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2895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smtClean="0">
                <a:solidFill>
                  <a:srgbClr val="003300"/>
                </a:solidFill>
              </a:rPr>
              <a:t>1. Одну ногу поставьте перед другой так, чтобы носок ноги, стоящей сзади, прикасался к пятке передней ноги. Обе ступни располагаются на одной линии. Руки складываются в «замок», предплечья сближаются, глаза закрыты. Застыньте в этой неудобной позе;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b="1" smtClean="0">
              <a:solidFill>
                <a:srgbClr val="00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smtClean="0">
                <a:solidFill>
                  <a:srgbClr val="003300"/>
                </a:solidFill>
              </a:rPr>
              <a:t>2. Прочитайте текст в учебнике с.213.</a:t>
            </a:r>
          </a:p>
        </p:txBody>
      </p:sp>
      <p:pic>
        <p:nvPicPr>
          <p:cNvPr id="196612" name="Picture 4" descr="10-0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9425" y="4114800"/>
            <a:ext cx="2057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Закрепление новой темы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257800" cy="2362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 smtClean="0">
                <a:solidFill>
                  <a:srgbClr val="003300"/>
                </a:solidFill>
              </a:rPr>
              <a:t>1. Подпиши отделы;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smtClean="0">
                <a:solidFill>
                  <a:srgbClr val="003300"/>
                </a:solidFill>
              </a:rPr>
              <a:t>2. Своя игра -раунд 2;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smtClean="0">
                <a:solidFill>
                  <a:srgbClr val="003300"/>
                </a:solidFill>
              </a:rPr>
              <a:t>3. Выполни тест.</a:t>
            </a:r>
          </a:p>
        </p:txBody>
      </p:sp>
      <p:pic>
        <p:nvPicPr>
          <p:cNvPr id="201735" name="68 Veter Peremen.mp3">
            <a:hlinkClick r:id="" action="ppaction://media"/>
          </p:cNvPr>
          <p:cNvPicPr>
            <a:picLocks noGrp="1" noRot="1" noChangeAspect="1" noChangeArrowheads="1"/>
          </p:cNvPicPr>
          <p:nvPr>
            <p:ph type="media" sz="half" idx="2"/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001000" y="5791200"/>
            <a:ext cx="685800" cy="68580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12693" fill="hold"/>
                                        <p:tgtEl>
                                          <p:spTgt spid="201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1735"/>
                </p:tgtEl>
              </p:cMediaNode>
            </p:audio>
          </p:childTnLst>
        </p:cTn>
      </p:par>
    </p:tnLst>
    <p:bldLst>
      <p:bldP spid="2017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Подпиши отделы</a:t>
            </a:r>
          </a:p>
        </p:txBody>
      </p:sp>
      <p:pic>
        <p:nvPicPr>
          <p:cNvPr id="2027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981200"/>
            <a:ext cx="3962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60" name="68 Veter Peremen.mp3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153400" y="6019800"/>
            <a:ext cx="609600" cy="60960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0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12693" fill="hold"/>
                                        <p:tgtEl>
                                          <p:spTgt spid="2027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2760"/>
                </p:tgtEl>
              </p:cMediaNode>
            </p:audio>
          </p:childTnLst>
        </p:cTn>
      </p:par>
    </p:tnLst>
    <p:bldLst>
      <p:bldP spid="2027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841" name="68 Veter Peremen.mp3">
            <a:hlinkClick r:id="" action="ppaction://media"/>
          </p:cNvPr>
          <p:cNvPicPr>
            <a:picLocks noRot="1" noChangeAspect="1" noChangeArrowheads="1"/>
          </p:cNvPicPr>
          <p:nvPr>
            <p:ph sz="half" idx="2"/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077200" y="5943600"/>
            <a:ext cx="304800" cy="304800"/>
          </a:xfrm>
          <a:noFill/>
        </p:spPr>
      </p:pic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Своя игра</a:t>
            </a:r>
            <a:br>
              <a:rPr lang="ru-RU" sz="3600" smtClean="0">
                <a:solidFill>
                  <a:srgbClr val="FF9900"/>
                </a:solidFill>
              </a:rPr>
            </a:br>
            <a:r>
              <a:rPr lang="ru-RU" sz="3600" smtClean="0">
                <a:solidFill>
                  <a:srgbClr val="075DAB"/>
                </a:solidFill>
                <a:hlinkClick r:id="rId4" action="ppaction://hlinksldjump"/>
              </a:rPr>
              <a:t>2 раунд</a:t>
            </a:r>
            <a:endParaRPr lang="ru-RU" sz="3600" smtClean="0">
              <a:solidFill>
                <a:srgbClr val="075DAB"/>
              </a:solidFill>
            </a:endParaRPr>
          </a:p>
        </p:txBody>
      </p:sp>
      <p:graphicFrame>
        <p:nvGraphicFramePr>
          <p:cNvPr id="160849" name="Group 81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7162800" cy="1499235"/>
        </p:xfrm>
        <a:graphic>
          <a:graphicData uri="http://schemas.openxmlformats.org/drawingml/2006/table">
            <a:tbl>
              <a:tblPr/>
              <a:tblGrid>
                <a:gridCol w="1725613"/>
                <a:gridCol w="1550987"/>
                <a:gridCol w="1066800"/>
                <a:gridCol w="1828800"/>
                <a:gridCol w="990600"/>
              </a:tblGrid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Темы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Стоимость вопроса в баллах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1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Уточни диагноз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5" action="ppaction://hlinksldjump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75DA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6" action="ppaction://hlinksldjump"/>
                        </a:rPr>
                        <a:t>20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75DA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7" action="ppaction://hlinksldjump"/>
                        </a:rPr>
                        <a:t>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75DA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5DA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hlinkClick r:id="rId8" action="ppaction://hlinksldjump"/>
                        </a:rPr>
                        <a:t>40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75DA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0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0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12693" fill="hold"/>
                                        <p:tgtEl>
                                          <p:spTgt spid="1608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0841"/>
                </p:tgtEl>
              </p:cMediaNode>
            </p:audio>
          </p:childTnLst>
        </p:cTn>
      </p:par>
    </p:tnLst>
    <p:bldLst>
      <p:bldP spid="1607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075DAB"/>
                </a:solidFill>
                <a:hlinkClick r:id="rId2" action="ppaction://hlinksldjump"/>
              </a:rPr>
              <a:t>10 баллов</a:t>
            </a:r>
            <a:r>
              <a:rPr lang="ru-RU" sz="3600" smtClean="0">
                <a:solidFill>
                  <a:srgbClr val="FF9900"/>
                </a:solidFill>
                <a:hlinkClick r:id="rId2" action="ppaction://hlinksldjump"/>
              </a:rPr>
              <a:t/>
            </a:r>
            <a:br>
              <a:rPr lang="ru-RU" sz="3600" smtClean="0">
                <a:solidFill>
                  <a:srgbClr val="FF9900"/>
                </a:solidFill>
                <a:hlinkClick r:id="rId2" action="ppaction://hlinksldjump"/>
              </a:rPr>
            </a:br>
            <a:endParaRPr lang="ru-RU" sz="3600" smtClean="0">
              <a:solidFill>
                <a:srgbClr val="FF9900"/>
              </a:solidFill>
            </a:endParaRPr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371600"/>
            <a:ext cx="5334000" cy="3124200"/>
          </a:xfrm>
        </p:spPr>
        <p:txBody>
          <a:bodyPr/>
          <a:lstStyle/>
          <a:p>
            <a:pPr marL="609600" indent="-609600" algn="l" eaLnBrk="1" hangingPunct="1">
              <a:lnSpc>
                <a:spcPct val="80000"/>
              </a:lnSpc>
              <a:defRPr/>
            </a:pPr>
            <a:r>
              <a:rPr lang="ru-RU" sz="2800" smtClean="0"/>
              <a:t>     </a:t>
            </a:r>
            <a:r>
              <a:rPr lang="ru-RU" sz="2800" smtClean="0">
                <a:solidFill>
                  <a:srgbClr val="FF0000"/>
                </a:solidFill>
              </a:rPr>
              <a:t>У больного, страдающего гипертонией, нарушена координация движений. При этом его умственные способности не пострадали. Поражение какого отдела головного мозга привело к такому результату? 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ru-RU" sz="2800" smtClean="0">
              <a:solidFill>
                <a:srgbClr val="FF0000"/>
              </a:solidFill>
            </a:endParaRPr>
          </a:p>
        </p:txBody>
      </p:sp>
      <p:pic>
        <p:nvPicPr>
          <p:cNvPr id="162821" name="Picture 5" descr="CAD4K3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089400"/>
            <a:ext cx="3557588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2822" name="WordArt 6"/>
          <p:cNvSpPr>
            <a:spLocks noChangeArrowheads="1" noChangeShapeType="1" noTextEdit="1"/>
          </p:cNvSpPr>
          <p:nvPr/>
        </p:nvSpPr>
        <p:spPr bwMode="auto">
          <a:xfrm>
            <a:off x="1295400" y="4953000"/>
            <a:ext cx="2667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мозжечка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8" grpId="0"/>
      <p:bldP spid="1628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075DAB"/>
                </a:solidFill>
                <a:hlinkClick r:id="rId2" action="ppaction://hlinksldjump"/>
              </a:rPr>
              <a:t>20 баллов</a:t>
            </a:r>
            <a:br>
              <a:rPr lang="ru-RU" sz="3600" smtClean="0">
                <a:solidFill>
                  <a:srgbClr val="075DAB"/>
                </a:solidFill>
                <a:hlinkClick r:id="rId2" action="ppaction://hlinksldjump"/>
              </a:rPr>
            </a:br>
            <a:endParaRPr lang="ru-RU" sz="3600" smtClean="0">
              <a:solidFill>
                <a:srgbClr val="075DAB"/>
              </a:solidFill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05400" cy="41910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FF0000"/>
                </a:solidFill>
              </a:rPr>
              <a:t>       В клинике лежит человек, у которого в одном из отделов опухоль. Человек хочет стоять, но не может сохранить равновесие. Поражение какого отдела головного мозга привело к такому результату? </a:t>
            </a:r>
          </a:p>
        </p:txBody>
      </p:sp>
      <p:pic>
        <p:nvPicPr>
          <p:cNvPr id="163844" name="Picture 4" descr="3dfig_18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2971800"/>
            <a:ext cx="26574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45" name="WordArt 5"/>
          <p:cNvSpPr>
            <a:spLocks noChangeArrowheads="1" noChangeShapeType="1" noTextEdit="1"/>
          </p:cNvSpPr>
          <p:nvPr/>
        </p:nvSpPr>
        <p:spPr bwMode="auto">
          <a:xfrm>
            <a:off x="609600" y="5562600"/>
            <a:ext cx="533400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граница среднего мозга и мозжечка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1638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075DAB"/>
                </a:solidFill>
                <a:hlinkClick r:id="rId2" action="ppaction://hlinksldjump"/>
              </a:rPr>
              <a:t>30 баллов</a:t>
            </a:r>
            <a:br>
              <a:rPr lang="ru-RU" sz="3600" smtClean="0">
                <a:solidFill>
                  <a:srgbClr val="075DAB"/>
                </a:solidFill>
                <a:hlinkClick r:id="rId2" action="ppaction://hlinksldjump"/>
              </a:rPr>
            </a:br>
            <a:endParaRPr lang="ru-RU" sz="3600" smtClean="0">
              <a:solidFill>
                <a:srgbClr val="075DAB"/>
              </a:solidFill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4800600" cy="4530725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2400" smtClean="0"/>
              <a:t>      </a:t>
            </a:r>
            <a:r>
              <a:rPr lang="ru-RU" sz="2400" smtClean="0">
                <a:solidFill>
                  <a:srgbClr val="FF0000"/>
                </a:solidFill>
              </a:rPr>
              <a:t>У ребенка высокая температура и кашель, сопровождающийся рвотой. Родители обратились к врачу с подозрением на пищевое отравление. А после обследования больного врач диагностировал респираторное заболевание. Почему сильный кашель у ребенка часто сопровождается рвотой? </a:t>
            </a:r>
          </a:p>
          <a:p>
            <a:pPr marL="609600" indent="-609600" eaLnBrk="1" hangingPunct="1">
              <a:defRPr/>
            </a:pPr>
            <a:endParaRPr lang="ru-RU" sz="2400" smtClean="0">
              <a:solidFill>
                <a:srgbClr val="FF0000"/>
              </a:solidFill>
            </a:endParaRPr>
          </a:p>
        </p:txBody>
      </p:sp>
      <p:pic>
        <p:nvPicPr>
          <p:cNvPr id="164868" name="Picture 4" descr="PE0271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438400"/>
            <a:ext cx="2811463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69" name="WordArt 5"/>
          <p:cNvSpPr>
            <a:spLocks noChangeArrowheads="1" noChangeShapeType="1" noTextEdit="1"/>
          </p:cNvSpPr>
          <p:nvPr/>
        </p:nvSpPr>
        <p:spPr bwMode="auto">
          <a:xfrm>
            <a:off x="3200400" y="5638800"/>
            <a:ext cx="57150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центры кашля и рвоты находятся рядом</a:t>
            </a:r>
          </a:p>
          <a:p>
            <a:pPr algn="ctr"/>
            <a:r>
              <a:rPr lang="ru-RU" sz="28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в продолговатом мозге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075DAB"/>
                </a:solidFill>
                <a:hlinkClick r:id="rId2" action="ppaction://hlinksldjump"/>
              </a:rPr>
              <a:t>40 баллов</a:t>
            </a:r>
            <a:br>
              <a:rPr lang="ru-RU" sz="3600" smtClean="0">
                <a:solidFill>
                  <a:srgbClr val="075DAB"/>
                </a:solidFill>
                <a:hlinkClick r:id="rId2" action="ppaction://hlinksldjump"/>
              </a:rPr>
            </a:br>
            <a:endParaRPr lang="ru-RU" sz="3600" smtClean="0">
              <a:solidFill>
                <a:srgbClr val="075DAB"/>
              </a:solidFill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4196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     </a:t>
            </a:r>
            <a:r>
              <a:rPr lang="ru-RU" sz="2800" smtClean="0">
                <a:solidFill>
                  <a:srgbClr val="FF0000"/>
                </a:solidFill>
              </a:rPr>
              <a:t>В клинике лежит человек, у которого в одном из отделов опухоль.  Лицо этого человек не может выражать эмоции. Поражение какого отдела головного мозга привело к такому результату?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ru-RU" sz="2800" smtClean="0">
              <a:solidFill>
                <a:srgbClr val="FF0000"/>
              </a:solidFill>
            </a:endParaRPr>
          </a:p>
        </p:txBody>
      </p:sp>
      <p:pic>
        <p:nvPicPr>
          <p:cNvPr id="165892" name="Picture 4" descr="post-13-116456664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828800"/>
            <a:ext cx="21875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893" name="WordArt 5"/>
          <p:cNvSpPr>
            <a:spLocks noChangeArrowheads="1" noChangeShapeType="1" noTextEdit="1"/>
          </p:cNvSpPr>
          <p:nvPr/>
        </p:nvSpPr>
        <p:spPr bwMode="auto">
          <a:xfrm>
            <a:off x="5867400" y="5715000"/>
            <a:ext cx="1676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0000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моста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0" grpId="0"/>
      <p:bldP spid="16589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3317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Выполни тест</a:t>
            </a:r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0386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000" b="1" smtClean="0"/>
              <a:t>      </a:t>
            </a:r>
            <a:r>
              <a:rPr lang="ru-RU" sz="1600" smtClean="0">
                <a:latin typeface="Arial" charset="0"/>
              </a:rPr>
              <a:t>Вариант №1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1. Средняя масса головного мозга взрослого человека составляет:</a:t>
            </a: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меньше 950 г; б) 950-1100 г;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                  в) 1100-2000 г.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2. </a:t>
            </a: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Головной мозг человека состоит из: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ствола и полушарий большого мозга;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мозжечка и полушарий большого мозга;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в) ствола, мозжечка, полушарий большого мозга.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3. </a:t>
            </a: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Продолговатый мозг является продолжением: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 а) среднего мозга;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спинного мозга;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в) промежуточного мозга.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4. </a:t>
            </a: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В каком отделе головного мозга находятся центры, которые влияют на величину зрачка, кривизну хрусталика: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в мосте;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в среднем мозге;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в) в продолговатом мозге.</a:t>
            </a:r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2672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latin typeface="Arial" charset="0"/>
              </a:rPr>
              <a:t>Вариант №2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1. В головном мозге полушария и кору имеют: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средний мозг и полушария большого мозга;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мозжечок и промежуточный мозг;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в) полушария большого мозга и мозжечок.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2. зависят ли умственные способности взрослого человека от массы головного мозга: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да;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нет.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3. В каком отделе головного мозга находятся центры, которые вызывают рвотную реакцию: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в мосте;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в среднем мозге;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в) в продолговатом мозге.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0099"/>
                </a:solidFill>
                <a:latin typeface="Arial" charset="0"/>
              </a:rPr>
              <a:t>4. Кора мозжечка образована: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а) серым веществом;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б) белым веществом;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600" smtClean="0">
                <a:solidFill>
                  <a:srgbClr val="003300"/>
                </a:solidFill>
                <a:latin typeface="Arial" charset="0"/>
              </a:rPr>
              <a:t>в) полушариями.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2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2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2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2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2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2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2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2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2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2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2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2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2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2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2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2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2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2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2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2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2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2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2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2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2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2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2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2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2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2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2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2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2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2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2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2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2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2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2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2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2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2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2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2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2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2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2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2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2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2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2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2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2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2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2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203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203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203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203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72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72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72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72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72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72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72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72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72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72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72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72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72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72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72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720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72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72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72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72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720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720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720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720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720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720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720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720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720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720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720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720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720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720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720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720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720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720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720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7203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Проверь соседа и поставь баллы</a:t>
            </a:r>
          </a:p>
        </p:txBody>
      </p:sp>
      <p:sp>
        <p:nvSpPr>
          <p:cNvPr id="20480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eaLnBrk="1" hangingPunct="1">
              <a:defRPr/>
            </a:pPr>
            <a:r>
              <a:rPr lang="ru-RU" smtClean="0">
                <a:solidFill>
                  <a:srgbClr val="000099"/>
                </a:solidFill>
              </a:rPr>
              <a:t>Вариант №1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В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В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Б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Б  </a:t>
            </a:r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533400" indent="-533400" eaLnBrk="1" hangingPunct="1">
              <a:defRPr/>
            </a:pPr>
            <a:r>
              <a:rPr lang="ru-RU" sz="3200" smtClean="0">
                <a:solidFill>
                  <a:srgbClr val="000099"/>
                </a:solidFill>
              </a:rPr>
              <a:t>Вариант №2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В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Б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В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ru-RU" sz="3200" smtClean="0"/>
              <a:t>А </a:t>
            </a:r>
          </a:p>
        </p:txBody>
      </p:sp>
      <p:sp>
        <p:nvSpPr>
          <p:cNvPr id="204806" name="WordArt 6"/>
          <p:cNvSpPr>
            <a:spLocks noChangeArrowheads="1" noChangeShapeType="1" noTextEdit="1"/>
          </p:cNvSpPr>
          <p:nvPr/>
        </p:nvSpPr>
        <p:spPr bwMode="auto">
          <a:xfrm>
            <a:off x="1905000" y="4876800"/>
            <a:ext cx="493395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1 балл за правильный ответ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4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4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4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4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4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4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4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4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4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4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4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/>
      <p:bldP spid="20480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rgbClr val="FF9900"/>
                </a:solidFill>
              </a:rPr>
              <a:t>Домашнее задание</a:t>
            </a:r>
          </a:p>
        </p:txBody>
      </p:sp>
      <p:sp>
        <p:nvSpPr>
          <p:cNvPr id="205828" name="Rectangle 4"/>
          <p:cNvSpPr>
            <a:spLocks noChangeArrowheads="1"/>
          </p:cNvSpPr>
          <p:nvPr/>
        </p:nvSpPr>
        <p:spPr bwMode="auto">
          <a:xfrm>
            <a:off x="381000" y="1368425"/>
            <a:ext cx="8472488" cy="19177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r>
              <a:rPr lang="ru-RU" sz="2400"/>
              <a:t>1. Составьте связанный рассказ, в который входили бы следующие </a:t>
            </a:r>
            <a:r>
              <a:rPr lang="ru-RU" sz="2400">
                <a:solidFill>
                  <a:srgbClr val="000099"/>
                </a:solidFill>
              </a:rPr>
              <a:t>понятия</a:t>
            </a:r>
            <a:r>
              <a:rPr lang="ru-RU" sz="2400"/>
              <a:t>. Запишите его в тетради. Приготовьте рассказать его на  следующем уроке. </a:t>
            </a:r>
          </a:p>
          <a:p>
            <a:r>
              <a:rPr lang="ru-RU" sz="2400">
                <a:solidFill>
                  <a:srgbClr val="000099"/>
                </a:solidFill>
              </a:rPr>
              <a:t>Ориентировочный рефлекс, головной мозг, кашель, средний мозг, серое вещество, белое вещество, мозжечок, движение </a:t>
            </a:r>
          </a:p>
        </p:txBody>
      </p:sp>
      <p:sp>
        <p:nvSpPr>
          <p:cNvPr id="205830" name="Rectangle 6"/>
          <p:cNvSpPr>
            <a:spLocks noChangeArrowheads="1"/>
          </p:cNvSpPr>
          <p:nvPr/>
        </p:nvSpPr>
        <p:spPr bwMode="auto">
          <a:xfrm>
            <a:off x="381000" y="3733800"/>
            <a:ext cx="8305800" cy="1552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r>
              <a:rPr lang="ru-RU" sz="2400"/>
              <a:t>2. Составьте </a:t>
            </a:r>
            <a:r>
              <a:rPr lang="ru-RU" sz="2400">
                <a:solidFill>
                  <a:srgbClr val="000099"/>
                </a:solidFill>
              </a:rPr>
              <a:t>тест </a:t>
            </a:r>
            <a:r>
              <a:rPr lang="ru-RU" sz="2400"/>
              <a:t>для своих одноклассников </a:t>
            </a:r>
            <a:r>
              <a:rPr lang="ru-RU" sz="2400">
                <a:solidFill>
                  <a:srgbClr val="000099"/>
                </a:solidFill>
              </a:rPr>
              <a:t>из 10 вопросов</a:t>
            </a:r>
            <a:r>
              <a:rPr lang="ru-RU" sz="2400"/>
              <a:t> к теме “Нервная система”. Для каждого вопроса придумайте три неверных и один правильный ответ. Оформите работу на отдельном листе формата А4.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4" name="Rectangle 6"/>
          <p:cNvSpPr>
            <a:spLocks noChangeArrowheads="1"/>
          </p:cNvSpPr>
          <p:nvPr/>
        </p:nvSpPr>
        <p:spPr bwMode="auto">
          <a:xfrm>
            <a:off x="533400" y="1905000"/>
            <a:ext cx="4572000" cy="3081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3300"/>
                </a:solidFill>
              </a:rPr>
              <a:t>За отличную работу на уроке и все принявшие активное участие в подготовке докладов, работе у доски, собирание   жетонов </a:t>
            </a:r>
          </a:p>
          <a:p>
            <a:r>
              <a:rPr lang="ru-RU" sz="2800" b="1">
                <a:solidFill>
                  <a:srgbClr val="FF0000"/>
                </a:solidFill>
                <a:hlinkClick r:id="" action="ppaction://hlinkshowjump?jump=firstslide"/>
              </a:rPr>
              <a:t>Получите приз!</a:t>
            </a:r>
            <a:endParaRPr lang="ru-RU" sz="2800" b="1">
              <a:solidFill>
                <a:srgbClr val="FF0000"/>
              </a:solidFill>
            </a:endParaRPr>
          </a:p>
        </p:txBody>
      </p:sp>
      <p:pic>
        <p:nvPicPr>
          <p:cNvPr id="206855" name="Picture 7" descr="J017822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6764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7" name="Picture 9" descr="J017821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6764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8" name="Picture 10" descr="J017822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6764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59" name="Picture 11" descr="J01782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16764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60" name="Picture 12" descr="J017822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29600" y="16764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61" name="Picture 13" descr="J0178209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16764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63" name="WordArt 15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6172200" y="3276600"/>
            <a:ext cx="21336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 type="none" w="sm" len="sm"/>
                  <a:tailEnd type="none" w="sm" len="sm"/>
                </a:ln>
                <a:blipFill dpi="0" rotWithShape="0">
                  <a:blip r:embed="rId8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" 5 "</a:t>
            </a:r>
          </a:p>
        </p:txBody>
      </p:sp>
      <p:sp>
        <p:nvSpPr>
          <p:cNvPr id="206866" name="Rectangle 18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6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6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6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6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06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63" grpId="0" animBg="1"/>
    </p:bldLst>
  </p:timing>
</p:sld>
</file>

<file path=ppt/theme/theme1.xml><?xml version="1.0" encoding="utf-8"?>
<a:theme xmlns:a="http://schemas.openxmlformats.org/drawingml/2006/main" name="Клен">
  <a:themeElements>
    <a:clrScheme name="Клен 5">
      <a:dk1>
        <a:srgbClr val="56925A"/>
      </a:dk1>
      <a:lt1>
        <a:srgbClr val="FFFFFF"/>
      </a:lt1>
      <a:dk2>
        <a:srgbClr val="6FB56D"/>
      </a:dk2>
      <a:lt2>
        <a:srgbClr val="FFFFCC"/>
      </a:lt2>
      <a:accent1>
        <a:srgbClr val="2B877C"/>
      </a:accent1>
      <a:accent2>
        <a:srgbClr val="5A9A5F"/>
      </a:accent2>
      <a:accent3>
        <a:srgbClr val="BBD7BA"/>
      </a:accent3>
      <a:accent4>
        <a:srgbClr val="DADADA"/>
      </a:accent4>
      <a:accent5>
        <a:srgbClr val="ACC3BF"/>
      </a:accent5>
      <a:accent6>
        <a:srgbClr val="518B55"/>
      </a:accent6>
      <a:hlink>
        <a:srgbClr val="99FF33"/>
      </a:hlink>
      <a:folHlink>
        <a:srgbClr val="CCFF99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864</TotalTime>
  <Words>1271</Words>
  <Application>Microsoft Office PowerPoint</Application>
  <PresentationFormat>Экран (4:3)</PresentationFormat>
  <Paragraphs>202</Paragraphs>
  <Slides>31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Times New Roman</vt:lpstr>
      <vt:lpstr>Arial</vt:lpstr>
      <vt:lpstr>Wingdings</vt:lpstr>
      <vt:lpstr>Calibri</vt:lpstr>
      <vt:lpstr>Клен</vt:lpstr>
      <vt:lpstr>Слайд 1</vt:lpstr>
      <vt:lpstr>Вспомните !</vt:lpstr>
      <vt:lpstr>Своя игра 1 раунд</vt:lpstr>
      <vt:lpstr>10 баллов </vt:lpstr>
      <vt:lpstr>20 баллов Коленный рефлекс</vt:lpstr>
      <vt:lpstr>30 баллов </vt:lpstr>
      <vt:lpstr>10* баллов</vt:lpstr>
      <vt:lpstr>20 баллов</vt:lpstr>
      <vt:lpstr>30 баллов</vt:lpstr>
      <vt:lpstr>Общая характеристика</vt:lpstr>
      <vt:lpstr>Сравнение массы головного мозга человека и млекопитающих</vt:lpstr>
      <vt:lpstr>Головной мозг в цифрах:</vt:lpstr>
      <vt:lpstr>Отделы головного мозга:</vt:lpstr>
      <vt:lpstr>Продолговатый мозг</vt:lpstr>
      <vt:lpstr>Рефлексы продолговатого мозга</vt:lpstr>
      <vt:lpstr>Мозжечок</vt:lpstr>
      <vt:lpstr>Функции мозжечка:</vt:lpstr>
      <vt:lpstr>Мост </vt:lpstr>
      <vt:lpstr>Средний мозг</vt:lpstr>
      <vt:lpstr>Рефлексы среднего мозга:</vt:lpstr>
      <vt:lpstr>Закрепление новой темы</vt:lpstr>
      <vt:lpstr>Подпиши отделы</vt:lpstr>
      <vt:lpstr>Своя игра 2 раунд</vt:lpstr>
      <vt:lpstr>10 баллов </vt:lpstr>
      <vt:lpstr>20 баллов </vt:lpstr>
      <vt:lpstr>30 баллов </vt:lpstr>
      <vt:lpstr>40 баллов </vt:lpstr>
      <vt:lpstr>Выполни тест</vt:lpstr>
      <vt:lpstr>Проверь соседа и поставь баллы</vt:lpstr>
      <vt:lpstr>Домашнее задание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головной мозг</dc:subject>
  <dc:creator>Даулятшина Ландыш</dc:creator>
  <cp:lastModifiedBy>Admin</cp:lastModifiedBy>
  <cp:revision>54</cp:revision>
  <cp:lastPrinted>1601-01-01T00:00:00Z</cp:lastPrinted>
  <dcterms:created xsi:type="dcterms:W3CDTF">1601-01-01T00:00:00Z</dcterms:created>
  <dcterms:modified xsi:type="dcterms:W3CDTF">2012-02-26T17:47:36Z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