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drawings/legacyDiagramText18.bin" ContentType="application/vnd.ms-office.legacyDiagramText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drawings/legacyDiagramText16.bin" ContentType="application/vnd.ms-office.legacyDiagramTex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rawings/legacyDiagramText8.bin" ContentType="application/vnd.ms-office.legacyDiagramText"/>
  <Override PartName="/ppt/drawings/legacyDiagramText14.bin" ContentType="application/vnd.ms-office.legacyDiagramText"/>
  <Override PartName="/ppt/drawings/legacyDiagramText23.bin" ContentType="application/vnd.ms-office.legacyDiagramText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rawings/legacyDiagramText6.bin" ContentType="application/vnd.ms-office.legacyDiagramText"/>
  <Override PartName="/ppt/drawings/legacyDiagramText7.bin" ContentType="application/vnd.ms-office.legacyDiagramText"/>
  <Override PartName="/ppt/drawings/legacyDiagramText11.bin" ContentType="application/vnd.ms-office.legacyDiagramText"/>
  <Override PartName="/ppt/drawings/legacyDiagramText12.bin" ContentType="application/vnd.ms-office.legacyDiagramText"/>
  <Override PartName="/ppt/drawings/legacyDiagramText20.bin" ContentType="application/vnd.ms-office.legacyDiagramText"/>
  <Override PartName="/ppt/drawings/legacyDiagramText21.bin" ContentType="application/vnd.ms-office.legacyDiagramText"/>
  <Override PartName="/ppt/drawings/legacyDiagramText22.bin" ContentType="application/vnd.ms-office.legacyDiagramText"/>
  <Override PartName="/ppt/drawings/legacyDiagramText4.bin" ContentType="application/vnd.ms-office.legacyDiagramText"/>
  <Override PartName="/ppt/drawings/legacyDiagramText5.bin" ContentType="application/vnd.ms-office.legacyDiagramText"/>
  <Override PartName="/ppt/drawings/legacyDiagramText10.bin" ContentType="application/vnd.ms-office.legacyDiagramTex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legacyDiagramText19.bin" ContentType="application/vnd.ms-office.legacyDiagramText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drawings/legacyDiagramText17.bin" ContentType="application/vnd.ms-office.legacyDiagramText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rawings/legacyDiagramText15.bin" ContentType="application/vnd.ms-office.legacyDiagramText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rawings/legacyDiagramText9.bin" ContentType="application/vnd.ms-office.legacyDiagramText"/>
  <Override PartName="/ppt/drawings/legacyDiagramText13.bin" ContentType="application/vnd.ms-office.legacyDiagramText"/>
  <Override PartName="/ppt/drawings/legacyDiagramText24.bin" ContentType="application/vnd.ms-office.legacyDiagramTex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3" r:id="rId6"/>
    <p:sldId id="260" r:id="rId7"/>
    <p:sldId id="261" r:id="rId8"/>
    <p:sldId id="266" r:id="rId9"/>
    <p:sldId id="263" r:id="rId10"/>
    <p:sldId id="270" r:id="rId11"/>
    <p:sldId id="268" r:id="rId12"/>
    <p:sldId id="276" r:id="rId13"/>
    <p:sldId id="271" r:id="rId14"/>
    <p:sldId id="272" r:id="rId15"/>
    <p:sldId id="274" r:id="rId16"/>
    <p:sldId id="264" r:id="rId17"/>
    <p:sldId id="275" r:id="rId18"/>
    <p:sldId id="26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683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3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7.bin"/><Relationship Id="rId7" Type="http://schemas.microsoft.com/office/2006/relationships/legacyDiagramText" Target="legacyDiagramText11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6" Type="http://schemas.microsoft.com/office/2006/relationships/legacyDiagramText" Target="legacyDiagramText10.bin"/><Relationship Id="rId5" Type="http://schemas.microsoft.com/office/2006/relationships/legacyDiagramText" Target="legacyDiagramText9.bin"/><Relationship Id="rId4" Type="http://schemas.microsoft.com/office/2006/relationships/legacyDiagramText" Target="legacyDiagramText8.bin"/></Relationships>
</file>

<file path=ppt/drawings/_rels/vmlDrawing4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4.bin"/><Relationship Id="rId7" Type="http://schemas.microsoft.com/office/2006/relationships/legacyDiagramText" Target="legacyDiagramText18.bin"/><Relationship Id="rId2" Type="http://schemas.microsoft.com/office/2006/relationships/legacyDiagramText" Target="legacyDiagramText13.bin"/><Relationship Id="rId1" Type="http://schemas.microsoft.com/office/2006/relationships/legacyDiagramText" Target="legacyDiagramText12.bin"/><Relationship Id="rId6" Type="http://schemas.microsoft.com/office/2006/relationships/legacyDiagramText" Target="legacyDiagramText17.bin"/><Relationship Id="rId5" Type="http://schemas.microsoft.com/office/2006/relationships/legacyDiagramText" Target="legacyDiagramText16.bin"/><Relationship Id="rId4" Type="http://schemas.microsoft.com/office/2006/relationships/legacyDiagramText" Target="legacyDiagramText15.bin"/></Relationships>
</file>

<file path=ppt/drawings/_rels/vmlDrawing5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21.bin"/><Relationship Id="rId2" Type="http://schemas.microsoft.com/office/2006/relationships/legacyDiagramText" Target="legacyDiagramText20.bin"/><Relationship Id="rId1" Type="http://schemas.microsoft.com/office/2006/relationships/legacyDiagramText" Target="legacyDiagramText19.bin"/><Relationship Id="rId6" Type="http://schemas.microsoft.com/office/2006/relationships/legacyDiagramText" Target="legacyDiagramText24.bin"/><Relationship Id="rId5" Type="http://schemas.microsoft.com/office/2006/relationships/legacyDiagramText" Target="legacyDiagramText23.bin"/><Relationship Id="rId4" Type="http://schemas.microsoft.com/office/2006/relationships/legacyDiagramText" Target="legacyDiagramText22.bin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7831" name="Freeform 7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832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7833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D9B775-6721-429D-9511-8C276DF7B83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7834" name="Rectangle 1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54A34-F8E6-4227-A2F2-C3260C1244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4109E-B502-44E2-B955-514429A72D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26E52-A8D5-4480-9B13-3B2341297F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51E78-A314-4B01-8014-BC470DBA42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34374-7847-45C1-88ED-5BD959F134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C572A-C581-43A9-B311-B9FD979EA1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48139-6F5C-4795-8765-6C08454BB6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72DCA-3299-4843-820D-6E7CD0B2CE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35CDB-3AD3-4EAB-83E2-A81ADC8336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F189E-DC81-4994-B78E-4214956E9E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E26AA38-110A-4DC4-98E6-E7BC0DD2CF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C7EE57-74C0-4574-91B3-9911F4F7CE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D27E712-4BC4-4DCF-8509-09133C94D2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D39D694-1E7C-4B38-BDBE-3BA6579561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A43124F-AF51-421A-86BF-A0736E72DB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7680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5FAACC42-1DDB-4CBE-9AA2-7FE0901F774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yarema\%5b&#1043;&#1080;&#1084;&#1085;&#1099;%5d%20-%20&#1057;&#1080;&#1085;&#1075;&#1072;&#1087;&#1091;&#1088;\&#1043;&#1080;&#1084;&#1085;&#1099;\&#1057;&#1080;&#1085;&#1075;&#1072;&#1087;&#1091;&#1088;.mid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slide" Target="slide2.x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d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333375"/>
            <a:ext cx="7772400" cy="1431925"/>
          </a:xfrm>
        </p:spPr>
        <p:txBody>
          <a:bodyPr/>
          <a:lstStyle/>
          <a:p>
            <a:pPr algn="just"/>
            <a:r>
              <a:rPr lang="ru-RU" sz="6000" dirty="0"/>
              <a:t>С И Н Г А П У Р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6011863" y="5038725"/>
            <a:ext cx="3090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dirty="0">
                <a:latin typeface="Arial" charset="0"/>
              </a:rPr>
              <a:t>Презентацию подготовила</a:t>
            </a:r>
          </a:p>
          <a:p>
            <a:pPr algn="ctr"/>
            <a:r>
              <a:rPr lang="ru-RU" dirty="0">
                <a:latin typeface="Arial" charset="0"/>
              </a:rPr>
              <a:t>ученица 11 класса «В»</a:t>
            </a:r>
          </a:p>
          <a:p>
            <a:pPr algn="ctr"/>
            <a:r>
              <a:rPr lang="ru-RU" dirty="0">
                <a:latin typeface="Arial" charset="0"/>
              </a:rPr>
              <a:t>школы № 1939</a:t>
            </a:r>
          </a:p>
          <a:p>
            <a:pPr algn="ctr"/>
            <a:r>
              <a:rPr lang="ru-RU" dirty="0" err="1">
                <a:latin typeface="Arial" charset="0"/>
              </a:rPr>
              <a:t>Панькив</a:t>
            </a:r>
            <a:r>
              <a:rPr lang="ru-RU" dirty="0">
                <a:latin typeface="Arial" charset="0"/>
              </a:rPr>
              <a:t> Анна.</a:t>
            </a:r>
          </a:p>
          <a:p>
            <a:pPr algn="ctr"/>
            <a:r>
              <a:rPr lang="ru-RU" dirty="0">
                <a:latin typeface="Arial" charset="0"/>
              </a:rPr>
              <a:t>Руководитель: Чернухина Татьяна Григорьевна</a:t>
            </a:r>
          </a:p>
        </p:txBody>
      </p:sp>
      <p:pic>
        <p:nvPicPr>
          <p:cNvPr id="97280" name="Picture 1024" descr="fg_sin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571744"/>
            <a:ext cx="4286250" cy="2857500"/>
          </a:xfrm>
          <a:prstGeom prst="rect">
            <a:avLst/>
          </a:prstGeom>
          <a:noFill/>
        </p:spPr>
      </p:pic>
      <p:pic>
        <p:nvPicPr>
          <p:cNvPr id="156676" name="Сингапур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3087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7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8103" fill="hold"/>
                                        <p:tgtEl>
                                          <p:spTgt spid="1566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6676"/>
                </p:tgtEl>
              </p:cMediaNode>
            </p:audio>
          </p:childTnLst>
        </p:cTn>
      </p:par>
    </p:tnLst>
    <p:bldLst>
      <p:bldP spid="7885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Содержание презентации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>
                <a:hlinkClick r:id="rId2" action="ppaction://hlinksldjump"/>
              </a:rPr>
              <a:t>Общие сведения о стране</a:t>
            </a:r>
            <a:endParaRPr lang="ru-RU" sz="2800"/>
          </a:p>
          <a:p>
            <a:r>
              <a:rPr lang="ru-RU" sz="2800">
                <a:hlinkClick r:id="rId3" action="ppaction://hlinksldjump"/>
              </a:rPr>
              <a:t>Экономико-географическое положение</a:t>
            </a:r>
            <a:endParaRPr lang="ru-RU" sz="2800"/>
          </a:p>
          <a:p>
            <a:r>
              <a:rPr lang="ru-RU" sz="2800">
                <a:hlinkClick r:id="rId4" action="ppaction://hlinksldjump"/>
              </a:rPr>
              <a:t>Природные условия и ресурсы</a:t>
            </a:r>
            <a:endParaRPr lang="ru-RU" sz="2800"/>
          </a:p>
          <a:p>
            <a:r>
              <a:rPr lang="ru-RU" sz="2800">
                <a:hlinkClick r:id="rId5" action="ppaction://hlinksldjump"/>
              </a:rPr>
              <a:t>Население и трудовые ресурсы</a:t>
            </a:r>
            <a:endParaRPr lang="ru-RU" sz="2800"/>
          </a:p>
          <a:p>
            <a:r>
              <a:rPr lang="ru-RU" sz="2800">
                <a:hlinkClick r:id="rId6" action="ppaction://hlinksldjump"/>
              </a:rPr>
              <a:t>Хозяйство и специализация</a:t>
            </a:r>
            <a:endParaRPr lang="ru-RU" sz="2800"/>
          </a:p>
          <a:p>
            <a:r>
              <a:rPr lang="ru-RU" sz="2800">
                <a:hlinkClick r:id="rId7" action="ppaction://hlinksldjump"/>
              </a:rPr>
              <a:t>Территориальная структура</a:t>
            </a:r>
            <a:endParaRPr lang="ru-RU" sz="2800"/>
          </a:p>
          <a:p>
            <a:r>
              <a:rPr lang="ru-RU" sz="2800">
                <a:hlinkClick r:id="rId8" action="ppaction://hlinksldjump"/>
              </a:rPr>
              <a:t>Международные отношения</a:t>
            </a:r>
            <a:endParaRPr lang="ru-RU" sz="2800"/>
          </a:p>
          <a:p>
            <a:r>
              <a:rPr lang="ru-RU" sz="2800">
                <a:hlinkClick r:id="rId9" action="ppaction://hlinksldjump"/>
              </a:rPr>
              <a:t>Экология</a:t>
            </a:r>
            <a:endParaRPr lang="ru-RU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8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384300"/>
          </a:xfrm>
        </p:spPr>
        <p:txBody>
          <a:bodyPr/>
          <a:lstStyle/>
          <a:p>
            <a:r>
              <a:rPr lang="ru-RU"/>
              <a:t>СИНГАПУР: сведения о стране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557338"/>
            <a:ext cx="4464050" cy="5040312"/>
          </a:xfrm>
        </p:spPr>
        <p:txBody>
          <a:bodyPr/>
          <a:lstStyle/>
          <a:p>
            <a:pPr algn="just"/>
            <a:r>
              <a:rPr lang="ru-RU" sz="1800"/>
              <a:t>Республика Сингапур, город-государство в Юго-Восточной Азии, входящий в состав Содружества. </a:t>
            </a:r>
          </a:p>
          <a:p>
            <a:pPr algn="just"/>
            <a:r>
              <a:rPr lang="ru-RU" sz="1800"/>
              <a:t>Главой государства является президент, законодательный орган – однопалатный парламент </a:t>
            </a:r>
          </a:p>
          <a:p>
            <a:pPr algn="just"/>
            <a:r>
              <a:rPr lang="ru-RU" sz="1800"/>
              <a:t>Территория страны включает небольшой остров Сингапур (</a:t>
            </a:r>
            <a:r>
              <a:rPr lang="ru-RU" sz="1800" b="1"/>
              <a:t>42 км</a:t>
            </a:r>
            <a:r>
              <a:rPr lang="ru-RU" sz="1800"/>
              <a:t> в длину и </a:t>
            </a:r>
            <a:r>
              <a:rPr lang="ru-RU" sz="1800" b="1"/>
              <a:t>23 км</a:t>
            </a:r>
            <a:r>
              <a:rPr lang="ru-RU" sz="1800"/>
              <a:t> в ширину), а также несколько соединённых островков, расположенных у Южной оконечности п-ова Малакка.</a:t>
            </a:r>
          </a:p>
          <a:p>
            <a:pPr algn="just"/>
            <a:r>
              <a:rPr lang="ru-RU" sz="1800"/>
              <a:t> Общая площадь - </a:t>
            </a:r>
            <a:r>
              <a:rPr lang="ru-RU" sz="1800" b="1"/>
              <a:t>648 кв. км</a:t>
            </a:r>
            <a:r>
              <a:rPr lang="ru-RU" sz="1800"/>
              <a:t> </a:t>
            </a:r>
          </a:p>
          <a:p>
            <a:pPr algn="just"/>
            <a:r>
              <a:rPr lang="ru-RU" sz="1800"/>
              <a:t>С севера Сингапур от Малайзии отделил пролив Джохор, а с юга от Индонезии – Сингапурский пролив.</a:t>
            </a:r>
          </a:p>
          <a:p>
            <a:pPr algn="just"/>
            <a:endParaRPr lang="ru-RU" sz="1800"/>
          </a:p>
          <a:p>
            <a:pPr algn="just"/>
            <a:endParaRPr lang="ru-RU" sz="1800"/>
          </a:p>
        </p:txBody>
      </p:sp>
      <p:pic>
        <p:nvPicPr>
          <p:cNvPr id="92160" name="Picture 0" descr="lm_sing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24000" contrast="48000"/>
          </a:blip>
          <a:srcRect/>
          <a:stretch>
            <a:fillRect/>
          </a:stretch>
        </p:blipFill>
        <p:spPr>
          <a:xfrm>
            <a:off x="250825" y="1412875"/>
            <a:ext cx="4284663" cy="4824413"/>
          </a:xfrm>
          <a:noFill/>
          <a:ln w="6350">
            <a:solidFill>
              <a:srgbClr val="3366FF"/>
            </a:solidFill>
          </a:ln>
        </p:spPr>
      </p:pic>
      <p:sp>
        <p:nvSpPr>
          <p:cNvPr id="149507" name="AutoShape 3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243888" y="6453188"/>
            <a:ext cx="504825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  <p:bldP spid="911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/>
              <a:t>Экономико-географическое положение</a:t>
            </a:r>
          </a:p>
        </p:txBody>
      </p:sp>
      <p:sp>
        <p:nvSpPr>
          <p:cNvPr id="95233" name="Rectangle 1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78025"/>
            <a:ext cx="432117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>
                <a:effectLst/>
              </a:rPr>
              <a:t>Экономико - географическое положение Сингапура оказало сильное влияние на экономическое развитие города, основой которого издавна являются разнообразные внешнеторговые операции, большей частью реэкспортные.</a:t>
            </a:r>
          </a:p>
          <a:p>
            <a:pPr>
              <a:lnSpc>
                <a:spcPct val="90000"/>
              </a:lnSpc>
            </a:pPr>
            <a:r>
              <a:rPr lang="ru-RU" sz="2000" b="1">
                <a:effectLst/>
              </a:rPr>
              <a:t>Сингапур</a:t>
            </a:r>
            <a:r>
              <a:rPr lang="ru-RU" sz="2000">
                <a:effectLst/>
              </a:rPr>
              <a:t> стал крупным рынком натурального каучука, продуктов кокосовой пальмы, древесины, пряностей, фруктов, кофе, олова, нефти.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000">
              <a:effectLst/>
            </a:endParaRPr>
          </a:p>
        </p:txBody>
      </p:sp>
      <p:pic>
        <p:nvPicPr>
          <p:cNvPr id="95234" name="Picture 2" descr="singap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4000" contrast="-12000"/>
          </a:blip>
          <a:srcRect/>
          <a:stretch>
            <a:fillRect/>
          </a:stretch>
        </p:blipFill>
        <p:spPr>
          <a:xfrm>
            <a:off x="487363" y="1916113"/>
            <a:ext cx="3868737" cy="417671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5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5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5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5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9523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/>
              <a:t>Экономико-географическое положение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975350" y="1916113"/>
            <a:ext cx="3276600" cy="45370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>
                <a:effectLst/>
              </a:rPr>
              <a:t>После 1960-х гг. в числе товаров внешней торговли наряду с традиционными появилась продукция новых отраслей промышленности </a:t>
            </a:r>
          </a:p>
          <a:p>
            <a:pPr>
              <a:lnSpc>
                <a:spcPct val="80000"/>
              </a:lnSpc>
            </a:pPr>
            <a:r>
              <a:rPr lang="ru-RU" sz="2000">
                <a:effectLst/>
              </a:rPr>
              <a:t>По размерам грузооборота порт Сингапур является одним из крупнейших в мире, центр бункеровки судов. </a:t>
            </a:r>
          </a:p>
          <a:p>
            <a:pPr>
              <a:lnSpc>
                <a:spcPct val="80000"/>
              </a:lnSpc>
            </a:pPr>
            <a:r>
              <a:rPr lang="ru-RU" sz="2000">
                <a:effectLst/>
              </a:rPr>
              <a:t>Сингапур превратился в финансовый центр</a:t>
            </a:r>
          </a:p>
        </p:txBody>
      </p:sp>
      <p:pic>
        <p:nvPicPr>
          <p:cNvPr id="129030" name="Picture 6" descr="Крупнейший порт юго-восточной Аз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933575"/>
            <a:ext cx="5795962" cy="3727450"/>
          </a:xfrm>
          <a:prstGeom prst="rect">
            <a:avLst/>
          </a:prstGeom>
          <a:noFill/>
        </p:spPr>
      </p:pic>
      <p:sp>
        <p:nvSpPr>
          <p:cNvPr id="150529" name="AutoShape 102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453188"/>
            <a:ext cx="4318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Природные условия</a:t>
            </a: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16113"/>
            <a:ext cx="4038600" cy="4114800"/>
          </a:xfrm>
        </p:spPr>
        <p:txBody>
          <a:bodyPr/>
          <a:lstStyle/>
          <a:p>
            <a:r>
              <a:rPr lang="ru-RU" sz="2000"/>
              <a:t>Относительно постоянные температуры в течение года: 26 – </a:t>
            </a:r>
            <a:r>
              <a:rPr lang="en-US" sz="2000"/>
              <a:t>28</a:t>
            </a:r>
            <a:r>
              <a:rPr lang="ru-RU" sz="2000"/>
              <a:t> </a:t>
            </a:r>
            <a:r>
              <a:rPr lang="en-US" sz="2000"/>
              <a:t>º C</a:t>
            </a:r>
            <a:r>
              <a:rPr lang="ru-RU" sz="2000"/>
              <a:t>.</a:t>
            </a:r>
          </a:p>
          <a:p>
            <a:r>
              <a:rPr lang="ru-RU" sz="2000"/>
              <a:t>Господствует экваториальный муссонный климат .</a:t>
            </a:r>
          </a:p>
          <a:p>
            <a:r>
              <a:rPr lang="ru-RU" sz="2000"/>
              <a:t>Высокая влажность и постоянные дожди: около 2400  мм осадков в год. Дождливый сезон бывает в ноябре – феврале, «зимой» облачность снижает температуру воздуха </a:t>
            </a:r>
          </a:p>
        </p:txBody>
      </p:sp>
      <p:pic>
        <p:nvPicPr>
          <p:cNvPr id="99339" name="Picture 11" descr="31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7213" y="2276475"/>
            <a:ext cx="4597400" cy="3089275"/>
          </a:xfrm>
          <a:prstGeom prst="rect">
            <a:avLst/>
          </a:prstGeom>
          <a:noFill/>
        </p:spPr>
      </p:pic>
      <p:sp>
        <p:nvSpPr>
          <p:cNvPr id="99329" name="AutoShape 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6453188"/>
            <a:ext cx="4318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9933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Население Сингапура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1484313"/>
            <a:ext cx="4752975" cy="5113337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000"/>
          </a:p>
          <a:p>
            <a:pPr algn="just">
              <a:lnSpc>
                <a:spcPct val="90000"/>
              </a:lnSpc>
            </a:pPr>
            <a:r>
              <a:rPr lang="ru-RU" sz="2000" b="1"/>
              <a:t>Общая численность:</a:t>
            </a:r>
            <a:r>
              <a:rPr lang="ru-RU" sz="2000"/>
              <a:t> 4 млн. 183 тыс. человек. </a:t>
            </a:r>
          </a:p>
          <a:p>
            <a:pPr algn="just">
              <a:lnSpc>
                <a:spcPct val="90000"/>
              </a:lnSpc>
            </a:pPr>
            <a:r>
              <a:rPr lang="ru-RU" sz="2000" b="1"/>
              <a:t>Плотность населения</a:t>
            </a:r>
            <a:r>
              <a:rPr lang="ru-RU" sz="2000"/>
              <a:t> 4884 человек на 1 кв. км. Благодаря проводившейся правительством программе планирования семьи высокая рождаемость сократилась. Почти всё население проживает в столице страны – городе Сингапуре.</a:t>
            </a:r>
          </a:p>
          <a:p>
            <a:pPr algn="just">
              <a:lnSpc>
                <a:spcPct val="90000"/>
              </a:lnSpc>
            </a:pPr>
            <a:r>
              <a:rPr lang="ru-RU" sz="2000" b="1"/>
              <a:t>Коренные обитатели</a:t>
            </a:r>
            <a:r>
              <a:rPr lang="ru-RU" sz="2000"/>
              <a:t> острова – малайцы. </a:t>
            </a:r>
          </a:p>
        </p:txBody>
      </p:sp>
      <p:pic>
        <p:nvPicPr>
          <p:cNvPr id="125952" name="Picture 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84313"/>
            <a:ext cx="37719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5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/>
      <p:bldP spid="1259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Население Сингапура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4038600" cy="23034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000"/>
          </a:p>
          <a:p>
            <a:pPr>
              <a:lnSpc>
                <a:spcPct val="80000"/>
              </a:lnSpc>
            </a:pPr>
            <a:r>
              <a:rPr lang="ru-RU" sz="2000" b="1" u="sng"/>
              <a:t>Национальный состав:</a:t>
            </a:r>
            <a:r>
              <a:rPr lang="ru-RU" sz="2000"/>
              <a:t> </a:t>
            </a:r>
          </a:p>
          <a:p>
            <a:pPr lvl="1">
              <a:lnSpc>
                <a:spcPct val="80000"/>
              </a:lnSpc>
              <a:buFont typeface="Tahoma" pitchFamily="34" charset="0"/>
              <a:buNone/>
            </a:pPr>
            <a:r>
              <a:rPr lang="en-US" sz="2000"/>
              <a:t>77</a:t>
            </a:r>
            <a:r>
              <a:rPr lang="ru-RU" sz="2000"/>
              <a:t>,3% - китайцы</a:t>
            </a:r>
          </a:p>
          <a:p>
            <a:pPr lvl="1">
              <a:lnSpc>
                <a:spcPct val="80000"/>
              </a:lnSpc>
              <a:buFont typeface="Tahoma" pitchFamily="34" charset="0"/>
              <a:buNone/>
            </a:pPr>
            <a:r>
              <a:rPr lang="ru-RU" sz="2000"/>
              <a:t>14,1% - малайцы</a:t>
            </a:r>
          </a:p>
          <a:p>
            <a:pPr lvl="1">
              <a:lnSpc>
                <a:spcPct val="80000"/>
              </a:lnSpc>
              <a:buFont typeface="Tahoma" pitchFamily="34" charset="0"/>
              <a:buNone/>
            </a:pPr>
            <a:r>
              <a:rPr lang="ru-RU" sz="2000"/>
              <a:t>7,3% - индийцы</a:t>
            </a:r>
          </a:p>
          <a:p>
            <a:pPr lvl="1">
              <a:lnSpc>
                <a:spcPct val="80000"/>
              </a:lnSpc>
              <a:buFont typeface="Tahoma" pitchFamily="34" charset="0"/>
              <a:buNone/>
            </a:pPr>
            <a:r>
              <a:rPr lang="ru-RU" sz="2000"/>
              <a:t>1,3% - пакистанцы, шри-ланкийцы и другие. </a:t>
            </a:r>
          </a:p>
          <a:p>
            <a:pPr algn="just">
              <a:lnSpc>
                <a:spcPct val="80000"/>
              </a:lnSpc>
            </a:pPr>
            <a:endParaRPr lang="ru-RU" sz="2000"/>
          </a:p>
          <a:p>
            <a:pPr algn="just">
              <a:lnSpc>
                <a:spcPct val="80000"/>
              </a:lnSpc>
              <a:buFontTx/>
              <a:buNone/>
            </a:pPr>
            <a:endParaRPr lang="ru-RU" sz="2000"/>
          </a:p>
        </p:txBody>
      </p:sp>
      <p:graphicFrame>
        <p:nvGraphicFramePr>
          <p:cNvPr id="102406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5148263" y="1341438"/>
          <a:ext cx="3527425" cy="2951162"/>
        </p:xfrm>
        <a:graphic>
          <a:graphicData uri="http://schemas.openxmlformats.org/presentationml/2006/ole">
            <p:oleObj spid="_x0000_s102406" name="Диаграмма" r:id="rId3" imgW="4038600" imgH="4114800" progId="MSGraph.Chart.8">
              <p:embed followColorScheme="full"/>
            </p:oleObj>
          </a:graphicData>
        </a:graphic>
      </p:graphicFrame>
      <p:graphicFrame>
        <p:nvGraphicFramePr>
          <p:cNvPr id="102407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5076825" y="3860800"/>
          <a:ext cx="3816350" cy="2997200"/>
        </p:xfrm>
        <a:graphic>
          <a:graphicData uri="http://schemas.openxmlformats.org/presentationml/2006/ole">
            <p:oleObj spid="_x0000_s102407" name="Диаграмма" r:id="rId4" imgW="4038600" imgH="4114800" progId="MSGraph.Chart.8">
              <p:embed followColorScheme="full"/>
            </p:oleObj>
          </a:graphicData>
        </a:graphic>
      </p:graphicFrame>
      <p:sp>
        <p:nvSpPr>
          <p:cNvPr id="147456" name="Rectangle 0"/>
          <p:cNvSpPr>
            <a:spLocks noChangeArrowheads="1"/>
          </p:cNvSpPr>
          <p:nvPr/>
        </p:nvSpPr>
        <p:spPr bwMode="auto">
          <a:xfrm>
            <a:off x="457200" y="3992563"/>
            <a:ext cx="33940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ru-RU" sz="20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В религиозном отношении</a:t>
            </a: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Tahoma" pitchFamily="34" charset="0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32% – буддисты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Tahoma" pitchFamily="34" charset="0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22% - приверженцы даосизма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Tahoma" pitchFamily="34" charset="0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15% - мусульмане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Tahoma" pitchFamily="34" charset="0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13% - христиане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Tahoma" pitchFamily="34" charset="0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3% - индуисты. </a:t>
            </a:r>
          </a:p>
        </p:txBody>
      </p:sp>
      <p:sp>
        <p:nvSpPr>
          <p:cNvPr id="151554" name="AutoShape 102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453188"/>
            <a:ext cx="504825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7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7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7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 build="p"/>
      <p:bldOleChart spid="102406" grpId="0"/>
      <p:bldOleChart spid="102407" grpId="0"/>
      <p:bldP spid="1474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3" name="Organization Chart 1"/>
          <p:cNvGraphicFramePr>
            <a:graphicFrameLocks/>
          </p:cNvGraphicFramePr>
          <p:nvPr>
            <p:ph idx="1"/>
          </p:nvPr>
        </p:nvGraphicFramePr>
        <p:xfrm>
          <a:off x="457200" y="908050"/>
          <a:ext cx="8229600" cy="4114800"/>
        </p:xfrm>
        <a:graphic>
          <a:graphicData uri="http://schemas.openxmlformats.org/drawingml/2006/compatibility">
            <com:legacyDrawing xmlns:com="http://schemas.openxmlformats.org/drawingml/2006/compatibility" spid="_x0000_s105473"/>
          </a:graphicData>
        </a:graphic>
      </p:graphicFrame>
      <p:sp>
        <p:nvSpPr>
          <p:cNvPr id="105484" name="Rectangle 1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ru-RU"/>
              <a:t>Хозяйство</a:t>
            </a:r>
          </a:p>
        </p:txBody>
      </p:sp>
      <p:pic>
        <p:nvPicPr>
          <p:cNvPr id="130048" name="Picture 0" descr="31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6163" y="3284538"/>
            <a:ext cx="4703762" cy="31607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5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5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30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105473" grpId="0"/>
      <p:bldP spid="1054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594" name="Organization Chart 2"/>
          <p:cNvGraphicFramePr>
            <a:graphicFrameLocks/>
          </p:cNvGraphicFramePr>
          <p:nvPr>
            <p:ph idx="1"/>
          </p:nvPr>
        </p:nvGraphicFramePr>
        <p:xfrm>
          <a:off x="250825" y="908050"/>
          <a:ext cx="8229600" cy="4137025"/>
        </p:xfrm>
        <a:graphic>
          <a:graphicData uri="http://schemas.openxmlformats.org/drawingml/2006/compatibility">
            <com:legacyDrawing xmlns:com="http://schemas.openxmlformats.org/drawingml/2006/compatibility" spid="_x0000_s110594"/>
          </a:graphicData>
        </a:graphic>
      </p:graphicFrame>
      <p:sp>
        <p:nvSpPr>
          <p:cNvPr id="110603" name="Rectangle 1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ru-RU"/>
              <a:t>Хозяйство</a:t>
            </a:r>
          </a:p>
        </p:txBody>
      </p:sp>
      <p:pic>
        <p:nvPicPr>
          <p:cNvPr id="1280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2924175"/>
            <a:ext cx="284162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110594" grpId="0"/>
      <p:bldP spid="1106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46" name="Organization Chart 2"/>
          <p:cNvGraphicFramePr>
            <a:graphicFrameLocks/>
          </p:cNvGraphicFramePr>
          <p:nvPr>
            <p:ph idx="1"/>
          </p:nvPr>
        </p:nvGraphicFramePr>
        <p:xfrm>
          <a:off x="179388" y="908050"/>
          <a:ext cx="8780462" cy="4181475"/>
        </p:xfrm>
        <a:graphic>
          <a:graphicData uri="http://schemas.openxmlformats.org/drawingml/2006/compatibility">
            <com:legacyDrawing xmlns:com="http://schemas.openxmlformats.org/drawingml/2006/compatibility" spid="_x0000_s108546"/>
          </a:graphicData>
        </a:graphic>
      </p:graphicFrame>
      <p:sp>
        <p:nvSpPr>
          <p:cNvPr id="108555" name="Rectangle 1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ru-RU"/>
              <a:t>Хозяйство</a:t>
            </a:r>
          </a:p>
        </p:txBody>
      </p:sp>
      <p:pic>
        <p:nvPicPr>
          <p:cNvPr id="108544" name="Picture 0" descr="chi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3141663"/>
            <a:ext cx="3529012" cy="26463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108546" grpId="0"/>
      <p:bldP spid="1085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95" name="Rectangle 1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ru-RU"/>
              <a:t>Хозяйство</a:t>
            </a:r>
          </a:p>
        </p:txBody>
      </p:sp>
      <p:pic>
        <p:nvPicPr>
          <p:cNvPr id="148496" name="Picture 16" descr="id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" y="2997200"/>
            <a:ext cx="31321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8498" name="Organization Chart 18"/>
          <p:cNvGraphicFramePr>
            <a:graphicFrameLocks/>
          </p:cNvGraphicFramePr>
          <p:nvPr/>
        </p:nvGraphicFramePr>
        <p:xfrm>
          <a:off x="457200" y="908050"/>
          <a:ext cx="8229600" cy="4114800"/>
        </p:xfrm>
        <a:graphic>
          <a:graphicData uri="http://schemas.openxmlformats.org/drawingml/2006/compatibility">
            <com:legacyDrawing xmlns:com="http://schemas.openxmlformats.org/drawingml/2006/compatibility" spid="_x0000_s148498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4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95" grpId="0"/>
      <p:bldDgm spid="1484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Сельское хозяйство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4500562" cy="2232025"/>
          </a:xfrm>
        </p:spPr>
        <p:txBody>
          <a:bodyPr/>
          <a:lstStyle/>
          <a:p>
            <a:r>
              <a:rPr lang="ru-RU" sz="2000"/>
              <a:t>Обрабатывается всего около 20% территории, под лесами 8% территории острова. </a:t>
            </a:r>
          </a:p>
          <a:p>
            <a:r>
              <a:rPr lang="ru-RU" sz="2000"/>
              <a:t>Небольшие плантации каучуконосов, кокосовых пальм, пряностей, табака, огородных и плодовых (ананасы) культур. 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pic>
        <p:nvPicPr>
          <p:cNvPr id="114696" name="Picture 8" descr="plo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5113" y="1557338"/>
            <a:ext cx="3548062" cy="2662237"/>
          </a:xfrm>
          <a:prstGeom prst="rect">
            <a:avLst/>
          </a:prstGeom>
          <a:noFill/>
        </p:spPr>
      </p:pic>
      <p:pic>
        <p:nvPicPr>
          <p:cNvPr id="114701" name="Picture 13" descr="pok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4149725"/>
            <a:ext cx="3203575" cy="2403475"/>
          </a:xfrm>
          <a:prstGeom prst="rect">
            <a:avLst/>
          </a:prstGeom>
          <a:noFill/>
        </p:spPr>
      </p:pic>
      <p:sp>
        <p:nvSpPr>
          <p:cNvPr id="114688" name="Rectangle 0"/>
          <p:cNvSpPr>
            <a:spLocks noChangeArrowheads="1"/>
          </p:cNvSpPr>
          <p:nvPr/>
        </p:nvSpPr>
        <p:spPr bwMode="auto">
          <a:xfrm>
            <a:off x="5210175" y="4568825"/>
            <a:ext cx="33940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Свиноводство и птицеводство.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Рыболовство преимущественно в прибрежных водах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4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4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  <p:bldP spid="112643" grpId="0" build="p"/>
      <p:bldP spid="1146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384175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91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Непроизводственная сфера</a:t>
            </a:r>
          </a:p>
        </p:txBody>
      </p:sp>
      <p:sp>
        <p:nvSpPr>
          <p:cNvPr id="123916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700213"/>
            <a:ext cx="4716462" cy="4752975"/>
          </a:xfrm>
        </p:spPr>
        <p:txBody>
          <a:bodyPr/>
          <a:lstStyle/>
          <a:p>
            <a:r>
              <a:rPr lang="ru-RU" sz="2000"/>
              <a:t>Фондовая биржа Сингапура – место притяжения для большей части личного богатства, накопленного в Юго – Восточной Азии.</a:t>
            </a:r>
          </a:p>
          <a:p>
            <a:r>
              <a:rPr lang="ru-RU" sz="2000"/>
              <a:t>Сингапур – крупный центр иностранного туризма.</a:t>
            </a:r>
          </a:p>
          <a:p>
            <a:r>
              <a:rPr lang="ru-RU" sz="2000"/>
              <a:t>Финансовый центр и источник технической и коммерческой информации для соседних стран.</a:t>
            </a:r>
          </a:p>
          <a:p>
            <a:r>
              <a:rPr lang="ru-RU" sz="2000"/>
              <a:t>Почти все капиталовложения и инициативы в бизнесе  поступают из-за границы.</a:t>
            </a:r>
          </a:p>
          <a:p>
            <a:endParaRPr lang="ru-RU" sz="2000"/>
          </a:p>
          <a:p>
            <a:endParaRPr lang="ru-RU" sz="2000"/>
          </a:p>
          <a:p>
            <a:endParaRPr lang="ru-RU" sz="2000"/>
          </a:p>
        </p:txBody>
      </p:sp>
      <p:sp>
        <p:nvSpPr>
          <p:cNvPr id="123905" name="AutoShape 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6453188"/>
            <a:ext cx="4318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3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3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3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3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4" grpId="0"/>
      <p:bldP spid="12391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Территориальная структура                                                     </a:t>
            </a:r>
          </a:p>
        </p:txBody>
      </p:sp>
      <p:sp>
        <p:nvSpPr>
          <p:cNvPr id="134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795963" y="1773238"/>
            <a:ext cx="2952750" cy="47513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/>
              <a:t>Город расположен на юге острова на берегу Сингапурского пролива.</a:t>
            </a:r>
          </a:p>
          <a:p>
            <a:pPr>
              <a:lnSpc>
                <a:spcPct val="90000"/>
              </a:lnSpc>
            </a:pPr>
            <a:r>
              <a:rPr lang="ru-RU" sz="2000"/>
              <a:t>Вместе с пригородами город занимает ¼ всей территории.</a:t>
            </a:r>
          </a:p>
          <a:p>
            <a:pPr>
              <a:lnSpc>
                <a:spcPct val="90000"/>
              </a:lnSpc>
            </a:pPr>
            <a:r>
              <a:rPr lang="ru-RU" sz="2000"/>
              <a:t>Остальные населённые пункты представляют собой типичные промышленные парки.  </a:t>
            </a:r>
          </a:p>
        </p:txBody>
      </p:sp>
      <p:graphicFrame>
        <p:nvGraphicFramePr>
          <p:cNvPr id="134158" name="Object 14"/>
          <p:cNvGraphicFramePr>
            <a:graphicFrameLocks noChangeAspect="1"/>
          </p:cNvGraphicFramePr>
          <p:nvPr/>
        </p:nvGraphicFramePr>
        <p:xfrm>
          <a:off x="250825" y="2325688"/>
          <a:ext cx="5257800" cy="2974975"/>
        </p:xfrm>
        <a:graphic>
          <a:graphicData uri="http://schemas.openxmlformats.org/presentationml/2006/ole">
            <p:oleObj spid="_x0000_s134158" name="Фотография Photo Editor" r:id="rId3" imgW="2924583" imgH="1419048" progId="">
              <p:embed/>
            </p:oleObj>
          </a:graphicData>
        </a:graphic>
      </p:graphicFrame>
      <p:sp>
        <p:nvSpPr>
          <p:cNvPr id="154625" name="AutoShape 1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453188"/>
            <a:ext cx="576263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3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/>
              <a:t/>
            </a:r>
            <a:br>
              <a:rPr lang="ru-RU" sz="4000"/>
            </a:br>
            <a:r>
              <a:rPr lang="ru-RU"/>
              <a:t>Международные отношения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126976" name="Rectangle 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000"/>
              <a:t>Сингапур – член британского Содружества, ООН и Ассоциации государств Юго – Восточной Азии (АСЕАН)</a:t>
            </a:r>
          </a:p>
          <a:p>
            <a:pPr>
              <a:lnSpc>
                <a:spcPct val="90000"/>
              </a:lnSpc>
            </a:pPr>
            <a:r>
              <a:rPr lang="ru-RU" sz="2000"/>
              <a:t>Заявляет о своей приверженности идеям неприсоединения, но связан военными соглашениями с США, Малайзией и Великобританией.</a:t>
            </a:r>
          </a:p>
          <a:p>
            <a:pPr>
              <a:lnSpc>
                <a:spcPct val="90000"/>
              </a:lnSpc>
            </a:pPr>
            <a:r>
              <a:rPr lang="ru-RU" sz="2000"/>
              <a:t>Имеет дипломатические отношения с Российской Федерацией ( установлены с СССР в 1968 г.).</a:t>
            </a:r>
          </a:p>
        </p:txBody>
      </p:sp>
      <p:pic>
        <p:nvPicPr>
          <p:cNvPr id="126980" name="Picture 4" descr="31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628775"/>
            <a:ext cx="3241675" cy="4608513"/>
          </a:xfrm>
          <a:prstGeom prst="rect">
            <a:avLst/>
          </a:prstGeom>
          <a:noFill/>
        </p:spPr>
      </p:pic>
      <p:sp>
        <p:nvSpPr>
          <p:cNvPr id="126977" name="AutoShape 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453188"/>
            <a:ext cx="504825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6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6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6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6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6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6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12697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/>
              <a:t>               Экология</a:t>
            </a:r>
          </a:p>
        </p:txBody>
      </p:sp>
      <p:sp>
        <p:nvSpPr>
          <p:cNvPr id="136204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16113"/>
            <a:ext cx="4038600" cy="4824412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/>
              <a:t>Благодаря активной природоохранной политике, строительству очистных сооружений, очень строгим мерам по сохранению чистоты Сингапур стал самым экологически чистым государством в зарубежной Азии.</a:t>
            </a:r>
          </a:p>
          <a:p>
            <a:pPr>
              <a:lnSpc>
                <a:spcPct val="90000"/>
              </a:lnSpc>
            </a:pPr>
            <a:r>
              <a:rPr lang="ru-RU" sz="2000"/>
              <a:t>Это одно из немногих мест в экваториальном и тропическом поясе, где сырую воду можно пить прямо из водопровода.   </a:t>
            </a:r>
          </a:p>
        </p:txBody>
      </p:sp>
      <p:pic>
        <p:nvPicPr>
          <p:cNvPr id="136207" name="Picture 15" descr="31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349500"/>
            <a:ext cx="4319587" cy="2901950"/>
          </a:xfrm>
          <a:prstGeom prst="rect">
            <a:avLst/>
          </a:prstGeom>
          <a:noFill/>
        </p:spPr>
      </p:pic>
      <p:sp>
        <p:nvSpPr>
          <p:cNvPr id="136193" name="AutoShape 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381750"/>
            <a:ext cx="504825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13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6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6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6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20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Источники информации</a:t>
            </a:r>
          </a:p>
        </p:txBody>
      </p:sp>
      <p:sp>
        <p:nvSpPr>
          <p:cNvPr id="140289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395288" y="1916113"/>
            <a:ext cx="8569325" cy="4114800"/>
          </a:xfrm>
        </p:spPr>
        <p:txBody>
          <a:bodyPr/>
          <a:lstStyle/>
          <a:p>
            <a:r>
              <a:rPr lang="ru-RU" sz="2800"/>
              <a:t>Мультимедиа учебник « География 10 класс ».</a:t>
            </a:r>
          </a:p>
          <a:p>
            <a:r>
              <a:rPr lang="en-US" sz="2800"/>
              <a:t>CD </a:t>
            </a:r>
            <a:r>
              <a:rPr lang="ru-RU" sz="2800"/>
              <a:t>« Туристический атлас мира Кирилла и Мефодия».</a:t>
            </a:r>
          </a:p>
          <a:p>
            <a:r>
              <a:rPr lang="ru-RU" sz="2800"/>
              <a:t>В.П.Максаковский «Экономическая и социальная география мира 10 класс», «Просвещение» 2000г.</a:t>
            </a:r>
            <a:endParaRPr lang="en-US" sz="2800"/>
          </a:p>
          <a:p>
            <a:r>
              <a:rPr lang="ru-RU"/>
              <a:t>Гимн - </a:t>
            </a:r>
            <a:r>
              <a:rPr lang="en-US">
                <a:hlinkClick r:id="rId2"/>
              </a:rPr>
              <a:t>www.mids.ru</a:t>
            </a:r>
            <a:endParaRPr lang="ru-RU" sz="2800"/>
          </a:p>
          <a:p>
            <a:endParaRPr lang="ru-RU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0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0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0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0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0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0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0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0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0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0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0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0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140289" grpId="0" build="p"/>
    </p:bld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1200</TotalTime>
  <Words>689</Words>
  <Application>Microsoft Office PowerPoint</Application>
  <PresentationFormat>Экран (4:3)</PresentationFormat>
  <Paragraphs>112</Paragraphs>
  <Slides>18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Tahoma</vt:lpstr>
      <vt:lpstr>Wingdings</vt:lpstr>
      <vt:lpstr>Океан</vt:lpstr>
      <vt:lpstr>Диаграмма</vt:lpstr>
      <vt:lpstr>Фотография Photo Editor</vt:lpstr>
      <vt:lpstr>С И Н Г А П У Р</vt:lpstr>
      <vt:lpstr>Содержание презентации</vt:lpstr>
      <vt:lpstr>СИНГАПУР: сведения о стране</vt:lpstr>
      <vt:lpstr>Экономико-географическое положение</vt:lpstr>
      <vt:lpstr>Экономико-географическое положение</vt:lpstr>
      <vt:lpstr>Природные условия</vt:lpstr>
      <vt:lpstr>Население Сингапура</vt:lpstr>
      <vt:lpstr>Население Сингапура</vt:lpstr>
      <vt:lpstr>Хозяйство</vt:lpstr>
      <vt:lpstr>Хозяйство</vt:lpstr>
      <vt:lpstr>Хозяйство</vt:lpstr>
      <vt:lpstr>Хозяйство</vt:lpstr>
      <vt:lpstr>       Сельское хозяйство</vt:lpstr>
      <vt:lpstr>  Непроизводственная сфера</vt:lpstr>
      <vt:lpstr>Территориальная структура                                                     </vt:lpstr>
      <vt:lpstr> Международные отношения </vt:lpstr>
      <vt:lpstr>               Экология</vt:lpstr>
      <vt:lpstr>Источники информации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И Н Г А П У Р</dc:title>
  <dc:creator>Аня</dc:creator>
  <dc:description>Шк_1939_Панькив_Анна</dc:description>
  <cp:lastModifiedBy>Николай</cp:lastModifiedBy>
  <cp:revision>71</cp:revision>
  <cp:lastPrinted>1601-01-01T00:00:00Z</cp:lastPrinted>
  <dcterms:created xsi:type="dcterms:W3CDTF">2004-03-01T18:19:37Z</dcterms:created>
  <dcterms:modified xsi:type="dcterms:W3CDTF">2013-05-31T12:27:25Z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