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F8064-D248-462F-8A3F-C756647B61A9}" type="datetimeFigureOut">
              <a:rPr lang="ru-RU" smtClean="0"/>
              <a:t>14.04.2013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2A21B-DB0F-42E7-967E-910BE17461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321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F8064-D248-462F-8A3F-C756647B61A9}" type="datetimeFigureOut">
              <a:rPr lang="ru-RU" smtClean="0"/>
              <a:t>14.04.2013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2A21B-DB0F-42E7-967E-910BE17461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649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F8064-D248-462F-8A3F-C756647B61A9}" type="datetimeFigureOut">
              <a:rPr lang="ru-RU" smtClean="0"/>
              <a:t>14.04.2013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2A21B-DB0F-42E7-967E-910BE17461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274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F8064-D248-462F-8A3F-C756647B61A9}" type="datetimeFigureOut">
              <a:rPr lang="ru-RU" smtClean="0"/>
              <a:t>14.04.2013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2A21B-DB0F-42E7-967E-910BE17461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232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F8064-D248-462F-8A3F-C756647B61A9}" type="datetimeFigureOut">
              <a:rPr lang="ru-RU" smtClean="0"/>
              <a:t>14.04.2013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2A21B-DB0F-42E7-967E-910BE17461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120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F8064-D248-462F-8A3F-C756647B61A9}" type="datetimeFigureOut">
              <a:rPr lang="ru-RU" smtClean="0"/>
              <a:t>14.04.2013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2A21B-DB0F-42E7-967E-910BE17461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5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F8064-D248-462F-8A3F-C756647B61A9}" type="datetimeFigureOut">
              <a:rPr lang="ru-RU" smtClean="0"/>
              <a:t>14.04.2013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2A21B-DB0F-42E7-967E-910BE17461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860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F8064-D248-462F-8A3F-C756647B61A9}" type="datetimeFigureOut">
              <a:rPr lang="ru-RU" smtClean="0"/>
              <a:t>14.04.2013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2A21B-DB0F-42E7-967E-910BE17461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677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F8064-D248-462F-8A3F-C756647B61A9}" type="datetimeFigureOut">
              <a:rPr lang="ru-RU" smtClean="0"/>
              <a:t>14.04.2013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2A21B-DB0F-42E7-967E-910BE17461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149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F8064-D248-462F-8A3F-C756647B61A9}" type="datetimeFigureOut">
              <a:rPr lang="ru-RU" smtClean="0"/>
              <a:t>14.04.2013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2A21B-DB0F-42E7-967E-910BE17461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098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F8064-D248-462F-8A3F-C756647B61A9}" type="datetimeFigureOut">
              <a:rPr lang="ru-RU" smtClean="0"/>
              <a:t>14.04.2013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2A21B-DB0F-42E7-967E-910BE17461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180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F8064-D248-462F-8A3F-C756647B61A9}" type="datetimeFigureOut">
              <a:rPr lang="ru-RU" smtClean="0"/>
              <a:t>14.04.2013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2A21B-DB0F-42E7-967E-910BE17461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910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4.xml"/><Relationship Id="rId4" Type="http://schemas.openxmlformats.org/officeDocument/2006/relationships/slide" Target="slide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image" Target="../media/image21.jpeg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13" Type="http://schemas.openxmlformats.org/officeDocument/2006/relationships/slide" Target="slide10.xml"/><Relationship Id="rId3" Type="http://schemas.openxmlformats.org/officeDocument/2006/relationships/image" Target="../media/image22.jpg"/><Relationship Id="rId7" Type="http://schemas.openxmlformats.org/officeDocument/2006/relationships/image" Target="../media/image2.jpg"/><Relationship Id="rId12" Type="http://schemas.openxmlformats.org/officeDocument/2006/relationships/image" Target="../media/image3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11" Type="http://schemas.openxmlformats.org/officeDocument/2006/relationships/image" Target="../media/image29.jpg"/><Relationship Id="rId5" Type="http://schemas.openxmlformats.org/officeDocument/2006/relationships/image" Target="../media/image24.jpg"/><Relationship Id="rId10" Type="http://schemas.openxmlformats.org/officeDocument/2006/relationships/image" Target="../media/image28.png"/><Relationship Id="rId4" Type="http://schemas.openxmlformats.org/officeDocument/2006/relationships/image" Target="../media/image23.jpg"/><Relationship Id="rId9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53000">
              <a:schemeClr val="accent3">
                <a:lumMod val="75000"/>
              </a:schemeClr>
            </a:gs>
            <a:gs pos="83000">
              <a:srgbClr val="00B050"/>
            </a:gs>
            <a:gs pos="100000">
              <a:schemeClr val="accent3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76672"/>
            <a:ext cx="7772400" cy="1470025"/>
          </a:xfrm>
        </p:spPr>
        <p:txBody>
          <a:bodyPr>
            <a:noAutofit/>
          </a:bodyPr>
          <a:lstStyle/>
          <a:p>
            <a:r>
              <a:rPr lang="ru-RU" sz="7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Эволюция  земноводных</a:t>
            </a:r>
            <a:endParaRPr lang="ru-RU" sz="7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4" y="2852936"/>
            <a:ext cx="4333875" cy="3562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3033911"/>
            <a:ext cx="4524375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6959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53000">
              <a:schemeClr val="accent3">
                <a:lumMod val="75000"/>
              </a:schemeClr>
            </a:gs>
            <a:gs pos="83000">
              <a:srgbClr val="00B050"/>
            </a:gs>
            <a:gs pos="100000">
              <a:schemeClr val="accent3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Содержание:</a:t>
            </a:r>
            <a:endParaRPr lang="ru-RU" sz="54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Древние предки земноводных и переходные формы;</a:t>
            </a:r>
          </a:p>
          <a:p>
            <a:r>
              <a:rPr lang="ru-RU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Ароморфозы;</a:t>
            </a:r>
          </a:p>
          <a:p>
            <a:r>
              <a:rPr lang="ru-RU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Современная систематика земноводных.</a:t>
            </a:r>
            <a:endParaRPr lang="ru-RU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847309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14750"/>
            <a:ext cx="8280920" cy="2862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    Если рассуждать теоретически, предками земноводных должны были быть рыбы, обладавшие легкими и такими парными плавниками, из которых могли бы развиться пятипалые конечности. Таким требованиям удовлетворяют древние кистеперые рыбы, в частности </a:t>
            </a:r>
            <a:r>
              <a:rPr lang="ru-RU" dirty="0" err="1" smtClean="0"/>
              <a:t>Eusthenopteron</a:t>
            </a:r>
            <a:r>
              <a:rPr lang="ru-RU" dirty="0" smtClean="0"/>
              <a:t> и </a:t>
            </a:r>
            <a:r>
              <a:rPr lang="ru-RU" dirty="0" err="1" smtClean="0"/>
              <a:t>Sauripterus</a:t>
            </a:r>
            <a:r>
              <a:rPr lang="ru-RU" dirty="0" smtClean="0"/>
              <a:t>. На то, что предками земноводных были действительно древние кистеперые рыбы, указывает  следующее: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сходство между покровными костями их черепа и соответствующими костями палеозойских земноводных;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кровеносная система этих древних кистеперых рыб во многом походила на кровеносную систему земноводных.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411" y="2975888"/>
            <a:ext cx="6214710" cy="3882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447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496" y="1"/>
            <a:ext cx="4608512" cy="67403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   Одной из наиболее «продвинутых» </a:t>
            </a:r>
            <a:r>
              <a:rPr lang="ru-RU" dirty="0" err="1" smtClean="0"/>
              <a:t>кистепёрых</a:t>
            </a:r>
            <a:r>
              <a:rPr lang="ru-RU" dirty="0" smtClean="0"/>
              <a:t> рыб являлся </a:t>
            </a:r>
            <a:r>
              <a:rPr lang="ru-RU" dirty="0" err="1" smtClean="0"/>
              <a:t>тиктаалик</a:t>
            </a:r>
            <a:r>
              <a:rPr lang="ru-RU" dirty="0" smtClean="0"/>
              <a:t>, имевший </a:t>
            </a:r>
            <a:r>
              <a:rPr lang="ru-RU" dirty="0" smtClean="0"/>
              <a:t>ряд переходных признаков, сближающих его с земноводными. К таким признакам относятся: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укороченный череп,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отделенная от пояса передних конечностей и относительно подвижная голова,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наличие локтевого и плечевого суставов.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Плавник </a:t>
            </a:r>
            <a:r>
              <a:rPr lang="ru-RU" dirty="0" err="1" smtClean="0"/>
              <a:t>тиктаалика</a:t>
            </a:r>
            <a:r>
              <a:rPr lang="ru-RU" dirty="0" smtClean="0"/>
              <a:t> мог занимать несколько фиксированных положений, одно из которых предназначалось для того, чтобы животное могло находиться в приподнятом положении над грунтом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Тиктаалик</a:t>
            </a:r>
            <a:r>
              <a:rPr lang="ru-RU" dirty="0" smtClean="0"/>
              <a:t> дышал через отверстия, расположенные на конце плоской «крокодильей» морды.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Воду, а возможно и атмосферный воздух, в лёгкие нагнетали уже не жаберные крышки, а щёчные помпы. </a:t>
            </a:r>
          </a:p>
          <a:p>
            <a:r>
              <a:rPr lang="ru-RU" dirty="0" smtClean="0"/>
              <a:t>    Некоторые из указанных приспособлений характерны также для кистеперой рыбы </a:t>
            </a:r>
            <a:r>
              <a:rPr lang="ru-RU" dirty="0" err="1" smtClean="0"/>
              <a:t>пандерихтис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115" y="140009"/>
            <a:ext cx="4696885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356991"/>
            <a:ext cx="4839632" cy="2972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1616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3785"/>
            <a:ext cx="9144000" cy="316835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latin typeface="Arial Narrow" pitchFamily="34" charset="0"/>
              </a:rPr>
              <a:t>    Первые амфибии, появившиеся в пресных водоемах в конце девона, — ихтиостеги. Они были настоящими переходными формами между </a:t>
            </a:r>
            <a:r>
              <a:rPr lang="ru-RU" dirty="0" err="1" smtClean="0">
                <a:latin typeface="Arial Narrow" pitchFamily="34" charset="0"/>
              </a:rPr>
              <a:t>кистепёрыми</a:t>
            </a:r>
            <a:r>
              <a:rPr lang="ru-RU" dirty="0" smtClean="0">
                <a:latin typeface="Arial Narrow" pitchFamily="34" charset="0"/>
              </a:rPr>
              <a:t> рыбами и земноводными. Ихтиостеги были довольно крупными животными (свыше 80 см длиной). У них были рудименты жаберной крышки, настоящий рыбий хвост, а также сохранялись во взрослом состоянии сейсмосенсорные рецепторы ("боковая линия" - органы чувств, которые функционируют только в водной среде, воспринимая инфразвуковые колебания и электромагнитные поля).  Кожа </a:t>
            </a:r>
            <a:r>
              <a:rPr lang="ru-RU" dirty="0" err="1" smtClean="0">
                <a:latin typeface="Arial Narrow" pitchFamily="34" charset="0"/>
              </a:rPr>
              <a:t>ихтиостегид</a:t>
            </a:r>
            <a:r>
              <a:rPr lang="ru-RU" dirty="0" smtClean="0">
                <a:latin typeface="Arial Narrow" pitchFamily="34" charset="0"/>
              </a:rPr>
              <a:t> была покрыта мелкой рыбьей чешуей. Однако наряду с этим они имели парные пятипалые конечности наземных позвоночных. </a:t>
            </a:r>
            <a:r>
              <a:rPr lang="ru-RU" dirty="0" err="1" smtClean="0">
                <a:latin typeface="Arial Narrow" pitchFamily="34" charset="0"/>
              </a:rPr>
              <a:t>Ихтиостегиды</a:t>
            </a:r>
            <a:r>
              <a:rPr lang="ru-RU" dirty="0" smtClean="0">
                <a:latin typeface="Arial Narrow" pitchFamily="34" charset="0"/>
              </a:rPr>
              <a:t> жили не только в воде, но и на суше. Помимо ихтиостег в конце девона существовали представители и ряда других групп амфибий, ископаемые остатки которых были обнаружены в различных районах. Любопытно, что число пальцев у этих животных часто достигало 7-8.</a:t>
            </a:r>
            <a:endParaRPr lang="ru-RU" dirty="0">
              <a:latin typeface="Arial Narrow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140968"/>
            <a:ext cx="6612954" cy="3582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25437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078" y="-2"/>
            <a:ext cx="5049691" cy="40934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   </a:t>
            </a:r>
            <a:r>
              <a:rPr lang="ru-RU" sz="2000" dirty="0" smtClean="0"/>
              <a:t>В карбоне возникли стегоцефалы (</a:t>
            </a:r>
            <a:r>
              <a:rPr lang="ru-RU" sz="2000" dirty="0" err="1" smtClean="0"/>
              <a:t>панцирно-головые</a:t>
            </a:r>
            <a:r>
              <a:rPr lang="ru-RU" sz="2000" dirty="0" smtClean="0"/>
              <a:t>).Они имели мелкие размеры и были хорошо приспособлены к жизни в воде. Некоторые из них вторично утратили конечности. Эту группу амфибий так называют за сплошной панцирь из кожных костей, покрывавший черепную коробку сверху и с боков. Они обладали лёгочным дыханием, их конечности имели скелет, сходный с таковым у стегоцефалов. Расцвет их пришёлся на каменноугольный и пермский периоды палеозойской эры, которые называют «веком земноводных». 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075791"/>
            <a:ext cx="7488832" cy="2674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769" y="435217"/>
            <a:ext cx="4105988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6450548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101" y="29739"/>
            <a:ext cx="89821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ОСНОВНАЯ ПРИЧИНА ВЫХОДА ПЕРВЫХ </a:t>
            </a:r>
          </a:p>
          <a:p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АМФИБИЙ НА СУШУ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908721"/>
            <a:ext cx="9144000" cy="39703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    В девоне появились настоящие наземные растения; в тот же период появились и наземные беспозвоночные, в том числе и насекомые. </a:t>
            </a:r>
            <a:r>
              <a:rPr lang="ru-RU" i="1" dirty="0" smtClean="0"/>
              <a:t>Появление наземных беспозвоночных</a:t>
            </a:r>
            <a:r>
              <a:rPr lang="ru-RU" dirty="0" smtClean="0"/>
              <a:t>, т. е. потенциальной пищи, позволило выйти на сушу и позвоночным животным. Однако растительность, членистоногие и первые наземные позвоночные достигли пышного расцвета только в течение каменноугольного периода. Прибрежная растительность и водные растения многочисленных мелких пресных водоемов этого периода падали в воду и гнили. В результате </a:t>
            </a:r>
            <a:r>
              <a:rPr lang="ru-RU" i="1" dirty="0" smtClean="0"/>
              <a:t>вода лишалась кислорода.</a:t>
            </a:r>
            <a:r>
              <a:rPr lang="ru-RU" dirty="0" smtClean="0"/>
              <a:t> При этих условиях рыбы, перешедшие на дыхание атмосферным воздухом, оказались в выгодном положении. Таким образом, недостаток кислорода в водоемах, определивший </a:t>
            </a:r>
            <a:r>
              <a:rPr lang="ru-RU" i="1" dirty="0" smtClean="0"/>
              <a:t>возникновение органов воздушного дыхания у кистеперых рыб</a:t>
            </a:r>
            <a:r>
              <a:rPr lang="ru-RU" dirty="0" smtClean="0"/>
              <a:t>, подготовил выход предков амфибий на сушу. Однако ведущим биологическим фактором, определившим выход позвоночных на сушу, были </a:t>
            </a:r>
            <a:r>
              <a:rPr lang="ru-RU" i="1" dirty="0" smtClean="0"/>
              <a:t>огромные, не используемые до того запасы пищи на суше в виде наземных беспозвоночных </a:t>
            </a:r>
            <a:r>
              <a:rPr lang="ru-RU" dirty="0" smtClean="0"/>
              <a:t>при отсутствии конкуренции в новой среде обитания.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879039"/>
            <a:ext cx="9144000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    Древние кистеперые рыбы имели плавники, строение которых было схожим со строением конечностей наземных животных. У выходящей на сушу, рыбы плавники постепенно отгибались, принимая характерное для конечностей положение.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6" y="2836010"/>
            <a:ext cx="4924012" cy="2504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836010"/>
            <a:ext cx="5148280" cy="2952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1" y="5802368"/>
            <a:ext cx="9144000" cy="10772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Стегоцефалы просуществовали до середины пермского периода (почти до начала мезозоя). Полагают, что они дали начало отрядам современных амфибий — хвостатых (</a:t>
            </a:r>
            <a:r>
              <a:rPr lang="ru-RU" sz="1600" dirty="0" err="1" smtClean="0"/>
              <a:t>Caudata</a:t>
            </a:r>
            <a:r>
              <a:rPr lang="ru-RU" sz="1600" dirty="0" smtClean="0"/>
              <a:t>) и безногих (</a:t>
            </a:r>
            <a:r>
              <a:rPr lang="ru-RU" sz="1600" dirty="0" err="1" smtClean="0"/>
              <a:t>Apoda</a:t>
            </a:r>
            <a:r>
              <a:rPr lang="ru-RU" sz="1600" dirty="0" smtClean="0"/>
              <a:t>). В целом все палеозойские амфибии вымерли в течение триаса. Современные отряды амфибий оформляются только в конце мезозоя.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727519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6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1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-2932"/>
            <a:ext cx="7992888" cy="68609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088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653" y="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Ароморфозы в эволюции земноводных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71268" y="707886"/>
            <a:ext cx="4536504" cy="61247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800" dirty="0" smtClean="0"/>
              <a:t>Появление пятипалой конечности;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800" dirty="0" smtClean="0"/>
              <a:t>Развитие лёгких ( имеются лёгкие не очень большого объёма, в виде тонкостенных мешков оплетённых густой сетью кровеносных сосудов);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800" dirty="0" smtClean="0"/>
              <a:t>Дыхание легкими и кожей;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800" dirty="0" smtClean="0"/>
              <a:t>Наличие </a:t>
            </a:r>
            <a:r>
              <a:rPr lang="ru-RU" sz="2800" dirty="0" err="1" smtClean="0"/>
              <a:t>трёхкамерного</a:t>
            </a:r>
            <a:r>
              <a:rPr lang="ru-RU" sz="2800" dirty="0" smtClean="0"/>
              <a:t> сердца;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800" dirty="0" smtClean="0"/>
              <a:t>Формирование среднего уха.</a:t>
            </a:r>
            <a:endParaRPr lang="ru-RU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725436"/>
            <a:ext cx="3312368" cy="2408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3429000"/>
            <a:ext cx="4127904" cy="2825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32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644374" y="23912"/>
            <a:ext cx="3282776" cy="59677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Тип</a:t>
            </a:r>
            <a:r>
              <a:rPr lang="ru-RU" dirty="0" smtClean="0"/>
              <a:t> - </a:t>
            </a:r>
            <a:r>
              <a:rPr lang="ru-RU" i="1" dirty="0" smtClean="0"/>
              <a:t>Хордовые</a:t>
            </a:r>
            <a:endParaRPr lang="ru-RU" i="1" dirty="0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4194735" y="642121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2627784" y="1033248"/>
            <a:ext cx="3312368" cy="52354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Подтип</a:t>
            </a:r>
            <a:r>
              <a:rPr lang="ru-RU" dirty="0" smtClean="0"/>
              <a:t> - </a:t>
            </a:r>
            <a:r>
              <a:rPr lang="ru-RU" i="1" dirty="0" smtClean="0"/>
              <a:t>Позвоночные</a:t>
            </a:r>
            <a:endParaRPr lang="ru-RU" i="1" dirty="0"/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4176618" y="155679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Скругленный прямоугольник 10"/>
          <p:cNvSpPr/>
          <p:nvPr/>
        </p:nvSpPr>
        <p:spPr>
          <a:xfrm>
            <a:off x="2631728" y="1916832"/>
            <a:ext cx="3312368" cy="59555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Класс</a:t>
            </a:r>
            <a:r>
              <a:rPr lang="ru-RU" dirty="0" smtClean="0"/>
              <a:t> – </a:t>
            </a:r>
            <a:r>
              <a:rPr lang="ru-RU" i="1" dirty="0" smtClean="0"/>
              <a:t>Земноводные (амфибии)</a:t>
            </a:r>
            <a:endParaRPr lang="ru-RU" i="1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4135704" y="2562104"/>
            <a:ext cx="0" cy="3986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611560" y="2996952"/>
            <a:ext cx="7344816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611560" y="2960775"/>
            <a:ext cx="0" cy="4970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7956376" y="3007280"/>
            <a:ext cx="0" cy="4320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2" name="Скругленный прямоугольник 31"/>
          <p:cNvSpPr/>
          <p:nvPr/>
        </p:nvSpPr>
        <p:spPr>
          <a:xfrm>
            <a:off x="107504" y="3463202"/>
            <a:ext cx="3960440" cy="7200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Подкласс</a:t>
            </a:r>
            <a:r>
              <a:rPr lang="ru-RU" dirty="0" smtClean="0"/>
              <a:t>  </a:t>
            </a:r>
            <a:r>
              <a:rPr lang="ru-RU" i="1" dirty="0" err="1" smtClean="0"/>
              <a:t>Тонкопозвонковые</a:t>
            </a:r>
            <a:r>
              <a:rPr lang="ru-RU" i="1" dirty="0" smtClean="0"/>
              <a:t> </a:t>
            </a:r>
            <a:endParaRPr lang="ru-RU" i="1" dirty="0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287912" y="3463202"/>
            <a:ext cx="4045450" cy="71467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Подкласс  </a:t>
            </a:r>
            <a:r>
              <a:rPr lang="ru-RU" i="1" dirty="0" err="1" smtClean="0"/>
              <a:t>Дугопозвонковые</a:t>
            </a:r>
            <a:r>
              <a:rPr lang="ru-RU" i="1" dirty="0" smtClean="0"/>
              <a:t> </a:t>
            </a:r>
            <a:endParaRPr lang="ru-RU" i="1" dirty="0"/>
          </a:p>
        </p:txBody>
      </p:sp>
      <p:cxnSp>
        <p:nvCxnSpPr>
          <p:cNvPr id="35" name="Прямая со стрелкой 34"/>
          <p:cNvCxnSpPr/>
          <p:nvPr/>
        </p:nvCxnSpPr>
        <p:spPr>
          <a:xfrm flipH="1">
            <a:off x="683568" y="4183282"/>
            <a:ext cx="1008112" cy="6858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6" name="Скругленный прямоугольник 35"/>
          <p:cNvSpPr/>
          <p:nvPr/>
        </p:nvSpPr>
        <p:spPr>
          <a:xfrm>
            <a:off x="107504" y="4869160"/>
            <a:ext cx="2160240" cy="64807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Отряд</a:t>
            </a:r>
            <a:r>
              <a:rPr lang="ru-RU" dirty="0" smtClean="0"/>
              <a:t> </a:t>
            </a:r>
            <a:r>
              <a:rPr lang="ru-RU" i="1" dirty="0" smtClean="0">
                <a:hlinkClick r:id="rId2" action="ppaction://hlinksldjump"/>
              </a:rPr>
              <a:t>Хвостатые</a:t>
            </a:r>
            <a:r>
              <a:rPr lang="ru-RU" i="1" dirty="0" smtClean="0"/>
              <a:t> амфибии </a:t>
            </a:r>
            <a:endParaRPr lang="ru-RU" i="1" dirty="0"/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1691680" y="4183282"/>
            <a:ext cx="1296144" cy="6858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Скругленный прямоугольник 40"/>
          <p:cNvSpPr/>
          <p:nvPr/>
        </p:nvSpPr>
        <p:spPr>
          <a:xfrm>
            <a:off x="2483768" y="4869160"/>
            <a:ext cx="2016224" cy="64807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Отряд </a:t>
            </a:r>
            <a:r>
              <a:rPr lang="ru-RU" i="1" dirty="0" smtClean="0">
                <a:hlinkClick r:id="rId3" action="ppaction://hlinksldjump"/>
              </a:rPr>
              <a:t>Безногие</a:t>
            </a:r>
            <a:r>
              <a:rPr lang="ru-RU" i="1" dirty="0" smtClean="0"/>
              <a:t> амфибии </a:t>
            </a:r>
            <a:endParaRPr lang="ru-RU" i="1" dirty="0"/>
          </a:p>
        </p:txBody>
      </p:sp>
      <p:cxnSp>
        <p:nvCxnSpPr>
          <p:cNvPr id="44" name="Прямая со стрелкой 43"/>
          <p:cNvCxnSpPr>
            <a:stCxn id="33" idx="2"/>
          </p:cNvCxnSpPr>
          <p:nvPr/>
        </p:nvCxnSpPr>
        <p:spPr>
          <a:xfrm>
            <a:off x="6310637" y="4177881"/>
            <a:ext cx="0" cy="6912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6" name="Скругленный прямоугольник 45"/>
          <p:cNvSpPr/>
          <p:nvPr/>
        </p:nvSpPr>
        <p:spPr>
          <a:xfrm>
            <a:off x="4932040" y="4869160"/>
            <a:ext cx="3024336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Отряд</a:t>
            </a:r>
            <a:r>
              <a:rPr lang="ru-RU" dirty="0" smtClean="0"/>
              <a:t> </a:t>
            </a:r>
            <a:r>
              <a:rPr lang="ru-RU" i="1" dirty="0" smtClean="0">
                <a:hlinkClick r:id="rId4" action="ppaction://hlinksldjump"/>
              </a:rPr>
              <a:t>Бесхвостые </a:t>
            </a:r>
            <a:r>
              <a:rPr lang="ru-RU" i="1" dirty="0" smtClean="0"/>
              <a:t>амфибии</a:t>
            </a:r>
            <a:endParaRPr lang="ru-RU" i="1" dirty="0"/>
          </a:p>
        </p:txBody>
      </p:sp>
      <p:sp>
        <p:nvSpPr>
          <p:cNvPr id="50" name="Стрелка вправо 49">
            <a:hlinkClick r:id="rId5" action="ppaction://hlinksldjump"/>
          </p:cNvPr>
          <p:cNvSpPr/>
          <p:nvPr/>
        </p:nvSpPr>
        <p:spPr>
          <a:xfrm>
            <a:off x="7956376" y="6237312"/>
            <a:ext cx="79208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98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50"/>
                            </p:stCondLst>
                            <p:childTnLst>
                              <p:par>
                                <p:cTn id="3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 animBg="1"/>
      <p:bldP spid="32" grpId="0" animBg="1"/>
      <p:bldP spid="33" grpId="0" animBg="1"/>
      <p:bldP spid="36" grpId="0" animBg="1"/>
      <p:bldP spid="41" grpId="0" animBg="1"/>
      <p:bldP spid="4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7" y="0"/>
            <a:ext cx="44577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46" y="3816599"/>
            <a:ext cx="4199361" cy="2792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093" y="144977"/>
            <a:ext cx="4528856" cy="31400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042" y="3284984"/>
            <a:ext cx="4632958" cy="3094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трелка вправо 7">
            <a:hlinkClick r:id="rId6" action="ppaction://hlinksldjump"/>
          </p:cNvPr>
          <p:cNvSpPr/>
          <p:nvPr/>
        </p:nvSpPr>
        <p:spPr>
          <a:xfrm>
            <a:off x="7884368" y="6379801"/>
            <a:ext cx="864096" cy="3615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58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" y="0"/>
            <a:ext cx="3828217" cy="2564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3784"/>
            <a:ext cx="4704215" cy="3395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" y="2564904"/>
            <a:ext cx="4547659" cy="3410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036" y="2996952"/>
            <a:ext cx="5525964" cy="36746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Стрелка вправо 8">
            <a:hlinkClick r:id="rId6" action="ppaction://hlinksldjump"/>
          </p:cNvPr>
          <p:cNvSpPr/>
          <p:nvPr/>
        </p:nvSpPr>
        <p:spPr>
          <a:xfrm>
            <a:off x="8172400" y="6369283"/>
            <a:ext cx="671767" cy="4766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17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75" y="961"/>
            <a:ext cx="3139015" cy="2580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960"/>
            <a:ext cx="3615568" cy="2580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75" y="2581161"/>
            <a:ext cx="3625585" cy="27191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701" y="2581160"/>
            <a:ext cx="3625585" cy="27191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408" y="960"/>
            <a:ext cx="2458484" cy="1843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408" y="1844823"/>
            <a:ext cx="2485970" cy="17584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687" y="3593975"/>
            <a:ext cx="2436989" cy="1793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13176"/>
            <a:ext cx="2206727" cy="1844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501" y="5013176"/>
            <a:ext cx="2652466" cy="1844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476" y="4978878"/>
            <a:ext cx="2633067" cy="1844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2543" y="4978878"/>
            <a:ext cx="1709642" cy="1902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Стрелка вправо 14">
            <a:hlinkClick r:id="rId13" action="ppaction://hlinksldjump"/>
          </p:cNvPr>
          <p:cNvSpPr/>
          <p:nvPr/>
        </p:nvSpPr>
        <p:spPr>
          <a:xfrm>
            <a:off x="7884368" y="6237312"/>
            <a:ext cx="864096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71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83768" y="2708920"/>
            <a:ext cx="381642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Конец</a:t>
            </a:r>
            <a:endParaRPr lang="ru-RU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568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754</Words>
  <Application>Microsoft Office PowerPoint</Application>
  <PresentationFormat>Экран (4:3)</PresentationFormat>
  <Paragraphs>38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Эволюция  земноводных</vt:lpstr>
      <vt:lpstr>Содержание: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Эволюция  земноводных</dc:title>
  <dc:creator>сергей</dc:creator>
  <cp:lastModifiedBy>сергей</cp:lastModifiedBy>
  <cp:revision>9</cp:revision>
  <dcterms:created xsi:type="dcterms:W3CDTF">2013-04-13T12:49:38Z</dcterms:created>
  <dcterms:modified xsi:type="dcterms:W3CDTF">2013-04-14T14:16:19Z</dcterms:modified>
</cp:coreProperties>
</file>