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90" r:id="rId2"/>
    <p:sldId id="293" r:id="rId3"/>
    <p:sldId id="258" r:id="rId4"/>
    <p:sldId id="28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70" r:id="rId16"/>
    <p:sldId id="271" r:id="rId17"/>
    <p:sldId id="272" r:id="rId18"/>
    <p:sldId id="276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6" r:id="rId27"/>
    <p:sldId id="275" r:id="rId28"/>
    <p:sldId id="274" r:id="rId29"/>
    <p:sldId id="285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3576" autoAdjust="0"/>
    <p:restoredTop sz="86444" autoAdjust="0"/>
  </p:normalViewPr>
  <p:slideViewPr>
    <p:cSldViewPr>
      <p:cViewPr>
        <p:scale>
          <a:sx n="50" d="100"/>
          <a:sy n="50" d="100"/>
        </p:scale>
        <p:origin x="-1722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EFA0C-BFA1-4D12-9A27-80212EA66C86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ABA45-E5FB-47E2-ACC9-469B8A7B9D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FE8929C-02C5-448A-9D33-7BE875852A45}" type="datetimeFigureOut">
              <a:rPr lang="ru-RU" smtClean="0"/>
              <a:pPr/>
              <a:t>21.06.2013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91049F-726E-421E-9179-B0AFDE05858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7851648" cy="1828800"/>
          </a:xfrm>
        </p:spPr>
        <p:txBody>
          <a:bodyPr/>
          <a:lstStyle/>
          <a:p>
            <a:pPr algn="ctr"/>
            <a:r>
              <a:rPr lang="ru-RU" dirty="0" smtClean="0"/>
              <a:t>Земля – наш дом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3284984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Интегрированный урок природоведение</a:t>
            </a:r>
            <a:r>
              <a:rPr lang="en-US" dirty="0" smtClean="0"/>
              <a:t> </a:t>
            </a:r>
            <a:r>
              <a:rPr lang="ru-RU" dirty="0" smtClean="0"/>
              <a:t>+</a:t>
            </a:r>
            <a:r>
              <a:rPr lang="en-US" dirty="0" smtClean="0"/>
              <a:t> </a:t>
            </a:r>
            <a:r>
              <a:rPr lang="ru-RU" dirty="0" smtClean="0"/>
              <a:t>математика в 5 классе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4048" y="4293096"/>
            <a:ext cx="3672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Подготовили: Дощанова З.В., учитель географии</a:t>
            </a:r>
          </a:p>
          <a:p>
            <a:r>
              <a:rPr lang="ru-RU" dirty="0" smtClean="0"/>
              <a:t>Вакуленко В.С., учитель математики</a:t>
            </a:r>
          </a:p>
          <a:p>
            <a:r>
              <a:rPr lang="ru-RU" dirty="0" smtClean="0"/>
              <a:t>МБОУ «Началовская СОШ»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851920" y="594928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с. Началово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11960" y="630932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2011 г.</a:t>
            </a: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12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17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67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00B050"/>
                </a:solidFill>
              </a:rPr>
              <a:t>Ребята! </a:t>
            </a:r>
          </a:p>
          <a:p>
            <a:pPr algn="ctr">
              <a:buNone/>
            </a:pPr>
            <a:r>
              <a:rPr lang="ru-RU" sz="4000" dirty="0" smtClean="0">
                <a:solidFill>
                  <a:srgbClr val="00B050"/>
                </a:solidFill>
              </a:rPr>
              <a:t>Наш урок сегодня будет немного необычным. Мы одновременно займемся и математикой, и природоведением. </a:t>
            </a:r>
            <a:endParaRPr lang="ru-RU" sz="4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19872" y="476672"/>
            <a:ext cx="2967479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Я.     45 * 4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М.  130 : 10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Н.    32 + 28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О.    68 – 59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Л.    51 : 17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З.     98 : 14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Ш.   84 -78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Д.    25 * 4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А.    55 – 47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Е.     240 + 260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5517232"/>
          <a:ext cx="8712967" cy="864096"/>
        </p:xfrm>
        <a:graphic>
          <a:graphicData uri="http://schemas.openxmlformats.org/drawingml/2006/table">
            <a:tbl>
              <a:tblPr/>
              <a:tblGrid>
                <a:gridCol w="670018"/>
                <a:gridCol w="670018"/>
                <a:gridCol w="670018"/>
                <a:gridCol w="670018"/>
                <a:gridCol w="670018"/>
                <a:gridCol w="670018"/>
                <a:gridCol w="670018"/>
                <a:gridCol w="670018"/>
                <a:gridCol w="670018"/>
                <a:gridCol w="670018"/>
                <a:gridCol w="670929"/>
                <a:gridCol w="670929"/>
                <a:gridCol w="670929"/>
              </a:tblGrid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  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 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 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 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  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  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   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  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 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608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Е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80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М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Л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Я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7984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Н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76056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А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4128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92280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Д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40352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8424" y="59492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М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6" grpId="0"/>
      <p:bldP spid="7" grpId="0"/>
      <p:bldP spid="8" grpId="0"/>
      <p:bldP spid="8" grpId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7283152" cy="7806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Цели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19256" cy="14215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Обобщить знания о нашей планете, которые дают учащимся возможность представить целостную картину мира.</a:t>
            </a:r>
          </a:p>
          <a:p>
            <a:r>
              <a:rPr lang="ru-RU" dirty="0" smtClean="0"/>
              <a:t>Закрепить понятия «горы», «равнины», «моря», «реки», «озера»; умение работать с картой.</a:t>
            </a:r>
            <a:endParaRPr lang="en-US" dirty="0" smtClean="0"/>
          </a:p>
          <a:p>
            <a:r>
              <a:rPr lang="ru-RU" dirty="0" smtClean="0"/>
              <a:t>Закрепить знания по отысканию части от целого и целого по его части.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9552" y="2996952"/>
            <a:ext cx="7283152" cy="780696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Задачи урока:</a:t>
            </a:r>
            <a:endParaRPr kumimoji="0" lang="ru-RU" sz="45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39552" y="3789040"/>
            <a:ext cx="8219256" cy="142151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Развивать внимание,</a:t>
            </a:r>
            <a:r>
              <a:rPr kumimoji="0" lang="ru-RU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память, способность быстро анализировать информацию и отвечать на поставленные вопросы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2200" baseline="0" dirty="0" smtClean="0"/>
              <a:t>Формировать у ребят способность</a:t>
            </a:r>
            <a:r>
              <a:rPr lang="ru-RU" sz="2200" dirty="0" smtClean="0"/>
              <a:t> работать в коллективе, трудолюбие и ответственность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56592" y="-315416"/>
            <a:ext cx="10249138" cy="7686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24544" y="0"/>
            <a:ext cx="15240000" cy="1142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95536" y="2204864"/>
            <a:ext cx="8364361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Высота высшей точки России  горы Эльбрус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равна 5650 м  над уровнем моря. Высота  горы Богдо  в  Астраханской области составляет 3/113 её высоты.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Найдите высоту горы Богдо.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1268760"/>
            <a:ext cx="4811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rgbClr val="0F6FC6">
                          <a:shade val="25000"/>
                          <a:satMod val="190000"/>
                        </a:srgbClr>
                      </a:gs>
                      <a:gs pos="80000">
                        <a:srgbClr val="0F6FC6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Задача №1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95536" y="2204864"/>
            <a:ext cx="8364361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Высота горы Богдо в Астраханской области равна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150 м, что  составляет  1/10 протяженности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самой длинной пещеры этой горы. Чему равна протяженность самой длинной пещеры горы Богдо?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1268760"/>
            <a:ext cx="4811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rgbClr val="0F6FC6">
                          <a:shade val="25000"/>
                          <a:satMod val="190000"/>
                        </a:srgbClr>
                      </a:gs>
                      <a:gs pos="80000">
                        <a:srgbClr val="0F6FC6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Задача №2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:\богдо и баскунчак фото\Рисунок1им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71538" y="652463"/>
            <a:ext cx="7444878" cy="5586054"/>
          </a:xfrm>
          <a:prstGeom prst="rect">
            <a:avLst/>
          </a:prstGeom>
          <a:noFill/>
        </p:spPr>
      </p:pic>
      <p:pic>
        <p:nvPicPr>
          <p:cNvPr id="20483" name="Picture 3" descr="F:\богдо и баскунчак фото\гора1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7584" y="548680"/>
            <a:ext cx="7543819" cy="5843804"/>
          </a:xfrm>
          <a:prstGeom prst="rect">
            <a:avLst/>
          </a:prstGeom>
          <a:noFill/>
        </p:spPr>
      </p:pic>
      <p:pic>
        <p:nvPicPr>
          <p:cNvPr id="20484" name="Picture 4" descr="F:\богдо и баскунчак фото\Рисунок1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344423" y="620688"/>
            <a:ext cx="9831259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840162" y="0"/>
            <a:ext cx="102528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95536" y="1628800"/>
            <a:ext cx="8364361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ru-RU" sz="2800" dirty="0"/>
              <a:t>Город Астрахань расположен на 11 островах Прикаспийской  низменности, в верхней части дельты Волги. На левом берегу Волги расположена основная часть города, здесь проживает 4/5 от всех жителей. Сколько жителей проживает на левом берегу Волги и сколько на правом, если всего в г.Астрахани  проживает 501320 человек?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1268760"/>
            <a:ext cx="4811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rgbClr val="0F6FC6">
                          <a:shade val="25000"/>
                          <a:satMod val="190000"/>
                        </a:srgbClr>
                      </a:gs>
                      <a:gs pos="80000">
                        <a:srgbClr val="0F6FC6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Задача №3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танцующие пингвины, анимашка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27784" y="-387424"/>
            <a:ext cx="4191000" cy="346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979712" y="3140968"/>
            <a:ext cx="5181600" cy="3352800"/>
          </a:xfrm>
          <a:prstGeom prst="wedgeRoundRectCallout">
            <a:avLst>
              <a:gd name="adj1" fmla="val 54657"/>
              <a:gd name="adj2" fmla="val 40056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lgerian" pitchFamily="8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lgerian" pitchFamily="8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lgerian" pitchFamily="8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lgerian" pitchFamily="8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lgerian" pitchFamily="8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lgerian" pitchFamily="8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lgerian" pitchFamily="8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lgerian" pitchFamily="8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lgerian" pitchFamily="82" charset="0"/>
                <a:ea typeface="+mn-ea"/>
                <a:cs typeface="+mn-cs"/>
              </a:defRPr>
            </a:lvl9pPr>
          </a:lstStyle>
          <a:p>
            <a:r>
              <a:rPr lang="ru-RU" sz="2400" b="1" i="1" dirty="0">
                <a:solidFill>
                  <a:schemeClr val="bg2"/>
                </a:solidFill>
                <a:latin typeface="Tahoma" pitchFamily="34" charset="0"/>
              </a:rPr>
              <a:t>Руки кверху поднимите,</a:t>
            </a:r>
          </a:p>
          <a:p>
            <a:r>
              <a:rPr lang="ru-RU" sz="2400" b="1" i="1" dirty="0">
                <a:solidFill>
                  <a:schemeClr val="bg2"/>
                </a:solidFill>
                <a:latin typeface="Tahoma" pitchFamily="34" charset="0"/>
              </a:rPr>
              <a:t>А теперь их отпустите,</a:t>
            </a:r>
          </a:p>
          <a:p>
            <a:r>
              <a:rPr lang="ru-RU" sz="2400" b="1" i="1" dirty="0">
                <a:solidFill>
                  <a:schemeClr val="bg2"/>
                </a:solidFill>
                <a:latin typeface="Tahoma" pitchFamily="34" charset="0"/>
              </a:rPr>
              <a:t>А теперь их разведите </a:t>
            </a:r>
          </a:p>
          <a:p>
            <a:r>
              <a:rPr lang="ru-RU" sz="2400" b="1" i="1" dirty="0">
                <a:solidFill>
                  <a:schemeClr val="bg2"/>
                </a:solidFill>
                <a:latin typeface="Tahoma" pitchFamily="34" charset="0"/>
              </a:rPr>
              <a:t>И к себе быстрей прижмите,</a:t>
            </a:r>
          </a:p>
          <a:p>
            <a:r>
              <a:rPr lang="ru-RU" sz="2400" b="1" i="1" dirty="0">
                <a:solidFill>
                  <a:schemeClr val="bg2"/>
                </a:solidFill>
                <a:latin typeface="Tahoma" pitchFamily="34" charset="0"/>
              </a:rPr>
              <a:t>А теперь быстрей, быстрей Хлопай, хлопай веселей!</a:t>
            </a:r>
            <a:r>
              <a:rPr lang="ru-RU" sz="2400" dirty="0">
                <a:solidFill>
                  <a:schemeClr val="bg2"/>
                </a:solidFill>
                <a:latin typeface="Tahoma" pitchFamily="34" charset="0"/>
              </a:rPr>
              <a:t> </a:t>
            </a:r>
          </a:p>
          <a:p>
            <a:pPr algn="ctr"/>
            <a:endParaRPr lang="ru-RU" sz="2400" dirty="0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23887"/>
            <a:ext cx="9144000" cy="730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95536" y="1844244"/>
            <a:ext cx="8364361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ru-RU" sz="2800" dirty="0"/>
              <a:t>Каспийское море – самое крупное озеро в мире, названное за большие размеры морем. Площадь его без островов 368тыс.км</a:t>
            </a:r>
            <a:r>
              <a:rPr lang="ru-RU" sz="2800" baseline="30000" dirty="0"/>
              <a:t>2</a:t>
            </a:r>
            <a:r>
              <a:rPr lang="ru-RU" sz="2800" dirty="0"/>
              <a:t> . Второе по величине озеро в мире – Верхнее(Северная Америка) имеет площадь 82тыс.км</a:t>
            </a:r>
            <a:r>
              <a:rPr lang="ru-RU" sz="2800" baseline="30000" dirty="0"/>
              <a:t>2</a:t>
            </a:r>
            <a:r>
              <a:rPr lang="ru-RU" sz="2800" dirty="0"/>
              <a:t> .  Во сколько раз площадь Каспийского моря больше площади Верхнего озера?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1268760"/>
            <a:ext cx="4811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rgbClr val="0F6FC6">
                          <a:shade val="25000"/>
                          <a:satMod val="190000"/>
                        </a:srgbClr>
                      </a:gs>
                      <a:gs pos="80000">
                        <a:srgbClr val="0F6FC6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Задача №4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-49194"/>
            <a:ext cx="5328592" cy="695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334768" y="-243408"/>
            <a:ext cx="10379376" cy="776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00471" y="0"/>
            <a:ext cx="9744937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40733" y="0"/>
            <a:ext cx="10904955" cy="717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28-big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357158" y="-1"/>
            <a:ext cx="3286148" cy="2536656"/>
          </a:xfrm>
        </p:spPr>
      </p:pic>
      <p:pic>
        <p:nvPicPr>
          <p:cNvPr id="6" name="Рисунок 5" descr="3158-big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86116" y="0"/>
            <a:ext cx="5857884" cy="3900117"/>
          </a:xfrm>
          <a:prstGeom prst="rect">
            <a:avLst/>
          </a:prstGeom>
        </p:spPr>
      </p:pic>
      <p:pic>
        <p:nvPicPr>
          <p:cNvPr id="7" name="Рисунок 6" descr="5136-big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57158" y="4630451"/>
            <a:ext cx="2928958" cy="2227549"/>
          </a:xfrm>
          <a:prstGeom prst="rect">
            <a:avLst/>
          </a:prstGeom>
        </p:spPr>
      </p:pic>
      <p:pic>
        <p:nvPicPr>
          <p:cNvPr id="8" name="Рисунок 7" descr="5736-big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57158" y="2500305"/>
            <a:ext cx="2928958" cy="2196719"/>
          </a:xfrm>
          <a:prstGeom prst="rect">
            <a:avLst/>
          </a:prstGeom>
        </p:spPr>
      </p:pic>
      <p:pic>
        <p:nvPicPr>
          <p:cNvPr id="9" name="Рисунок 8" descr="6010-big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6846994" y="3857628"/>
            <a:ext cx="2297006" cy="1571636"/>
          </a:xfrm>
          <a:prstGeom prst="rect">
            <a:avLst/>
          </a:prstGeom>
        </p:spPr>
      </p:pic>
      <p:pic>
        <p:nvPicPr>
          <p:cNvPr id="10" name="Рисунок 9" descr="3857-big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6929453" y="5389405"/>
            <a:ext cx="2214548" cy="1468595"/>
          </a:xfrm>
          <a:prstGeom prst="rect">
            <a:avLst/>
          </a:prstGeom>
        </p:spPr>
      </p:pic>
      <p:pic>
        <p:nvPicPr>
          <p:cNvPr id="11" name="Рисунок 10" descr="5140-big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3286116" y="3857628"/>
            <a:ext cx="4000496" cy="300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800100"/>
            <a:ext cx="914400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2286001" y="1"/>
            <a:ext cx="4991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/>
              <a:t> </a:t>
            </a:r>
            <a:r>
              <a:rPr lang="ru-RU" sz="2000" b="1"/>
              <a:t>Тема проекта:</a:t>
            </a:r>
            <a:r>
              <a:rPr lang="ru-RU" sz="2000"/>
              <a:t> «Удивительная солонка»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747184" y="265510"/>
            <a:ext cx="31390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5123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8"/>
          <p:cNvSpPr txBox="1">
            <a:spLocks noChangeArrowheads="1"/>
          </p:cNvSpPr>
          <p:nvPr/>
        </p:nvSpPr>
        <p:spPr bwMode="auto">
          <a:xfrm>
            <a:off x="1755653" y="1"/>
            <a:ext cx="58231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/>
              <a:t>Цель проекта:</a:t>
            </a:r>
          </a:p>
          <a:p>
            <a:pPr algn="ctr"/>
            <a:r>
              <a:rPr lang="ru-RU" sz="2000"/>
              <a:t>Узнать почему соль в озере Баскунчак не скудеет</a:t>
            </a:r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609600" y="4797152"/>
            <a:ext cx="574426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/>
              <a:t>                           </a:t>
            </a:r>
            <a:r>
              <a:rPr lang="ru-RU" sz="2000" b="1" dirty="0"/>
              <a:t>Задача проекта: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Собрать материалы об озере Баскунчак;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Выяснить почему соль в озере не скудеет;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Узнать как сохранить удивительную солонку.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желтая степь, белая соль и голубое небо, отражающееся в воде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0" y="1"/>
            <a:ext cx="6483057" cy="400110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Гипотеза:</a:t>
            </a:r>
            <a:r>
              <a:rPr lang="ru-RU" sz="2000"/>
              <a:t> запасы соли в озере Баскунчак не оскудеют</a:t>
            </a:r>
          </a:p>
        </p:txBody>
      </p:sp>
      <p:sp>
        <p:nvSpPr>
          <p:cNvPr id="6148" name="Text Box 9"/>
          <p:cNvSpPr txBox="1">
            <a:spLocks noChangeArrowheads="1"/>
          </p:cNvSpPr>
          <p:nvPr/>
        </p:nvSpPr>
        <p:spPr bwMode="auto">
          <a:xfrm>
            <a:off x="3962400" y="4725144"/>
            <a:ext cx="5181600" cy="1938992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ru-RU" sz="2000" b="1" dirty="0"/>
              <a:t>                  План проекта: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Причина появления соли.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Удивительные особенности озера Баскунчак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Продукция Всероссийской солонки.</a:t>
            </a:r>
          </a:p>
          <a:p>
            <a:pPr marL="342900" indent="-342900">
              <a:buFontTx/>
              <a:buAutoNum type="arabicPeriod"/>
            </a:pPr>
            <a:r>
              <a:rPr lang="ru-RU" sz="2000" dirty="0"/>
              <a:t>Будущее озера Баскунчак.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вид на Богдо 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71500"/>
            <a:ext cx="91440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7"/>
          <p:cNvSpPr txBox="1">
            <a:spLocks noChangeArrowheads="1"/>
          </p:cNvSpPr>
          <p:nvPr/>
        </p:nvSpPr>
        <p:spPr bwMode="auto">
          <a:xfrm>
            <a:off x="1422401" y="171450"/>
            <a:ext cx="67966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   Причины появления соли</a:t>
            </a:r>
          </a:p>
        </p:txBody>
      </p:sp>
      <p:sp>
        <p:nvSpPr>
          <p:cNvPr id="7172" name="Text Box 8"/>
          <p:cNvSpPr txBox="1">
            <a:spLocks noChangeArrowheads="1"/>
          </p:cNvSpPr>
          <p:nvPr/>
        </p:nvSpPr>
        <p:spPr bwMode="auto">
          <a:xfrm>
            <a:off x="0" y="4057651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/>
              <a:t>   Откуда появилась соль, как образовалось озеро Баскунчак? Отвечая на этот вопрос, я многое узнала об этом озере. Озеро Баскунчак образовалось на вершине соляной горы. Многочисленные подземные ручейки приносят  в течение суток в озеро более двух с половиной тысячи тонн солей. Вода испаряется, а соль осаждается и пополняет запасы озера. Площадь озера 110 км</a:t>
            </a:r>
            <a:r>
              <a:rPr lang="ru-RU" sz="1600" b="1" baseline="30000" dirty="0"/>
              <a:t>2</a:t>
            </a:r>
            <a:r>
              <a:rPr lang="ru-RU" sz="1600" b="1" dirty="0"/>
              <a:t> Озеро имеет много названий: «Собачья голова», «Озеро слез», «Всесоюзная солонка», «Священное озеро».Соли в Баскунчаке столько, что ею можно кормить нашу страну 400лет. Вода соленая, что даже нельзя в нем утонуть. Соль Баскунчака самая чистая. Глубина залегания соли достигает 6 км.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f315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742950"/>
            <a:ext cx="91440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1016001" y="171450"/>
            <a:ext cx="52677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FF"/>
                </a:solidFill>
              </a:rPr>
              <a:t>Удивительные особенности озера Баскунчак</a:t>
            </a:r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0" y="3543300"/>
            <a:ext cx="8940800" cy="315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Озеро имеет красивый вид: белые поля соли перемешаны с голубыми пространствами воды. Прекрасный пейзаж озера усиливается в солнечный день. Случайно попавшие предметы покрываются кристаллами соли превращаясь в скульптуры. Большая часть поверхности озера твердая, по ней можно ходить. На побережье озера имеются залежи лечебных глин, здесь люди купаются в рапе и принимают грязевые ванны. Всего один глоток рапы вызывает тяжелый ожог внутренних органов. Вода в озере на 90% насыщена солью. Птица севшая на озеро не сможет взлететь. На берегу озера расположен санаторий-профилакторий «Баскунчак». Лечебный воздух, иловая грязь, хлоридно-натриевая рапа помогают быстрому выздоровлению отдыхающих. </a:t>
            </a:r>
            <a:r>
              <a:rPr lang="ru-RU" dirty="0" err="1"/>
              <a:t>Богдинско-Баскунчакский</a:t>
            </a:r>
            <a:r>
              <a:rPr lang="ru-RU" dirty="0"/>
              <a:t> природный комплекс объявлен заповедником. </a:t>
            </a:r>
          </a:p>
        </p:txBody>
      </p:sp>
      <p:pic>
        <p:nvPicPr>
          <p:cNvPr id="8197" name="Picture 7" descr="IMG_904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315200" y="2628900"/>
            <a:ext cx="18288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IMG_944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628900"/>
            <a:ext cx="18288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1" descr="IMG_945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828800" y="2628900"/>
            <a:ext cx="18288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2" descr="P9190919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657600" y="2628900"/>
            <a:ext cx="18288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1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384800" y="2628900"/>
            <a:ext cx="1905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299634" y="255985"/>
            <a:ext cx="42823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Продукция Всероссийской солонки</a:t>
            </a:r>
            <a:r>
              <a:rPr lang="ru-RU"/>
              <a:t> </a:t>
            </a:r>
          </a:p>
        </p:txBody>
      </p:sp>
      <p:pic>
        <p:nvPicPr>
          <p:cNvPr id="9219" name="Picture 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628650"/>
            <a:ext cx="9144000" cy="3093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9" descr="IMG_944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314700"/>
            <a:ext cx="3048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0" descr="IMG_945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48000" y="3314700"/>
            <a:ext cx="32512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1" descr="поезд везет соль во все уголки России:)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99200" y="3314700"/>
            <a:ext cx="28448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12"/>
          <p:cNvSpPr txBox="1">
            <a:spLocks noChangeArrowheads="1"/>
          </p:cNvSpPr>
          <p:nvPr/>
        </p:nvSpPr>
        <p:spPr bwMode="auto">
          <a:xfrm>
            <a:off x="304800" y="4427935"/>
            <a:ext cx="8534400" cy="233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Озеро Баскунчак является крупнейшим месторождением самосадочной соли. Соль используется для пищевых и фармацевтических нужд, в виде добавок в корм животным. Соль- основное сырье для получения каустической соли, соляной кислоты, металлического натрия, синтетических смол. Соль использует для очистки воды в котлах тепловых станций. В районе озера Баскунчак имеется запас минеральных красок, гипса, глиногипса. Солевые минералы используется в стекольной, текстильной, мыловаренной, кожевенной, бумажной, силикатной промышленностях.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2429213" y="408385"/>
            <a:ext cx="33859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/>
              <a:t>Будущее озера Баскунчак</a:t>
            </a:r>
          </a:p>
        </p:txBody>
      </p:sp>
      <p:pic>
        <p:nvPicPr>
          <p:cNvPr id="10243" name="Picture 5" descr="120px-%D0%91%D0%B0%D1%81%D0%BA%D1%83%D0%BD%D1%87%D0%B0%D0%BA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14400" y="1257300"/>
            <a:ext cx="73152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711201" y="3771900"/>
            <a:ext cx="804756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На территории области находится 700 соляных озер и более 1000 солончаков. Тысяча ручейков несут в озеро соленую воду. Ежегодно озеро пополняется тоннами соли. Обнаружены залежи каменной соли на глубине 10 км. Уникальность озера состоит в том, что оно ежегодно восстанавливает потерянные запасы. Поэтому считают, что озеро неисчерпаемо и его запасы бесконечны. На солепромысле происходит постоянная реконструкция основных цехов, осваивается выпуск новых видов продукции. Комбинат « Бассоль»  вышел на мировой рынок. </a:t>
            </a:r>
          </a:p>
          <a:p>
            <a:endParaRPr lang="ru-RU"/>
          </a:p>
          <a:p>
            <a:endParaRPr lang="ru-RU"/>
          </a:p>
          <a:p>
            <a:r>
              <a:rPr lang="ru-RU"/>
              <a:t>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3623322" y="400051"/>
            <a:ext cx="176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/>
              <a:t>Заключение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609600" y="4027885"/>
            <a:ext cx="8026400" cy="1510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Работая над проектом, я убедилась, что Баскунчакская соль самая лучшая в мире. Наша удивительная солонка нуждается в изучении, охране и бережном отношении. Несмотря на то, что соль считают белой смертью, мы не можем жить без нее. Я прошу всех бережней относится к нашей Всероссийской солонке.                                                       </a:t>
            </a:r>
          </a:p>
        </p:txBody>
      </p:sp>
      <p:pic>
        <p:nvPicPr>
          <p:cNvPr id="6" name="Picture 2" descr="C:\Users\Зульфия Вадутовна\Desktop\З,В - копия\богдо и баскунчак фото\Рисунок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332656"/>
            <a:ext cx="2951163" cy="2243137"/>
          </a:xfrm>
          <a:prstGeom prst="rect">
            <a:avLst/>
          </a:prstGeom>
          <a:noFill/>
        </p:spPr>
      </p:pic>
      <p:pic>
        <p:nvPicPr>
          <p:cNvPr id="1027" name="Picture 3" descr="C:\Users\Зульфия Вадутовна\Desktop\З,В - копия\богдо и баскунчак фото\Рисунок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43808" y="1268760"/>
            <a:ext cx="3024337" cy="2472556"/>
          </a:xfrm>
          <a:prstGeom prst="rect">
            <a:avLst/>
          </a:prstGeom>
          <a:noFill/>
        </p:spPr>
      </p:pic>
      <p:pic>
        <p:nvPicPr>
          <p:cNvPr id="1028" name="Picture 4" descr="C:\Users\Зульфия Вадутовна\Desktop\З,В - копия\богдо и баскунчак фото\Рисунок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52120" y="332656"/>
            <a:ext cx="3231612" cy="24495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57150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971600" y="764704"/>
            <a:ext cx="712879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Домашнее задание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 природоведению: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повторить параграф 21,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подготовить рисунки на тему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«Какой я хочу видеть нашу планету»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По математике: </a:t>
            </a: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рабочая тетрадь №24.1; придумать задачу про реки или озера России.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adfon.ru/image/20076-1400x105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5696" y="260648"/>
            <a:ext cx="5562600" cy="41719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87624" y="4365104"/>
            <a:ext cx="68407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Дерево,</a:t>
            </a:r>
            <a:r>
              <a:rPr lang="en-US" sz="32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трава, цветок и птица</a:t>
            </a:r>
            <a:r>
              <a:rPr lang="ru-RU" sz="3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Не всегда умеют защититься.</a:t>
            </a:r>
            <a:r>
              <a:rPr lang="ru-RU" sz="3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Если будут уничтожены они,</a:t>
            </a:r>
            <a:r>
              <a:rPr lang="ru-RU" sz="3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32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 планете мы останемся одни.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5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6FF33"/>
                </a:solidFill>
                <a:effectLst>
                  <a:outerShdw dist="39995" dir="5400000">
                    <a:srgbClr val="000000"/>
                  </a:outerShdw>
                </a:effectLst>
                <a:latin typeface="Comic Sans MS" pitchFamily="66"/>
              </a:rPr>
              <a:t>Оцените урок и свою работу  на уроке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3861048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Урок прошел как обычно</a:t>
            </a:r>
            <a:endParaRPr lang="ru-RU" sz="24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1988840"/>
            <a:ext cx="540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  <a:latin typeface="Calibri" pitchFamily="34" charset="0"/>
                <a:cs typeface="Arial" charset="0"/>
              </a:rPr>
              <a:t>Урок  понравился,   узнал много нового</a:t>
            </a:r>
            <a:endParaRPr lang="ru-RU" sz="2400" b="1" dirty="0">
              <a:solidFill>
                <a:srgbClr val="FFC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35896" y="5229200"/>
            <a:ext cx="4139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Урок не понравился,  не узнал ничего нового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3074" name="Picture 2" descr="http://www.tiptopglobe.com/skin/smile/s12221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4869160"/>
            <a:ext cx="1584176" cy="1728192"/>
          </a:xfrm>
          <a:prstGeom prst="rect">
            <a:avLst/>
          </a:prstGeom>
          <a:noFill/>
        </p:spPr>
      </p:pic>
      <p:pic>
        <p:nvPicPr>
          <p:cNvPr id="3076" name="Picture 4" descr="http://s57.radikal.ru/i156/1102/ea/fc8ac0c60aa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15616" y="1556792"/>
            <a:ext cx="1584176" cy="1714500"/>
          </a:xfrm>
          <a:prstGeom prst="rect">
            <a:avLst/>
          </a:prstGeom>
          <a:noFill/>
        </p:spPr>
      </p:pic>
      <p:pic>
        <p:nvPicPr>
          <p:cNvPr id="3078" name="Picture 6" descr="http://www.novojonov.ru/resource/smiley-set-big/smiley-il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15616" y="3259584"/>
            <a:ext cx="1584176" cy="1513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rgbClr val="7030A0"/>
                </a:solidFill>
              </a:rPr>
              <a:t>Спасибо за урок!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298</TotalTime>
  <Words>1037</Words>
  <Application>Microsoft Office PowerPoint</Application>
  <PresentationFormat>Экран (4:3)</PresentationFormat>
  <Paragraphs>109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Земля – наш дом</vt:lpstr>
      <vt:lpstr>Слайд 2</vt:lpstr>
      <vt:lpstr>Слайд 3</vt:lpstr>
      <vt:lpstr>Цели урока: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Земля – наш дом</dc:title>
  <dc:creator>Crowin</dc:creator>
  <cp:lastModifiedBy>Николай</cp:lastModifiedBy>
  <cp:revision>34</cp:revision>
  <dcterms:created xsi:type="dcterms:W3CDTF">2005-01-02T21:20:28Z</dcterms:created>
  <dcterms:modified xsi:type="dcterms:W3CDTF">2013-06-21T07:15:48Z</dcterms:modified>
</cp:coreProperties>
</file>