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58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DBA56A1-093A-43D8-AFAB-6B07CE4E83FD}" type="datetimeFigureOut">
              <a:rPr lang="ru-RU" smtClean="0"/>
              <a:t>15.09.2009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DBA56A1-093A-43D8-AFAB-6B07CE4E83FD}" type="datetimeFigureOut">
              <a:rPr lang="ru-RU" smtClean="0"/>
              <a:t>15.09.2009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DBA56A1-093A-43D8-AFAB-6B07CE4E83FD}" type="datetimeFigureOut">
              <a:rPr lang="ru-RU" smtClean="0"/>
              <a:t>15.09.2009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DBA56A1-093A-43D8-AFAB-6B07CE4E83FD}" type="datetimeFigureOut">
              <a:rPr lang="ru-RU" smtClean="0"/>
              <a:t>15.09.2009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BA56A1-093A-43D8-AFAB-6B07CE4E83FD}" type="datetimeFigureOut">
              <a:rPr lang="ru-RU" smtClean="0"/>
              <a:t>15.09.2009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BA56A1-093A-43D8-AFAB-6B07CE4E83FD}" type="datetimeFigureOut">
              <a:rPr lang="ru-RU" smtClean="0"/>
              <a:t>15.09.2009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B47B3C-6AC6-4CCE-B63A-DB43E405690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162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A56A1-093A-43D8-AFAB-6B07CE4E83FD}" type="datetimeFigureOut">
              <a:rPr lang="ru-RU" smtClean="0"/>
              <a:t>15.09.2009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47B3C-6AC6-4CCE-B63A-DB43E405690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612845"/>
            <a:ext cx="7715304" cy="5632311"/>
          </a:xfrm>
          <a:prstGeom prst="rect">
            <a:avLst/>
          </a:prstGeom>
        </p:spPr>
        <p:txBody>
          <a:bodyPr wrap="square">
            <a:spAutoFit/>
          </a:bodyPr>
          <a:lstStyle/>
          <a:p>
            <a:r>
              <a:rPr lang="ru-RU" sz="2400" b="1" dirty="0"/>
              <a:t>В чем  же  истоки  конфликта</a:t>
            </a:r>
            <a:r>
              <a:rPr lang="ru-RU" sz="2400" dirty="0"/>
              <a:t>?  Как любое социальное явление – это процесс, протекающий во времени. Конфликт имеет определенные периоды и этапы, в ходе которых он возникает, развивается и завершается. Динамика конфликта - это ход его развития, изменения конфликта под воздействием его внутренних механизмов и внешних факторов. В  любом  конфликте  присутствуют  его участники - "</a:t>
            </a:r>
            <a:r>
              <a:rPr lang="ru-RU" sz="2400" dirty="0" err="1"/>
              <a:t>конфликтанты</a:t>
            </a:r>
            <a:r>
              <a:rPr lang="ru-RU" sz="2400" dirty="0"/>
              <a:t>". Они  обладают  волей,  сознанием, способны  понимать  значение  своих  действий  и  нести  ответственность  за  них. Значит,  каждый  из  них  является  субъектом, причем  это  может  быть  как  отдельная  личность, так  и  группа – от  малой  контактной  до  макросоциальных  объединений. Противодействующие  субъекты  являются  оппонентами  друг  друга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538" y="751344"/>
            <a:ext cx="7500990" cy="5632311"/>
          </a:xfrm>
          <a:prstGeom prst="rect">
            <a:avLst/>
          </a:prstGeom>
        </p:spPr>
        <p:txBody>
          <a:bodyPr wrap="square">
            <a:spAutoFit/>
          </a:bodyPr>
          <a:lstStyle/>
          <a:p>
            <a:r>
              <a:rPr lang="ru-RU" sz="2400" dirty="0"/>
              <a:t>Помимо  них  в  конфликте  могут  принимать  участие  и  другие  субъекты. Это  могут  быть  посредники, наблюдатели, которые  являются  противоборствующей  стороной, а  выполняют  миротворческие  функции. Однако  они  легко  могут  превратиться  в  оппонентов.        То, или  за  что борются  между  собой  оппоненты, составляет  предмет  конфликта. Это  может  быть  конкретная  вещь,  имущество, территория, иные  материальные  блага.        Предмет  конфликта  зачастую   очевиден. Но  не  так  уж  редко, особенно  при  продолжительных  конфликтах, выделить  его  бывает  непросто, поскольку  он  обрастает  многими  дополнительными  обстоятельствами. Иногда  случается  и  такое: выясняется, что  у  данного  конфликта  нет  предмета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1028343"/>
            <a:ext cx="7643866" cy="4893647"/>
          </a:xfrm>
          <a:prstGeom prst="rect">
            <a:avLst/>
          </a:prstGeom>
        </p:spPr>
        <p:txBody>
          <a:bodyPr wrap="square">
            <a:spAutoFit/>
          </a:bodyPr>
          <a:lstStyle/>
          <a:p>
            <a:r>
              <a:rPr lang="ru-RU" sz="2400" dirty="0"/>
              <a:t>Такие  конфликты  называются  беспредметными. Они  могут  быть  следствием  заблуждений, ошибок  субъектов  или  хотя  бы  одного  из  них. Однако  если  ситуация  не  проясняется, то  рано  или  поздно  оппоненты  своими  враждебными  действиями  причиняют  друг  другу  ущерб, предмет  привносится  в  конфликт. Хотя  и  с  опозданием.        Начало конфликта может быть выражено в виде первых актов противодействия сторон. Для признания конфликта начавшимся требуются три совпадающих условия: </a:t>
            </a:r>
            <a:r>
              <a:rPr lang="en-US" sz="2400" dirty="0"/>
              <a:t>· </a:t>
            </a:r>
            <a:r>
              <a:rPr lang="ru-RU" sz="2400" dirty="0"/>
              <a:t>Первый участник сознательно и активно действует в ущерб другому участнику (действием может быть как физическое движение, так и передача информации);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538" y="571480"/>
            <a:ext cx="7429552" cy="4154984"/>
          </a:xfrm>
          <a:prstGeom prst="rect">
            <a:avLst/>
          </a:prstGeom>
        </p:spPr>
        <p:txBody>
          <a:bodyPr wrap="square">
            <a:spAutoFit/>
          </a:bodyPr>
          <a:lstStyle/>
          <a:p>
            <a:r>
              <a:rPr lang="ru-RU" sz="2400" dirty="0"/>
              <a:t>Второй участник (оппонент) осознает, что указанные действия направлены против его интересов: </a:t>
            </a:r>
            <a:r>
              <a:rPr lang="en-US" sz="2400" dirty="0"/>
              <a:t>· </a:t>
            </a:r>
            <a:r>
              <a:rPr lang="ru-RU" sz="2400" dirty="0"/>
              <a:t>В связи с этим оппонент предпринимает ответные действия против первого участника. Если один из субъектов предпринимает агрессивные действия, а второй занимает пассивную позицию, то конфликт не имеет места. Конфликт отсутствует и в том случае, когда одна из сторон замышляет конфликтное взаимодействие, т.е. совершает мысленные, а не поведенческие действия.        В динамике конфликта можно выделить следующие периоды и этапы: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1028343"/>
            <a:ext cx="7643866" cy="4893647"/>
          </a:xfrm>
          <a:prstGeom prst="rect">
            <a:avLst/>
          </a:prstGeom>
        </p:spPr>
        <p:txBody>
          <a:bodyPr wrap="square">
            <a:spAutoFit/>
          </a:bodyPr>
          <a:lstStyle/>
          <a:p>
            <a:r>
              <a:rPr lang="ru-RU" sz="2400" dirty="0" err="1"/>
              <a:t>Предконфликтный</a:t>
            </a:r>
            <a:r>
              <a:rPr lang="ru-RU" sz="2400" dirty="0"/>
              <a:t> период или латентный. Он включает в себя следующие этапы: - возникновение объективной проблемной ситуации, - осознание объективной проблемной ситуации субъектами взаимодействия, - попытки сторон разрешить объективную проблемную ситуацию неконфликтными способами, - возникновение </a:t>
            </a:r>
            <a:r>
              <a:rPr lang="ru-RU" sz="2400" dirty="0" err="1"/>
              <a:t>предконфликтной</a:t>
            </a:r>
            <a:r>
              <a:rPr lang="ru-RU" sz="2400" dirty="0"/>
              <a:t> ситуации.        Возникновение объективной проблемной ситуации.  Если конфликт не ложный, то он обычно порождается объективной проблемной ситуацией. Сущность такой ситуации состоит в возникновении противоречия между субъектами (их целями, мотивами, действиями, стремлениями и т.п.).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1166843"/>
            <a:ext cx="7500990" cy="4893647"/>
          </a:xfrm>
          <a:prstGeom prst="rect">
            <a:avLst/>
          </a:prstGeom>
        </p:spPr>
        <p:txBody>
          <a:bodyPr wrap="square">
            <a:spAutoFit/>
          </a:bodyPr>
          <a:lstStyle/>
          <a:p>
            <a:r>
              <a:rPr lang="ru-RU" sz="2400" dirty="0"/>
              <a:t>Так как противоречие еще не осознано и нет конфликтных действий, то такая ситуация называется проблемной. В основном она является результатом действия объективных причин. Ежедневно возникающие на производстве, в быту, в семье многие проблемные ситуации существуют длительное время и не проявляют себя.        </a:t>
            </a:r>
            <a:r>
              <a:rPr lang="en-US" sz="2400" dirty="0"/>
              <a:t>«</a:t>
            </a:r>
            <a:r>
              <a:rPr lang="ru-RU" sz="2400" dirty="0"/>
              <a:t>Объективные противоречивые ситуации, возникающие в деятельности людей, создают потенциальную возможность возникновения конфликтов, которая переходит в реальность только в сочетании с субъективными факторами</a:t>
            </a:r>
            <a:r>
              <a:rPr lang="en-US" sz="2400" dirty="0"/>
              <a:t>» [3].        </a:t>
            </a:r>
            <a:r>
              <a:rPr lang="ru-RU" sz="2400" dirty="0"/>
              <a:t>Одно из условий такого перехода -  осознание объективной проблемной ситуации.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1028343"/>
            <a:ext cx="7286676" cy="5262979"/>
          </a:xfrm>
          <a:prstGeom prst="rect">
            <a:avLst/>
          </a:prstGeom>
        </p:spPr>
        <p:txBody>
          <a:bodyPr wrap="square">
            <a:spAutoFit/>
          </a:bodyPr>
          <a:lstStyle/>
          <a:p>
            <a:r>
              <a:rPr lang="ru-RU" sz="2400" dirty="0"/>
              <a:t>Осознание объективной проблемной ситуации. Смысл данного этапа составляют восприятие реальности как проблемной, понимание необходимости предпринять какие – либо действия для разрешения противоречия.         Попытки  обеих  сторон  разрешить  объективную  проблемную  ситуацию  неконфликтными  способами. Часто  стороны,  или  одна  из  них, пытаются  решить  проблему  неконфликтными  способами. Это  могут  быть  просьбы, убеждения, информирование  противостоящей  стороны. Может  быть  и  такое, что  участник  взаимодействия  уступает, не  желая  перерастания  проблемы  в  конфликт.          Возникновение  </a:t>
            </a:r>
            <a:r>
              <a:rPr lang="ru-RU" sz="2400" dirty="0" err="1"/>
              <a:t>предконфликтной</a:t>
            </a:r>
            <a:r>
              <a:rPr lang="ru-RU" sz="2400" dirty="0"/>
              <a:t>  ситуации.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428604"/>
            <a:ext cx="7786742" cy="2677656"/>
          </a:xfrm>
          <a:prstGeom prst="rect">
            <a:avLst/>
          </a:prstGeom>
        </p:spPr>
        <p:txBody>
          <a:bodyPr wrap="square">
            <a:spAutoFit/>
          </a:bodyPr>
          <a:lstStyle/>
          <a:p>
            <a:r>
              <a:rPr lang="ru-RU" sz="2400" dirty="0"/>
              <a:t>Конфликтность  ситуации  воспринимается  как  наличие  угрозы  безопасности  одной  из  сторон  взаимодействия. Ситуация  может  осознаваться  как  </a:t>
            </a:r>
            <a:r>
              <a:rPr lang="ru-RU" sz="2400" dirty="0" err="1"/>
              <a:t>предконфликтная</a:t>
            </a:r>
            <a:r>
              <a:rPr lang="ru-RU" sz="2400" dirty="0"/>
              <a:t>   и  при  восприятии  угрозы  каким-то общественно важным интересам. Причем действия оппонента  рассматриваются  не  как  потенциальная  угроза, а  как  непосредственная. </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684</Words>
  <Application>Microsoft Office PowerPoint</Application>
  <PresentationFormat>Экран (4:3)</PresentationFormat>
  <Paragraphs>8</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Слайд 1</vt:lpstr>
      <vt:lpstr>Слайд 2</vt:lpstr>
      <vt:lpstr>Слайд 3</vt:lpstr>
      <vt:lpstr>Слайд 4</vt:lpstr>
      <vt:lpstr>Слайд 5</vt:lpstr>
      <vt:lpstr>Слайд 6</vt:lpstr>
      <vt:lpstr>Слайд 7</vt:lpstr>
      <vt:lpstr>Слайд 8</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HomeUser</dc:creator>
  <cp:lastModifiedBy>HomeUser</cp:lastModifiedBy>
  <cp:revision>1</cp:revision>
  <dcterms:created xsi:type="dcterms:W3CDTF">2009-09-15T20:18:16Z</dcterms:created>
  <dcterms:modified xsi:type="dcterms:W3CDTF">2009-09-15T20:24:31Z</dcterms:modified>
</cp:coreProperties>
</file>