
<file path=[Content_Types].xml><?xml version="1.0" encoding="utf-8"?>
<Types xmlns="http://schemas.openxmlformats.org/package/2006/content-types"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theme+xml" PartName="/ppt/theme/theme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extended-properties+xml" PartName="/docProps/app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viewProps+xml" PartName="/ppt/viewProps.xml"/>
  <Override ContentType="application/vnd.openxmlformats-officedocument.presentationml.slideLayout+xml" PartName="/ppt/slideLayouts/slideLayout9.xml"/>
  <Override ContentType="application/vnd.openxmlformats-package.core-properties+xml" PartName="/docProps/core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3CA71-EF4D-4D05-A7F8-F8C16746BAF5}" type="datetimeFigureOut">
              <a:rPr lang="ru-RU" smtClean="0"/>
              <a:pPr/>
              <a:t>20.11.2009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39EE-2FF7-4347-9821-A3EF19CE2F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3CA71-EF4D-4D05-A7F8-F8C16746BAF5}" type="datetimeFigureOut">
              <a:rPr lang="ru-RU" smtClean="0"/>
              <a:pPr/>
              <a:t>20.11.2009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39EE-2FF7-4347-9821-A3EF19CE2F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3CA71-EF4D-4D05-A7F8-F8C16746BAF5}" type="datetimeFigureOut">
              <a:rPr lang="ru-RU" smtClean="0"/>
              <a:pPr/>
              <a:t>20.11.2009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39EE-2FF7-4347-9821-A3EF19CE2F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3CA71-EF4D-4D05-A7F8-F8C16746BAF5}" type="datetimeFigureOut">
              <a:rPr lang="ru-RU" smtClean="0"/>
              <a:pPr/>
              <a:t>20.11.2009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39EE-2FF7-4347-9821-A3EF19CE2F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3CA71-EF4D-4D05-A7F8-F8C16746BAF5}" type="datetimeFigureOut">
              <a:rPr lang="ru-RU" smtClean="0"/>
              <a:pPr/>
              <a:t>20.11.2009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39EE-2FF7-4347-9821-A3EF19CE2F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3CA71-EF4D-4D05-A7F8-F8C16746BAF5}" type="datetimeFigureOut">
              <a:rPr lang="ru-RU" smtClean="0"/>
              <a:pPr/>
              <a:t>20.11.2009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CF39EE-2FF7-4347-9821-A3EF19CE2F4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3CA71-EF4D-4D05-A7F8-F8C16746BAF5}" type="datetimeFigureOut">
              <a:rPr lang="ru-RU" smtClean="0"/>
              <a:pPr/>
              <a:t>20.11.2009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39EE-2FF7-4347-9821-A3EF19CE2F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3CA71-EF4D-4D05-A7F8-F8C16746BAF5}" type="datetimeFigureOut">
              <a:rPr lang="ru-RU" smtClean="0"/>
              <a:pPr/>
              <a:t>20.11.2009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19CF39EE-2FF7-4347-9821-A3EF19CE2F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C493CA71-EF4D-4D05-A7F8-F8C16746BAF5}" type="datetimeFigureOut">
              <a:rPr lang="ru-RU" smtClean="0"/>
              <a:pPr/>
              <a:t>20.11.2009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39EE-2FF7-4347-9821-A3EF19CE2F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3CA71-EF4D-4D05-A7F8-F8C16746BAF5}" type="datetimeFigureOut">
              <a:rPr lang="ru-RU" smtClean="0"/>
              <a:pPr/>
              <a:t>20.11.2009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39EE-2FF7-4347-9821-A3EF19CE2F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3CA71-EF4D-4D05-A7F8-F8C16746BAF5}" type="datetimeFigureOut">
              <a:rPr lang="ru-RU" smtClean="0"/>
              <a:pPr/>
              <a:t>20.11.2009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39EE-2FF7-4347-9821-A3EF19CE2F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C493CA71-EF4D-4D05-A7F8-F8C16746BAF5}" type="datetimeFigureOut">
              <a:rPr lang="ru-RU" smtClean="0"/>
              <a:pPr/>
              <a:t>20.11.2009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9CF39EE-2FF7-4347-9821-A3EF19CE2F4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Всемирная Организация Здравоохранения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900" u="sng" dirty="0" err="1" smtClean="0"/>
              <a:t>Всеми́рная</a:t>
            </a:r>
            <a:r>
              <a:rPr lang="ru-RU" sz="1900" u="sng" dirty="0" smtClean="0"/>
              <a:t> </a:t>
            </a:r>
            <a:r>
              <a:rPr lang="ru-RU" sz="1900" u="sng" dirty="0" err="1" smtClean="0"/>
              <a:t>организа́ция</a:t>
            </a:r>
            <a:r>
              <a:rPr lang="ru-RU" sz="1900" u="sng" dirty="0" smtClean="0"/>
              <a:t> </a:t>
            </a:r>
            <a:r>
              <a:rPr lang="ru-RU" sz="1900" u="sng" dirty="0" err="1" smtClean="0"/>
              <a:t>здравоохране́ния</a:t>
            </a:r>
            <a:r>
              <a:rPr lang="ru-RU" sz="1900" u="sng" dirty="0" smtClean="0"/>
              <a:t> </a:t>
            </a:r>
            <a:r>
              <a:rPr lang="ru-RU" sz="1900" i="1" dirty="0" smtClean="0"/>
              <a:t>(ВОЗ, англ. </a:t>
            </a:r>
            <a:r>
              <a:rPr lang="ru-RU" sz="1900" i="1" dirty="0" err="1" smtClean="0"/>
              <a:t>World</a:t>
            </a:r>
            <a:r>
              <a:rPr lang="ru-RU" sz="1900" i="1" dirty="0" smtClean="0"/>
              <a:t> </a:t>
            </a:r>
            <a:r>
              <a:rPr lang="ru-RU" sz="1900" i="1" dirty="0" err="1" smtClean="0"/>
              <a:t>Health</a:t>
            </a:r>
            <a:r>
              <a:rPr lang="ru-RU" sz="1900" i="1" dirty="0" smtClean="0"/>
              <a:t> </a:t>
            </a:r>
            <a:r>
              <a:rPr lang="ru-RU" sz="1900" i="1" dirty="0" err="1" smtClean="0"/>
              <a:t>Organization</a:t>
            </a:r>
            <a:r>
              <a:rPr lang="ru-RU" sz="1900" i="1" dirty="0" smtClean="0"/>
              <a:t>, WHO)</a:t>
            </a:r>
            <a:r>
              <a:rPr lang="ru-RU" sz="1900" dirty="0" smtClean="0"/>
              <a:t> — специальное агентство Организации Объединённых Наций, состоящее из 193 государств-членов, основная функция которого лежит в решении международных проблем здравоохранения и охране здоровья населения мира. Она была основана в 1948г. со штаб-квартирой в Женеве в Швейцарии.</a:t>
            </a:r>
          </a:p>
          <a:p>
            <a:pPr>
              <a:buNone/>
            </a:pPr>
            <a:endParaRPr lang="en-US" sz="1900" dirty="0" smtClean="0"/>
          </a:p>
          <a:p>
            <a:pPr>
              <a:buNone/>
            </a:pPr>
            <a:endParaRPr lang="ru-RU" sz="1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00108"/>
            <a:ext cx="7467600" cy="5500726"/>
          </a:xfrm>
        </p:spPr>
        <p:txBody>
          <a:bodyPr>
            <a:normAutofit/>
          </a:bodyPr>
          <a:lstStyle/>
          <a:p>
            <a:pPr indent="457200">
              <a:buNone/>
            </a:pPr>
            <a:r>
              <a:rPr lang="ru-RU" sz="1200" dirty="0" smtClean="0"/>
              <a:t>Первым органом, занимавшимся межнациональным сотрудничеством в этом вопросе был Константинопольский высший совет здравоохранения, образованный в 1839  г.</a:t>
            </a:r>
          </a:p>
          <a:p>
            <a:pPr indent="0">
              <a:buNone/>
            </a:pPr>
            <a:r>
              <a:rPr lang="ru-RU" sz="1200" dirty="0" smtClean="0"/>
              <a:t>Основные задачи:</a:t>
            </a:r>
          </a:p>
          <a:p>
            <a:pPr indent="0">
              <a:buFontTx/>
              <a:buChar char="-"/>
            </a:pPr>
            <a:r>
              <a:rPr lang="ru-RU" sz="1200" dirty="0" smtClean="0"/>
              <a:t> контроль за иностранными судами в турецких портах</a:t>
            </a:r>
          </a:p>
          <a:p>
            <a:pPr indent="0">
              <a:buFontTx/>
              <a:buChar char="-"/>
            </a:pPr>
            <a:r>
              <a:rPr lang="ru-RU" sz="1200" dirty="0" smtClean="0"/>
              <a:t> противоэпидемические мероприятия по предупреждению распространения чумы и холеры</a:t>
            </a:r>
          </a:p>
          <a:p>
            <a:pPr indent="0">
              <a:buNone/>
            </a:pPr>
            <a:endParaRPr lang="ru-RU" sz="1200" dirty="0" smtClean="0"/>
          </a:p>
          <a:p>
            <a:pPr indent="0">
              <a:buNone/>
            </a:pPr>
            <a:r>
              <a:rPr lang="ru-RU" sz="1200" dirty="0" smtClean="0"/>
              <a:t>Позднее подобные советы были созданы в Марокко (1840 г.) и Египте (1846 г.). В 1851 г. в Париже прошла I Международная санитарная конференция, в которой участвовали 12 государств, в том числе и Россия.</a:t>
            </a:r>
          </a:p>
          <a:p>
            <a:pPr indent="0">
              <a:buNone/>
            </a:pPr>
            <a:r>
              <a:rPr lang="ru-RU" sz="1200" dirty="0" smtClean="0"/>
              <a:t>Итог конференции - предполагалось принятие Международной санитарной конвенции, которая определила порядок морского карантина в Средиземном море.</a:t>
            </a:r>
          </a:p>
          <a:p>
            <a:pPr indent="0">
              <a:buNone/>
            </a:pPr>
            <a:endParaRPr lang="ru-RU" sz="1200" dirty="0" smtClean="0"/>
          </a:p>
          <a:p>
            <a:pPr indent="0">
              <a:buNone/>
            </a:pPr>
            <a:r>
              <a:rPr lang="ru-RU" sz="1200" dirty="0" smtClean="0"/>
              <a:t>В начале XX века были основаны ещё две межправительственные организации здравоохранения:</a:t>
            </a:r>
          </a:p>
          <a:p>
            <a:pPr indent="0">
              <a:buNone/>
            </a:pPr>
            <a:r>
              <a:rPr lang="ru-RU" sz="1200" dirty="0" smtClean="0"/>
              <a:t>1. 1902 г. Панамериканское санитарное бюро (Вашингтон, США)</a:t>
            </a:r>
          </a:p>
          <a:p>
            <a:pPr indent="0">
              <a:buNone/>
            </a:pPr>
            <a:r>
              <a:rPr lang="ru-RU" sz="1200" dirty="0" smtClean="0"/>
              <a:t>2. 1907 г. Общественное бюро гигиены в Европе (Париж, Франция)</a:t>
            </a:r>
          </a:p>
          <a:p>
            <a:pPr indent="0">
              <a:buNone/>
            </a:pPr>
            <a:r>
              <a:rPr lang="ru-RU" sz="1200" dirty="0" smtClean="0"/>
              <a:t>Их главной функцией являлось распространение информации об общих вопросах медицины (особенно об инфекционных заболеваниях). </a:t>
            </a:r>
          </a:p>
          <a:p>
            <a:pPr indent="0">
              <a:buNone/>
            </a:pPr>
            <a:endParaRPr lang="ru-RU" sz="1200" dirty="0" smtClean="0"/>
          </a:p>
          <a:p>
            <a:pPr indent="0">
              <a:buNone/>
            </a:pPr>
            <a:r>
              <a:rPr lang="ru-RU" sz="1200" dirty="0" smtClean="0"/>
              <a:t>После Первой мировой войны в 1923 г. стала функционировать Международная организация здравоохранения Лиги Наций (Женева, Швейцария), а по окончании II Мировой войны в июле 1946 г. в Нью-Йорке в соответствии с решением Международной конференции по здравоохранению было решено создать ВОЗ.</a:t>
            </a:r>
          </a:p>
          <a:p>
            <a:pPr indent="0">
              <a:buNone/>
            </a:pPr>
            <a:endParaRPr lang="ru-RU" sz="1200" dirty="0" smtClean="0"/>
          </a:p>
          <a:p>
            <a:pPr indent="0">
              <a:buNone/>
            </a:pPr>
            <a:r>
              <a:rPr lang="ru-RU" sz="1200" dirty="0" smtClean="0"/>
              <a:t>Устав ВОЗ был ратифицирован </a:t>
            </a:r>
            <a:r>
              <a:rPr lang="ru-RU" sz="1200" i="1" dirty="0" smtClean="0"/>
              <a:t>7 апреля 1948 г.</a:t>
            </a:r>
            <a:r>
              <a:rPr lang="ru-RU" sz="1200" dirty="0" smtClean="0"/>
              <a:t>, с тех пор этот день 7 апреля отмечается как «Всемирный день здоровья».</a:t>
            </a:r>
          </a:p>
          <a:p>
            <a:pPr indent="0">
              <a:buNone/>
            </a:pPr>
            <a:endParaRPr lang="ru-RU" sz="1200" dirty="0" smtClean="0"/>
          </a:p>
          <a:p>
            <a:pPr indent="0">
              <a:buNone/>
            </a:pPr>
            <a:endParaRPr lang="ru-RU" sz="1200" dirty="0" smtClean="0"/>
          </a:p>
          <a:p>
            <a:pPr indent="0">
              <a:buNone/>
            </a:pPr>
            <a:endParaRPr lang="ru-RU" sz="1200" dirty="0" smtClean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История </a:t>
            </a:r>
            <a:r>
              <a:rPr lang="ru-RU" sz="3200" dirty="0" smtClean="0"/>
              <a:t>образования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Структура ВОЗ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71546"/>
            <a:ext cx="7467600" cy="4525963"/>
          </a:xfrm>
        </p:spPr>
        <p:txBody>
          <a:bodyPr anchor="t">
            <a:normAutofit fontScale="92500" lnSpcReduction="10000"/>
          </a:bodyPr>
          <a:lstStyle/>
          <a:p>
            <a:pPr indent="384048">
              <a:buNone/>
            </a:pPr>
            <a:r>
              <a:rPr lang="ru-RU" sz="1400" b="1" dirty="0" smtClean="0"/>
              <a:t>1. Всемирная ассамблея по здравоохранению.</a:t>
            </a:r>
          </a:p>
          <a:p>
            <a:pPr indent="384048">
              <a:buNone/>
            </a:pPr>
            <a:r>
              <a:rPr lang="ru-RU" sz="1400" b="1" dirty="0" smtClean="0"/>
              <a:t>2. Исполнительный комитет.</a:t>
            </a:r>
          </a:p>
          <a:p>
            <a:pPr indent="384048">
              <a:buNone/>
            </a:pPr>
            <a:r>
              <a:rPr lang="ru-RU" sz="1400" b="1" dirty="0" smtClean="0"/>
              <a:t>3. Секретариат.</a:t>
            </a:r>
          </a:p>
          <a:p>
            <a:pPr indent="384048">
              <a:buNone/>
            </a:pPr>
            <a:endParaRPr lang="ru-RU" sz="1400" dirty="0" smtClean="0"/>
          </a:p>
          <a:p>
            <a:pPr indent="384048">
              <a:buNone/>
            </a:pPr>
            <a:r>
              <a:rPr lang="ru-RU" sz="1400" b="1" u="sng" dirty="0" smtClean="0"/>
              <a:t>Всемирная ассамблея</a:t>
            </a:r>
            <a:r>
              <a:rPr lang="ru-RU" sz="1400" b="1" dirty="0" smtClean="0"/>
              <a:t> </a:t>
            </a:r>
            <a:r>
              <a:rPr lang="ru-RU" sz="1400" dirty="0" smtClean="0"/>
              <a:t>здравоохранения является высшим органом ВОЗ, принимающим решения. Основное внимание на ее сессиях, в работе которых участвуют делегации из всех государств-членов ВОЗ, сосредоточено на повестке дня в области здравоохранения, подготовленной Исполнительным комитетом. Основными функциями Ассамблеи являются определение направления деятельности Организации, назначение Генерального директора, наблюдение за финансовой деятельностью Организации, пересмотр и утверждение проекта программного бюджета. Ее ежегодные сессии проводятся в Женеве, Швейцария.</a:t>
            </a:r>
          </a:p>
          <a:p>
            <a:pPr indent="384048">
              <a:buNone/>
            </a:pPr>
            <a:endParaRPr lang="ru-RU" sz="1400" i="1" dirty="0" smtClean="0"/>
          </a:p>
          <a:p>
            <a:pPr indent="384048">
              <a:buNone/>
            </a:pPr>
            <a:r>
              <a:rPr lang="ru-RU" sz="1400" b="1" u="sng" dirty="0" smtClean="0"/>
              <a:t>Исполнительный комитет</a:t>
            </a:r>
            <a:r>
              <a:rPr lang="ru-RU" sz="1400" u="sng" dirty="0" smtClean="0"/>
              <a:t> </a:t>
            </a:r>
            <a:r>
              <a:rPr lang="ru-RU" sz="1400" dirty="0" smtClean="0"/>
              <a:t>состоит из 34 членов, технически квалифицированных в области здравоохранения, каждый из которых назначается государством-членом, избранным для этого Всемирной ассамблеей здравоохранения. Государства-члены избираются сроком на три года. </a:t>
            </a:r>
          </a:p>
          <a:p>
            <a:pPr indent="384048">
              <a:buNone/>
            </a:pPr>
            <a:r>
              <a:rPr lang="ru-RU" sz="1400" dirty="0" smtClean="0"/>
              <a:t>Комитет проводит не менее двух сессий в год; основная сессия обычно проводится в январе, а другая, менее продолжительная сессия, проводится в мае, сразу же после Ассамблеи здравоохранения. Основными функциями Исполнительного комитета является проведение в жизнь решений и политики Ассамблеи здравоохранения, оказание ей консультативной помощи и общее содействие ее работе.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Задачи ВОЗ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AutoNum type="arabicPeriod"/>
            </a:pPr>
            <a:r>
              <a:rPr lang="ru-RU" sz="1800" dirty="0" smtClean="0"/>
              <a:t>Предоставление международных рекомендаций в области здравоохранения</a:t>
            </a:r>
          </a:p>
          <a:p>
            <a:pPr>
              <a:buFont typeface="Wingdings 2"/>
              <a:buAutoNum type="arabicPeriod"/>
            </a:pPr>
            <a:r>
              <a:rPr lang="ru-RU" sz="1800" dirty="0" smtClean="0"/>
              <a:t>Установление стандартов здравоохранения</a:t>
            </a:r>
          </a:p>
          <a:p>
            <a:pPr>
              <a:buFont typeface="Wingdings 2"/>
              <a:buAutoNum type="arabicPeriod"/>
            </a:pPr>
            <a:r>
              <a:rPr lang="ru-RU" sz="1800" dirty="0" smtClean="0"/>
              <a:t>Сотрудничество с правительствами стран в области усиления национальных программ здравоохранения</a:t>
            </a:r>
          </a:p>
          <a:p>
            <a:pPr>
              <a:buFont typeface="Wingdings 2"/>
              <a:buAutoNum type="arabicPeriod"/>
            </a:pPr>
            <a:r>
              <a:rPr lang="ru-RU" sz="1800" dirty="0" smtClean="0"/>
              <a:t>Разработка и передача соответствующих технологий, информации и стандартов здравоохранения.</a:t>
            </a:r>
          </a:p>
          <a:p>
            <a:pPr>
              <a:buAutoNum type="arabicPeriod"/>
            </a:pPr>
            <a:endParaRPr lang="ru-RU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Сферы деятельности ВОЗ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50926" indent="-514350">
              <a:buFont typeface="+mj-lt"/>
              <a:buAutoNum type="arabicPeriod"/>
            </a:pPr>
            <a:r>
              <a:rPr lang="ru-RU" sz="1800" dirty="0" smtClean="0"/>
              <a:t>Укрепление и совершенствование национальных служб здравоохранения;</a:t>
            </a:r>
          </a:p>
          <a:p>
            <a:pPr marL="550926" indent="-514350">
              <a:buFont typeface="+mj-lt"/>
              <a:buAutoNum type="arabicPeriod"/>
            </a:pPr>
            <a:r>
              <a:rPr lang="ru-RU" sz="1800" dirty="0" smtClean="0"/>
              <a:t>Предупреждение неинфекционных и инфекционных заболеваний и борьба с ними;</a:t>
            </a:r>
          </a:p>
          <a:p>
            <a:pPr marL="550926" indent="-514350">
              <a:buFont typeface="+mj-lt"/>
              <a:buAutoNum type="arabicPeriod"/>
            </a:pPr>
            <a:r>
              <a:rPr lang="ru-RU" sz="1800" dirty="0" smtClean="0"/>
              <a:t>Охрана и оздоровление окружающей среды;</a:t>
            </a:r>
          </a:p>
          <a:p>
            <a:pPr marL="550926" indent="-514350">
              <a:buFont typeface="+mj-lt"/>
              <a:buAutoNum type="arabicPeriod"/>
            </a:pPr>
            <a:r>
              <a:rPr lang="ru-RU" sz="1800" dirty="0" smtClean="0"/>
              <a:t>Охрана здоровья матери и ребёнка;</a:t>
            </a:r>
          </a:p>
          <a:p>
            <a:pPr marL="550926" indent="-514350">
              <a:buFont typeface="+mj-lt"/>
              <a:buAutoNum type="arabicPeriod"/>
            </a:pPr>
            <a:r>
              <a:rPr lang="ru-RU" sz="1800" dirty="0" smtClean="0"/>
              <a:t>Подготовка медицинских кадров;</a:t>
            </a:r>
          </a:p>
          <a:p>
            <a:pPr marL="550926" indent="-514350">
              <a:buFont typeface="+mj-lt"/>
              <a:buAutoNum type="arabicPeriod"/>
            </a:pPr>
            <a:r>
              <a:rPr lang="ru-RU" sz="1800" dirty="0" smtClean="0"/>
              <a:t>Развитие медико-биологических исследований;</a:t>
            </a:r>
          </a:p>
          <a:p>
            <a:pPr marL="550926" indent="-514350">
              <a:buFont typeface="+mj-lt"/>
              <a:buAutoNum type="arabicPeriod"/>
            </a:pPr>
            <a:r>
              <a:rPr lang="ru-RU" sz="1800" dirty="0" smtClean="0"/>
              <a:t>Санитарная статистика.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 smtClean="0"/>
              <a:t>Региональные бюро ВОЗ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50926" indent="-514350">
              <a:buFont typeface="+mj-lt"/>
              <a:buAutoNum type="arabicPeriod"/>
            </a:pPr>
            <a:r>
              <a:rPr lang="ru-RU" sz="2000" dirty="0" smtClean="0"/>
              <a:t>Европейское — в Копенгагене (Дания),</a:t>
            </a:r>
          </a:p>
          <a:p>
            <a:pPr marL="550926" indent="-514350">
              <a:buFont typeface="+mj-lt"/>
              <a:buAutoNum type="arabicPeriod"/>
            </a:pPr>
            <a:r>
              <a:rPr lang="ru-RU" sz="2000" dirty="0" smtClean="0"/>
              <a:t>Американское — в Вашингтоне (США),</a:t>
            </a:r>
          </a:p>
          <a:p>
            <a:pPr marL="550926" indent="-514350">
              <a:buFont typeface="+mj-lt"/>
              <a:buAutoNum type="arabicPeriod"/>
            </a:pPr>
            <a:r>
              <a:rPr lang="ru-RU" sz="2000" dirty="0" smtClean="0"/>
              <a:t>Восточно-Средиземноморское (Средиземноморское) — в Каире (Египет),</a:t>
            </a:r>
          </a:p>
          <a:p>
            <a:pPr marL="550926" indent="-514350">
              <a:buFont typeface="+mj-lt"/>
              <a:buAutoNum type="arabicPeriod"/>
            </a:pPr>
            <a:r>
              <a:rPr lang="ru-RU" sz="2000" dirty="0" smtClean="0"/>
              <a:t>Юго-Восточной Азии (Азиатское) — в Дели (Индия),</a:t>
            </a:r>
          </a:p>
          <a:p>
            <a:pPr marL="550926" indent="-514350">
              <a:buFont typeface="+mj-lt"/>
              <a:buAutoNum type="arabicPeriod"/>
            </a:pPr>
            <a:r>
              <a:rPr lang="ru-RU" sz="2000" dirty="0" smtClean="0"/>
              <a:t>Западной части Тихого океана (Тихоокеанское) — в Маниле (Филиппины),</a:t>
            </a:r>
          </a:p>
          <a:p>
            <a:pPr marL="550926" indent="-514350">
              <a:buFont typeface="+mj-lt"/>
              <a:buAutoNum type="arabicPeriod"/>
            </a:pPr>
            <a:r>
              <a:rPr lang="ru-RU" sz="2000" dirty="0" smtClean="0"/>
              <a:t>стран Африки южнее Сахары (Африканское) — в Браззавиле (Конго).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Работа ВОЗ в настоящее время</a:t>
            </a:r>
            <a:endParaRPr lang="ru-RU" sz="3200" dirty="0"/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428596" y="1214422"/>
            <a:ext cx="7467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600" dirty="0" smtClean="0"/>
              <a:t>В настоящее время приоритетными направлениями являются:</a:t>
            </a:r>
          </a:p>
          <a:p>
            <a:pPr marL="550926" indent="-514350">
              <a:buFont typeface="+mj-lt"/>
              <a:buAutoNum type="arabicPeriod"/>
            </a:pPr>
            <a:r>
              <a:rPr lang="ru-RU" sz="1600" dirty="0" smtClean="0"/>
              <a:t>Развитие систем здравоохранения в странах в соответствии с резолюцией об основных принципах национального здравоохранения (1970), в которой чётко обозначены ответственность государства, средства профилактики, участие населения, использование достижений науки и т. д.;</a:t>
            </a:r>
          </a:p>
          <a:p>
            <a:pPr marL="550926" indent="-514350">
              <a:buFont typeface="+mj-lt"/>
              <a:buAutoNum type="arabicPeriod"/>
            </a:pPr>
            <a:r>
              <a:rPr lang="ru-RU" sz="1600" dirty="0" smtClean="0"/>
              <a:t>Подготовка и усовершенствование кадров здравоохранения;</a:t>
            </a:r>
          </a:p>
          <a:p>
            <a:pPr marL="550926" indent="-514350">
              <a:buFont typeface="+mj-lt"/>
              <a:buAutoNum type="arabicPeriod"/>
            </a:pPr>
            <a:r>
              <a:rPr lang="ru-RU" sz="1600" dirty="0" smtClean="0"/>
              <a:t>Развитие первичной медико-санитарной помощи в соответствии с </a:t>
            </a:r>
            <a:r>
              <a:rPr lang="ru-RU" sz="1600" dirty="0" err="1" smtClean="0"/>
              <a:t>Алма-Атинской</a:t>
            </a:r>
            <a:r>
              <a:rPr lang="ru-RU" sz="1600" dirty="0" smtClean="0"/>
              <a:t> декларацией ВОЗ-ЮНИСЕФ (1978);</a:t>
            </a:r>
          </a:p>
          <a:p>
            <a:pPr marL="550926" indent="-514350">
              <a:buFont typeface="+mj-lt"/>
              <a:buAutoNum type="arabicPeriod"/>
            </a:pPr>
            <a:r>
              <a:rPr lang="ru-RU" sz="1600" dirty="0" smtClean="0"/>
              <a:t>Охрана и укрепление здоровья различных групп населения;</a:t>
            </a:r>
          </a:p>
          <a:p>
            <a:pPr marL="550926" indent="-514350">
              <a:buFont typeface="+mj-lt"/>
              <a:buAutoNum type="arabicPeriod"/>
            </a:pPr>
            <a:r>
              <a:rPr lang="ru-RU" sz="1600" dirty="0" smtClean="0"/>
              <a:t>Охрана окружающей среды;</a:t>
            </a:r>
          </a:p>
          <a:p>
            <a:pPr marL="550926" indent="-514350">
              <a:buFont typeface="+mj-lt"/>
              <a:buAutoNum type="arabicPeriod"/>
            </a:pPr>
            <a:r>
              <a:rPr lang="ru-RU" sz="1600" dirty="0" smtClean="0"/>
              <a:t>Борьба с инфекционными и паразитарными болезнями, иммунизация и вакцинация против основных эпидемических заболеваний;</a:t>
            </a:r>
          </a:p>
          <a:p>
            <a:pPr marL="550926" indent="-514350">
              <a:buFont typeface="+mj-lt"/>
              <a:buAutoNum type="arabicPeriod"/>
            </a:pPr>
            <a:r>
              <a:rPr lang="ru-RU" sz="1600" dirty="0" smtClean="0"/>
              <a:t>Охрана и укрепление психического здоровья;</a:t>
            </a:r>
          </a:p>
          <a:p>
            <a:pPr marL="550926" indent="-514350">
              <a:buFont typeface="+mj-lt"/>
              <a:buAutoNum type="arabicPeriod"/>
            </a:pPr>
            <a:r>
              <a:rPr lang="ru-RU" sz="1600" dirty="0" smtClean="0"/>
              <a:t>Обеспечение здоровья матери и ребёнка;</a:t>
            </a:r>
          </a:p>
          <a:p>
            <a:pPr marL="550926" indent="-514350">
              <a:buFont typeface="+mj-lt"/>
              <a:buAutoNum type="arabicPeriod"/>
            </a:pPr>
            <a:r>
              <a:rPr lang="ru-RU" sz="1600" dirty="0" smtClean="0"/>
              <a:t>Информирование по проблемам охраны здоровья;</a:t>
            </a:r>
          </a:p>
          <a:p>
            <a:pPr marL="550926" indent="-514350">
              <a:buFont typeface="+mj-lt"/>
              <a:buAutoNum type="arabicPeriod"/>
            </a:pPr>
            <a:r>
              <a:rPr lang="ru-RU" sz="1600" dirty="0" smtClean="0"/>
              <a:t>Расширенная программа научных медицинских исследований;</a:t>
            </a:r>
          </a:p>
          <a:p>
            <a:pPr marL="550926" indent="-514350">
              <a:buFont typeface="+mj-lt"/>
              <a:buAutoNum type="arabicPeriod"/>
            </a:pPr>
            <a:r>
              <a:rPr lang="ru-RU" sz="1600" dirty="0" smtClean="0"/>
              <a:t>Актуальные направления консультативной и технической помощи странам-членам.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643182"/>
            <a:ext cx="7467600" cy="1143000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82</TotalTime>
  <Words>735</Words>
  <Application>Microsoft Office PowerPoint</Application>
  <PresentationFormat>Экран (4:3)</PresentationFormat>
  <Paragraphs>63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Техническая</vt:lpstr>
      <vt:lpstr>Всемирная Организация Здравоохранения</vt:lpstr>
      <vt:lpstr>Слайд 2</vt:lpstr>
      <vt:lpstr>История образования</vt:lpstr>
      <vt:lpstr>Структура ВОЗ</vt:lpstr>
      <vt:lpstr>Задачи ВОЗ</vt:lpstr>
      <vt:lpstr>Сферы деятельности ВОЗ</vt:lpstr>
      <vt:lpstr>Региональные бюро ВОЗ</vt:lpstr>
      <vt:lpstr>Работа ВОЗ в настоящее время</vt:lpstr>
      <vt:lpstr>Спасибо за внимание</vt:lpstr>
    </vt:vector>
  </TitlesOfParts>
  <Company>Private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Всемирная Организация Здравоохранения</dc:title>
  <dc:creator>Smbat</dc:creator>
  <cp:lastModifiedBy>Smbat</cp:lastModifiedBy>
  <cp:revision>9</cp:revision>
  <dcterms:created xsi:type="dcterms:W3CDTF">2009-11-20T15:44:36Z</dcterms:created>
  <dcterms:modified xsi:type="dcterms:W3CDTF">2009-11-20T17:12:53Z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68803</vt:lpwstr>
  </property>
  <property fmtid="{D5CDD505-2E9C-101B-9397-08002B2CF9AE}" name="NXPowerLiteVersion" pid="3">
    <vt:lpwstr>D4.1.1</vt:lpwstr>
  </property>
</Properties>
</file>