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5" r:id="rId2"/>
    <p:sldId id="259" r:id="rId3"/>
    <p:sldId id="260" r:id="rId4"/>
    <p:sldId id="256" r:id="rId5"/>
    <p:sldId id="257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8415822-605D-4680-9B41-DD1484C79209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C0CFC2C-8070-4FB4-A017-829961006C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8BEAB-0B56-494A-8DAA-74489C4CB902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83A63-16C9-4579-BF6C-BB7E2C25C7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FABD4-9E87-4900-9EF0-1BD884956912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47E99-F555-45BB-B92B-5D278F6FAD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23A60-522D-40A7-9F04-4906ECDAD823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140C7-ABC6-4745-A7F4-AB507EB6F9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9E0B-6C86-4EBF-8808-C3662FE499FB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BBFB1-10D0-44C6-AE94-18C0DFB1C0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66E6D-F6AC-4869-A1E4-2CE709E6E8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50CC-AF81-4B53-B6C8-C75133CA2904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570EC-0BCD-400D-A850-0AE2212244B5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CE742-5ED7-4855-BF9B-AF6FA14978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9A314-7887-48B3-B624-87B16E4890D8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2108-F345-48B7-AF37-24D62778F1E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04537-9612-4257-A4BB-A9C3A612659C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45178-79E5-4DC7-98CE-29F53A519D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244BE-D911-4007-97B3-C0FD75C9ABE7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7E7F4-8037-40EA-800A-437E9BA9D5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1B601-238E-43F7-B911-58BB5E1F0536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94470-C81B-4BF5-A6EF-DD98C3639E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DD70F-C4FB-4D8C-9E6D-05C7C604410A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56CF2-D9A1-4E22-AD3A-6A20BE7C0E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858CEB8-C0CF-4DF5-8257-CCBDA3EE7B40}" type="datetimeFigureOut">
              <a:rPr lang="ru-RU"/>
              <a:pPr>
                <a:defRPr/>
              </a:pPr>
              <a:t>25.10.2011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19F9925-878E-4F68-89B0-E8D90E3560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8313" y="5084763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Презентация к уроку по мировой художественной культуре.</a:t>
            </a:r>
            <a:endParaRPr lang="ru-RU" dirty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850" y="1427163"/>
            <a:ext cx="8321675" cy="1992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ПОЛЛ. СХЕМ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500063"/>
            <a:ext cx="30003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азилик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04813"/>
            <a:ext cx="4230687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НУОВО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3" y="2286000"/>
            <a:ext cx="3000375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50" y="3500438"/>
            <a:ext cx="4929188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onstantia" pitchFamily="18" charset="0"/>
              </a:rPr>
              <a:t>БАЗИЛИКАЛЬНЫЕ ХРАМЫ </a:t>
            </a:r>
          </a:p>
          <a:p>
            <a:r>
              <a:rPr lang="ru-RU" sz="1600" b="1">
                <a:latin typeface="Constantia" pitchFamily="18" charset="0"/>
              </a:rPr>
              <a:t>СОЗДАВАЛИСЬ НА ОСНОВЕ СТАРЫХ РИМСКИХ БАЗИЛИК. ОНИ ИМЕЛИ ТРИ ИЛИ ПЯТЬ ПРОДОЛЬНЫХ НЕФА, ОТДЕЛЕННЫХ ДРУГ ОТ ДРУГА КОЛОННАМИ. ВХОД РАСПОЛАГАЛСЯ  С ЗАПАДНОЙ СТОРОНЫ, ГЛАВНАЯ ЧАСТЬ – АПСИДА – С ВОСТОЧНОЙ. </a:t>
            </a:r>
          </a:p>
          <a:p>
            <a:endParaRPr lang="ru-RU" sz="1600" b="1">
              <a:latin typeface="Constantia" pitchFamily="18" charset="0"/>
            </a:endParaRPr>
          </a:p>
          <a:p>
            <a:pPr algn="r"/>
            <a:r>
              <a:rPr lang="ru-RU" sz="1600" b="1">
                <a:solidFill>
                  <a:srgbClr val="FFFF00"/>
                </a:solidFill>
                <a:latin typeface="Constantia" pitchFamily="18" charset="0"/>
              </a:rPr>
              <a:t>Базилика Сант-Аполлинаре Нуово</a:t>
            </a:r>
            <a:r>
              <a:rPr lang="ru-RU" sz="1600" b="1">
                <a:solidFill>
                  <a:srgbClr val="FFC000"/>
                </a:solidFill>
                <a:latin typeface="Constantia" pitchFamily="18" charset="0"/>
              </a:rPr>
              <a:t>. </a:t>
            </a:r>
          </a:p>
          <a:p>
            <a:pPr algn="r"/>
            <a:r>
              <a:rPr lang="ru-RU" sz="1200" b="1">
                <a:latin typeface="Constantia" pitchFamily="18" charset="0"/>
              </a:rPr>
              <a:t>Около 490 г. Равенна.</a:t>
            </a:r>
          </a:p>
          <a:p>
            <a:pPr algn="r"/>
            <a:r>
              <a:rPr lang="ru-RU" sz="1400" b="1">
                <a:latin typeface="Constantia" pitchFamily="18" charset="0"/>
              </a:rPr>
              <a:t>Центральный неф хорошо освещен окнами в верхней части стены. Стройные ряды колонн как бы ведут посетителя в глубину пространства к апсиде.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ИТАЛЕ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284538"/>
            <a:ext cx="40322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витале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3071813"/>
            <a:ext cx="300037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витале рав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357188"/>
            <a:ext cx="4000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427538" y="620713"/>
            <a:ext cx="4564062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b="1">
              <a:solidFill>
                <a:srgbClr val="FFFF00"/>
              </a:solidFill>
              <a:latin typeface="Constantia" pitchFamily="18" charset="0"/>
            </a:endParaRPr>
          </a:p>
          <a:p>
            <a:pPr algn="just"/>
            <a:r>
              <a:rPr lang="ru-RU" sz="2000" b="1">
                <a:latin typeface="Constantia" pitchFamily="18" charset="0"/>
              </a:rPr>
              <a:t>Церковь Сан-Витале в Равенне.</a:t>
            </a:r>
          </a:p>
          <a:p>
            <a:pPr algn="just"/>
            <a:r>
              <a:rPr lang="ru-RU" sz="2000" b="1">
                <a:latin typeface="Constantia" pitchFamily="18" charset="0"/>
              </a:rPr>
              <a:t>546 – 548 гг.</a:t>
            </a:r>
          </a:p>
          <a:p>
            <a:r>
              <a:rPr lang="ru-RU" sz="1600" b="1">
                <a:latin typeface="Constantia" pitchFamily="18" charset="0"/>
              </a:rPr>
              <a:t>В ПЛАНЕ – ВОСЬМИУГОЛЬНИК, В ЦЕНТРЕ КОТОРОГО НА ВОСЬМИ СТОЛБАХ ПОКОИТСЯ КУПОЛ.</a:t>
            </a:r>
          </a:p>
          <a:p>
            <a:r>
              <a:rPr lang="ru-RU" sz="1600" b="1">
                <a:latin typeface="Constantia" pitchFamily="18" charset="0"/>
              </a:rPr>
              <a:t>ТЯЖЕСТЬ КУПОЛА ЛОЖИТЬСЯ НА СТЕНЫ, УКРЕПЛЕННЫЕ</a:t>
            </a:r>
          </a:p>
          <a:p>
            <a:r>
              <a:rPr lang="ru-RU" sz="1600" b="1">
                <a:latin typeface="Constantia" pitchFamily="18" charset="0"/>
              </a:rPr>
              <a:t>ОБВОДНОЙ ГАЛЕРЕЕЙ.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72000" y="333375"/>
            <a:ext cx="4176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FFFF00"/>
                </a:solidFill>
                <a:latin typeface="Constantia" pitchFamily="18" charset="0"/>
              </a:rPr>
              <a:t>ЦЕНТРАЛЬНО-КУПОЛЬНЫЙ ХРАМ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16" presetClass="entr" presetSubtype="2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6" presetClass="entr" presetSubtype="2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головок 3"/>
          <p:cNvPicPr>
            <a:picLocks noGrp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34063" y="377825"/>
            <a:ext cx="2455862" cy="1700213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5572125" y="2143125"/>
            <a:ext cx="3271838" cy="4019550"/>
          </a:xfrm>
        </p:spPr>
        <p:txBody>
          <a:bodyPr/>
          <a:lstStyle/>
          <a:p>
            <a:r>
              <a:rPr lang="ru-RU" sz="1600" b="1" smtClean="0">
                <a:latin typeface="Arial" charset="0"/>
                <a:cs typeface="Arial" charset="0"/>
              </a:rPr>
              <a:t>В храме Святой Софии выражены две идеи. Первая- могущество христианства, воплощенная в  огромном, непринужденно разворачивающемся пространстве, контрасте светлых и темных мест. Вторая -   зависимость церкви от государства -проступает в декоре храма, схожем с парадными залами императорского дворца.</a:t>
            </a:r>
          </a:p>
        </p:txBody>
      </p:sp>
      <p:pic>
        <p:nvPicPr>
          <p:cNvPr id="14" name="Рисунок 13" descr="фото свюсоф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152400"/>
            <a:ext cx="5497512" cy="6224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7"/>
          <p:cNvSpPr txBox="1">
            <a:spLocks noChangeArrowheads="1"/>
          </p:cNvSpPr>
          <p:nvPr/>
        </p:nvSpPr>
        <p:spPr bwMode="auto">
          <a:xfrm>
            <a:off x="8010525" y="36528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5500688" y="333375"/>
            <a:ext cx="314325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onstantia" pitchFamily="18" charset="0"/>
              </a:rPr>
              <a:t>Тип храма-  </a:t>
            </a:r>
            <a:r>
              <a:rPr lang="ru-RU" sz="2400" b="1">
                <a:solidFill>
                  <a:srgbClr val="FFFF00"/>
                </a:solidFill>
                <a:latin typeface="Constantia" pitchFamily="18" charset="0"/>
              </a:rPr>
              <a:t>купольная базилика.</a:t>
            </a:r>
          </a:p>
          <a:p>
            <a:r>
              <a:rPr lang="ru-RU" sz="2000" b="1">
                <a:latin typeface="Constantia" pitchFamily="18" charset="0"/>
              </a:rPr>
              <a:t>Наиболее вместительный и приспособленный к церковной обрядовости. В плане близкая к квадрату.      В середине главный неф перекрыт куполом (31,5 м), каркас его состоит из 40 арок. Сферические паруса передают распор купола к квадрату на подпружные арки и 4 столба, укрепленные снаружи </a:t>
            </a:r>
            <a:r>
              <a:rPr lang="ru-RU" b="1">
                <a:latin typeface="Constantia" pitchFamily="18" charset="0"/>
              </a:rPr>
              <a:t>контрфорсами.</a:t>
            </a:r>
          </a:p>
        </p:txBody>
      </p:sp>
      <p:pic>
        <p:nvPicPr>
          <p:cNvPr id="13" name="Рисунок 12" descr="детали храм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214313"/>
            <a:ext cx="41433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онст.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214688"/>
            <a:ext cx="464343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6" presetClass="entr" presetSubtype="26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 flipH="1">
            <a:off x="3429000" y="1357313"/>
            <a:ext cx="5383213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.</a:t>
            </a:r>
            <a:r>
              <a:rPr lang="ru-RU" b="1">
                <a:cs typeface="Arial" charset="0"/>
              </a:rPr>
              <a:t>В таком храме купол помещается на цилиндрический барабан, который в центре здания опирается на четыре столба и на четыре крестообразно расходящихся цилиндрических свода.</a:t>
            </a:r>
          </a:p>
          <a:p>
            <a:pPr algn="just"/>
            <a:r>
              <a:rPr lang="ru-RU" b="1">
                <a:cs typeface="Arial" charset="0"/>
              </a:rPr>
              <a:t>В плане внутреннее пространство делится столбами на  три нефа. Ячейки в подкупольном пространстве составляют архитектурный крест.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288" y="333375"/>
            <a:ext cx="8410575" cy="1354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С 9 века в византийской архитектуре появляется новый тип 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latin typeface="+mn-lt"/>
              </a:rPr>
              <a:t>крестово-купольный храм</a:t>
            </a:r>
            <a:r>
              <a:rPr lang="ru-RU" sz="24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получивший дальнейшее развитие в архитектуре Древней Руси.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63938" y="3933825"/>
            <a:ext cx="532923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onstantia" pitchFamily="18" charset="0"/>
              </a:rPr>
              <a:t>Эта устойчивая система взаимосвязанных пространств, ячеек обусловливает стройную композицию К.-к. х. Главную роль в ней играет центральный купол, высоко поднятый на барабане. Ярусом ниже располагаются сводчатые рукава креста, ещё ниже — угловые помещения.</a:t>
            </a:r>
          </a:p>
        </p:txBody>
      </p:sp>
      <p:pic>
        <p:nvPicPr>
          <p:cNvPr id="9" name="Рисунок 8" descr="арх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700213"/>
            <a:ext cx="2736850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крестово-купольны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628775"/>
            <a:ext cx="3240087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вставить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628775"/>
            <a:ext cx="3097213" cy="423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благовещен.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27153">
            <a:off x="504825" y="2316163"/>
            <a:ext cx="2668588" cy="351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16" presetClass="entr" presetSubtype="2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16" presetClass="entr" presetSubtype="2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86125" y="4357688"/>
            <a:ext cx="564356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>
                <a:latin typeface="Constantia" pitchFamily="18" charset="0"/>
              </a:rPr>
              <a:t>Увеличение крестово-купольных храмов в длину происходит за счет прибавления с западной стороны пары столбов. В больших городских соборах увеличивают и число нефов. Именно по такой схеме строится при Ярославе Мудром самый древний из дошедших до нас соборов – собор Святой Софии в Киеве.</a:t>
            </a:r>
          </a:p>
        </p:txBody>
      </p:sp>
      <p:pic>
        <p:nvPicPr>
          <p:cNvPr id="3" name="Рисунок 2" descr="вид киев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85750"/>
            <a:ext cx="4214813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вид св.соф.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196975"/>
            <a:ext cx="37147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реконструкци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4429125"/>
            <a:ext cx="30718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643438" y="285750"/>
            <a:ext cx="42148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 b="1">
                <a:solidFill>
                  <a:srgbClr val="FFFF00"/>
                </a:solidFill>
                <a:latin typeface="Constantia" pitchFamily="18" charset="0"/>
              </a:rPr>
              <a:t>Софийский собор.</a:t>
            </a:r>
          </a:p>
          <a:p>
            <a:pPr algn="r"/>
            <a:r>
              <a:rPr lang="ru-RU" sz="2000" b="1">
                <a:solidFill>
                  <a:srgbClr val="FFFF00"/>
                </a:solidFill>
                <a:latin typeface="Constantia" pitchFamily="18" charset="0"/>
              </a:rPr>
              <a:t> Киев. х1 век.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492500" y="6308725"/>
            <a:ext cx="176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onstantia" pitchFamily="18" charset="0"/>
              </a:rPr>
              <a:t>реконструкция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8313" y="3860800"/>
            <a:ext cx="16557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onstantia" pitchFamily="18" charset="0"/>
              </a:rPr>
              <a:t>Современный вид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6" presetClass="entr" presetSubtype="2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3"/>
          <p:cNvSpPr txBox="1">
            <a:spLocks noChangeArrowheads="1"/>
          </p:cNvSpPr>
          <p:nvPr/>
        </p:nvSpPr>
        <p:spPr bwMode="auto">
          <a:xfrm>
            <a:off x="1547813" y="1844675"/>
            <a:ext cx="63373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onstantia" pitchFamily="18" charset="0"/>
              </a:rPr>
              <a:t>Презентация по теме «История возникновения православного храма».</a:t>
            </a:r>
          </a:p>
          <a:p>
            <a:pPr algn="ctr"/>
            <a:r>
              <a:rPr lang="ru-RU">
                <a:latin typeface="Constantia" pitchFamily="18" charset="0"/>
              </a:rPr>
              <a:t>Автор: Лучщева Т.А.</a:t>
            </a:r>
          </a:p>
          <a:p>
            <a:pPr algn="ctr"/>
            <a:r>
              <a:rPr lang="ru-RU">
                <a:latin typeface="Constantia" pitchFamily="18" charset="0"/>
              </a:rPr>
              <a:t>Учитель мировой художественной культуры,</a:t>
            </a:r>
          </a:p>
          <a:p>
            <a:pPr algn="ctr"/>
            <a:r>
              <a:rPr lang="ru-RU">
                <a:latin typeface="Constantia" pitchFamily="18" charset="0"/>
              </a:rPr>
              <a:t>Г. Санкт-Петербург.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429</TotalTime>
  <Words>331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Constantia</vt:lpstr>
      <vt:lpstr>Arial</vt:lpstr>
      <vt:lpstr>Wingdings 2</vt:lpstr>
      <vt:lpstr>Calibri</vt:lpstr>
      <vt:lpstr>Бумажная</vt:lpstr>
      <vt:lpstr>Бумажная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Храм Святой Софии в Константинополе. 532-537 гг.</dc:title>
  <dc:creator>Валуев СВ</dc:creator>
  <cp:lastModifiedBy>КарМаН</cp:lastModifiedBy>
  <cp:revision>48</cp:revision>
  <dcterms:created xsi:type="dcterms:W3CDTF">2011-08-22T10:43:00Z</dcterms:created>
  <dcterms:modified xsi:type="dcterms:W3CDTF">2011-10-25T12:10:43Z</dcterms:modified>
</cp:coreProperties>
</file>