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2" r:id="rId2"/>
    <p:sldId id="273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4" r:id="rId14"/>
    <p:sldId id="275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82" autoAdjust="0"/>
  </p:normalViewPr>
  <p:slideViewPr>
    <p:cSldViewPr>
      <p:cViewPr varScale="1">
        <p:scale>
          <a:sx n="107" d="100"/>
          <a:sy n="107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D2BB3-6B1D-45B0-AD00-3560FEBD680F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63D71-5A6F-4528-8999-C53AB0F571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F5ACFBC-8F48-439A-ADC1-54BF04BA25EA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043931-B034-4FA2-B3DC-8ACFCE42CAF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324B13-0F7E-407D-B292-8A6F15B0CE43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DC6903-7C4F-452C-85A3-F499D6C53C50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6E012A-0A51-42B5-8C62-3916E8D14C9C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9AA806F-500E-453A-81F9-D0453BAA7D5F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FB64-90F6-4554-832A-AAB20563BFDE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92079-B2AD-4F78-AC4E-A447C5CE1C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C51A8-874E-4046-9B3B-477CC988FD5A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3B7E-BE26-45F6-96A1-5287C8258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ADA0F-BBFC-40FC-86A3-AD4F9080B136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CF5E-DF5E-4A91-8DB9-F1EA6A86E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95F28-73EF-4B39-B1E5-911CC4FF58C8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5492-AF23-49DF-964C-83BBB9BEB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3CBD-ED54-4402-8237-8862E10F8494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50467-B7C5-4E05-8110-CC8697216E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EC4AF-8E4F-4403-B731-3D88BD6353F3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0BA21-3B4D-4AA9-91BF-6DF554080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91DD3-DD65-4A0F-A91A-766743A7B8C5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31429-9B51-4FCF-BB36-CEEADD8A2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FC3DF-8928-4838-9A30-1B2FDE6E8627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A32AE-983B-42A4-B25B-3D2094994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03D45-95C7-45DE-AFA0-79A6CA2693A8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349DB-93B6-48DE-91B4-CCB57CAD3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93475-6EA9-41D0-8E75-E20B158B3C92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0E887-0A7A-4599-9A9A-A531A083A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4690B-6EEC-45E0-8951-EE25574E507B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2BB75-F2C5-44F8-8CE5-49534B044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13FAFE-7023-4D4A-8058-422C29EC97BB}" type="datetimeFigureOut">
              <a:rPr lang="ru-RU"/>
              <a:pPr>
                <a:defRPr/>
              </a:pPr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5DE913-4BEA-4364-8172-E6BCFDC8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851275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3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1025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1025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s002.radikal.ru/i198/1008/f3/99bedacc3779.jpg" TargetMode="External"/><Relationship Id="rId3" Type="http://schemas.openxmlformats.org/officeDocument/2006/relationships/hyperlink" Target="https://lh5.ggpht.com/2qFiftIy2WxGGpnOMiRT1ycnV-p6D3V5vbOZ2R_gUpqza6KhsFVUQsDhifwOQY2eGGz1dg=s85" TargetMode="External"/><Relationship Id="rId7" Type="http://schemas.openxmlformats.org/officeDocument/2006/relationships/hyperlink" Target="http://ir-zhi.ru/userfiles/02-uchitelu/0_901c7_e18184e6_orig.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edsovet.su/load/385-1-0-37375" TargetMode="External"/><Relationship Id="rId5" Type="http://schemas.openxmlformats.org/officeDocument/2006/relationships/hyperlink" Target="http://pedsovet.su/load/393-1-0-14406" TargetMode="External"/><Relationship Id="rId10" Type="http://schemas.openxmlformats.org/officeDocument/2006/relationships/hyperlink" Target="http://super-bookz.ru/Books/knigi.jpg" TargetMode="External"/><Relationship Id="rId4" Type="http://schemas.openxmlformats.org/officeDocument/2006/relationships/hyperlink" Target="http://s48.radikal.ru/i121/1211/17/7633d42a0249.jpg" TargetMode="External"/><Relationship Id="rId9" Type="http://schemas.openxmlformats.org/officeDocument/2006/relationships/hyperlink" Target="http://help-for-you.ucoz.ru/images/Log2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7"/>
          <p:cNvSpPr txBox="1">
            <a:spLocks/>
          </p:cNvSpPr>
          <p:nvPr/>
        </p:nvSpPr>
        <p:spPr bwMode="auto">
          <a:xfrm>
            <a:off x="539552" y="260648"/>
            <a:ext cx="860444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7200" b="1" i="1" kern="0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Тест-тренажёр</a:t>
            </a:r>
            <a:endParaRPr lang="ru-RU" sz="6600" b="1" i="1" kern="0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sp>
        <p:nvSpPr>
          <p:cNvPr id="6" name="Подзаголовок 7"/>
          <p:cNvSpPr txBox="1">
            <a:spLocks/>
          </p:cNvSpPr>
          <p:nvPr/>
        </p:nvSpPr>
        <p:spPr bwMode="auto">
          <a:xfrm>
            <a:off x="683568" y="1196752"/>
            <a:ext cx="84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5400" b="1" i="1" kern="0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по русскому языку</a:t>
            </a:r>
          </a:p>
        </p:txBody>
      </p:sp>
      <p:sp>
        <p:nvSpPr>
          <p:cNvPr id="7" name="Подзаголовок 7"/>
          <p:cNvSpPr txBox="1">
            <a:spLocks/>
          </p:cNvSpPr>
          <p:nvPr/>
        </p:nvSpPr>
        <p:spPr bwMode="auto">
          <a:xfrm>
            <a:off x="395536" y="5877272"/>
            <a:ext cx="5256584" cy="121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1600" b="1" i="1" kern="0" spc="50" dirty="0">
                <a:ln w="11430"/>
                <a:solidFill>
                  <a:srgbClr val="B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     </a:t>
            </a:r>
            <a:r>
              <a:rPr lang="ru-RU" sz="1600" b="1" i="1" kern="0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Олифирова </a:t>
            </a:r>
            <a:r>
              <a:rPr lang="ru-RU" sz="1600" b="1" i="1" kern="0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Татьяна Ивановна,              учитель </a:t>
            </a:r>
            <a:r>
              <a:rPr lang="ru-RU" sz="1600" b="1" i="1" kern="0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СОШ </a:t>
            </a:r>
            <a:r>
              <a:rPr lang="ru-RU" sz="1600" b="1" i="1" kern="0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№14 г</a:t>
            </a:r>
            <a:r>
              <a:rPr lang="ru-RU" sz="1600" b="1" i="1" kern="0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+mn-cs"/>
              </a:rPr>
              <a:t>. Северодонецка</a:t>
            </a:r>
          </a:p>
        </p:txBody>
      </p:sp>
      <p:grpSp>
        <p:nvGrpSpPr>
          <p:cNvPr id="2" name="Группа 14"/>
          <p:cNvGrpSpPr>
            <a:grpSpLocks/>
          </p:cNvGrpSpPr>
          <p:nvPr/>
        </p:nvGrpSpPr>
        <p:grpSpPr bwMode="auto">
          <a:xfrm>
            <a:off x="827584" y="2205038"/>
            <a:ext cx="3312368" cy="2879725"/>
            <a:chOff x="1199080" y="1889883"/>
            <a:chExt cx="3588944" cy="3418364"/>
          </a:xfrm>
        </p:grpSpPr>
        <p:pic>
          <p:nvPicPr>
            <p:cNvPr id="2057" name="Picture 8" descr="http://s4.pic4you.ru/y2014/08-18/24687/4549752-thumb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99080" y="1889883"/>
              <a:ext cx="3588944" cy="3418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Прямоугольник 18"/>
            <p:cNvSpPr/>
            <p:nvPr/>
          </p:nvSpPr>
          <p:spPr>
            <a:xfrm>
              <a:off x="2411759" y="2276872"/>
              <a:ext cx="2330766" cy="9864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4800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ook Antiqua" pitchFamily="18" charset="0"/>
                </a:rPr>
                <a:t> </a:t>
              </a:r>
              <a:r>
                <a:rPr lang="ru-RU" sz="4800" i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ook Antiqua" pitchFamily="18" charset="0"/>
                </a:rPr>
                <a:t>5</a:t>
              </a:r>
              <a:endParaRPr lang="ru-RU" sz="4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332431" y="2929787"/>
              <a:ext cx="2361147" cy="8402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4000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 класс</a:t>
              </a:r>
            </a:p>
          </p:txBody>
        </p:sp>
      </p:grpSp>
      <p:pic>
        <p:nvPicPr>
          <p:cNvPr id="2054" name="Picture 7" descr="http://0day-4you.ru/uploads/posts/2012-02/1328805594_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2060575"/>
            <a:ext cx="5761038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 rot="151516">
            <a:off x="4682860" y="2431046"/>
            <a:ext cx="3770399" cy="18466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 </a:t>
            </a: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Буквы И,Ы</a:t>
            </a:r>
            <a:endParaRPr lang="ru-RU" sz="4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6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 rot="219745">
            <a:off x="4885274" y="3200854"/>
            <a:ext cx="41590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после Ц</a:t>
            </a:r>
            <a:endParaRPr lang="ru-RU" sz="6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" name="Рисунок 7" descr="Рисунок1.png"/>
          <p:cNvPicPr>
            <a:picLocks noChangeAspect="1"/>
          </p:cNvPicPr>
          <p:nvPr/>
        </p:nvPicPr>
        <p:blipFill>
          <a:blip r:embed="rId4" cstate="print"/>
          <a:srcRect l="33727" t="95918" r="40587" b="-2179"/>
          <a:stretch>
            <a:fillRect/>
          </a:stretch>
        </p:blipFill>
        <p:spPr bwMode="auto">
          <a:xfrm>
            <a:off x="3924300" y="6597650"/>
            <a:ext cx="1177925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14401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" name="Рисунок 11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76672"/>
            <a:ext cx="8496944" cy="5951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Рисунок1.png"/>
          <p:cNvPicPr>
            <a:picLocks noChangeAspect="1"/>
          </p:cNvPicPr>
          <p:nvPr/>
        </p:nvPicPr>
        <p:blipFill>
          <a:blip r:embed="rId3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  <p:pic>
        <p:nvPicPr>
          <p:cNvPr id="16" name="Рисунок 15" descr="Рисунок1.png"/>
          <p:cNvPicPr>
            <a:picLocks noChangeAspect="1"/>
          </p:cNvPicPr>
          <p:nvPr/>
        </p:nvPicPr>
        <p:blipFill>
          <a:blip r:embed="rId3" cstate="print"/>
          <a:srcRect l="17055" t="45825" r="10779" b="20780"/>
          <a:stretch>
            <a:fillRect/>
          </a:stretch>
        </p:blipFill>
        <p:spPr>
          <a:xfrm>
            <a:off x="7956376" y="548680"/>
            <a:ext cx="864096" cy="4104456"/>
          </a:xfrm>
          <a:prstGeom prst="rect">
            <a:avLst/>
          </a:prstGeom>
        </p:spPr>
      </p:pic>
      <p:pic>
        <p:nvPicPr>
          <p:cNvPr id="18" name="Рисунок 17" descr="Рисунок1.png"/>
          <p:cNvPicPr>
            <a:picLocks noChangeAspect="1"/>
          </p:cNvPicPr>
          <p:nvPr/>
        </p:nvPicPr>
        <p:blipFill>
          <a:blip r:embed="rId3" cstate="print"/>
          <a:srcRect l="17055" t="45825" r="10779" b="20780"/>
          <a:stretch>
            <a:fillRect/>
          </a:stretch>
        </p:blipFill>
        <p:spPr>
          <a:xfrm>
            <a:off x="395536" y="548680"/>
            <a:ext cx="936104" cy="4320480"/>
          </a:xfrm>
          <a:prstGeom prst="rect">
            <a:avLst/>
          </a:prstGeom>
        </p:spPr>
      </p:pic>
      <p:pic>
        <p:nvPicPr>
          <p:cNvPr id="19" name="Picture 2" descr="d:\Мои документы\Мои рисунки\Рисунок1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636912"/>
            <a:ext cx="202571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403648" y="836712"/>
            <a:ext cx="66967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   После </a:t>
            </a:r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Ц  </a:t>
            </a:r>
            <a:r>
              <a:rPr lang="ru-RU" sz="4000" b="1" i="1" dirty="0" smtClean="0">
                <a:solidFill>
                  <a:srgbClr val="C00000"/>
                </a:solidFill>
                <a:latin typeface="Consolas" pitchFamily="49" charset="0"/>
                <a:cs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C00000"/>
                </a:solidFill>
                <a:latin typeface="Consolas" pitchFamily="49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пишется в корне   </a:t>
            </a:r>
          </a:p>
          <a:p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   слова, а также в словах на         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  -</a:t>
            </a:r>
            <a:r>
              <a:rPr lang="ru-RU" sz="3200" b="1" i="1" u="sng" dirty="0" smtClean="0">
                <a:solidFill>
                  <a:srgbClr val="C00000"/>
                </a:solidFill>
                <a:latin typeface="Consolas" pitchFamily="49" charset="0"/>
                <a:cs typeface="Times New Roman" pitchFamily="18" charset="0"/>
              </a:rPr>
              <a:t>ЦИЯ</a:t>
            </a:r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. </a:t>
            </a:r>
            <a:r>
              <a:rPr lang="ru-RU" sz="4000" b="1" i="1" dirty="0" smtClean="0">
                <a:solidFill>
                  <a:srgbClr val="C00000"/>
                </a:solidFill>
                <a:latin typeface="Consolas" pitchFamily="49" charset="0"/>
                <a:cs typeface="Times New Roman" pitchFamily="18" charset="0"/>
              </a:rPr>
              <a:t>Ы</a:t>
            </a:r>
            <a:r>
              <a:rPr lang="ru-RU" sz="40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пишется в суффиксах,   </a:t>
            </a:r>
          </a:p>
          <a:p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       окончаниях и в словах</a:t>
            </a:r>
          </a:p>
          <a:p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       </a:t>
            </a:r>
            <a:r>
              <a:rPr lang="ru-RU" sz="3600" b="1" i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цыган, на цыпочках, цыц,    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          цыплёнок, цыкнуть.</a:t>
            </a:r>
          </a:p>
          <a:p>
            <a:r>
              <a:rPr lang="ru-RU" sz="3600" b="1" i="1" dirty="0" smtClean="0">
                <a:solidFill>
                  <a:srgbClr val="332741"/>
                </a:solidFill>
                <a:latin typeface="+mn-lt"/>
                <a:cs typeface="Times New Roman" pitchFamily="18" charset="0"/>
              </a:rPr>
              <a:t>          </a:t>
            </a:r>
            <a:endParaRPr lang="ru-RU" sz="3600" dirty="0">
              <a:latin typeface="+mn-lt"/>
            </a:endParaRPr>
          </a:p>
        </p:txBody>
      </p:sp>
      <p:pic>
        <p:nvPicPr>
          <p:cNvPr id="23" name="Рисунок 22" descr="Рисунок1.png"/>
          <p:cNvPicPr>
            <a:picLocks noChangeAspect="1"/>
          </p:cNvPicPr>
          <p:nvPr/>
        </p:nvPicPr>
        <p:blipFill>
          <a:blip r:embed="rId3" cstate="print"/>
          <a:srcRect l="17055" t="45825" r="10779" b="20780"/>
          <a:stretch>
            <a:fillRect/>
          </a:stretch>
        </p:blipFill>
        <p:spPr>
          <a:xfrm rot="19056424">
            <a:off x="8256614" y="4450471"/>
            <a:ext cx="383884" cy="777197"/>
          </a:xfrm>
          <a:prstGeom prst="rect">
            <a:avLst/>
          </a:prstGeom>
        </p:spPr>
      </p:pic>
      <p:pic>
        <p:nvPicPr>
          <p:cNvPr id="17" name="Picture 16" descr="http://super-bookz.ru/Books/knigi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2852936"/>
            <a:ext cx="864096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>
            <a:hlinkClick r:id="" action="ppaction://hlinkshowjump?jump=lastslideviewed"/>
          </p:cNvPr>
          <p:cNvSpPr/>
          <p:nvPr/>
        </p:nvSpPr>
        <p:spPr>
          <a:xfrm>
            <a:off x="3275856" y="5229200"/>
            <a:ext cx="2088232" cy="720080"/>
          </a:xfrm>
          <a:prstGeom prst="roundRect">
            <a:avLst>
              <a:gd name="adj" fmla="val 15694"/>
            </a:avLst>
          </a:prstGeom>
          <a:solidFill>
            <a:schemeClr val="tx1">
              <a:lumMod val="85000"/>
              <a:lumOff val="15000"/>
            </a:schemeClr>
          </a:solidFill>
          <a:ln w="12700">
            <a:noFill/>
          </a:ln>
          <a:scene3d>
            <a:camera prst="perspectiveRelaxed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>
              <a:defRPr/>
            </a:pPr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Назад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14480" y="0"/>
            <a:ext cx="5643602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spc="50" dirty="0">
                <a:ln w="11430"/>
                <a:solidFill>
                  <a:srgbClr val="0066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Инструкция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28625" y="1225550"/>
            <a:ext cx="8715375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Выбери правильный ответ, </a:t>
            </a:r>
            <a:r>
              <a:rPr lang="ru-RU" sz="2400" b="1" i="1" dirty="0" smtClean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                            нажав </a:t>
            </a: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на </a:t>
            </a:r>
            <a:r>
              <a:rPr lang="ru-RU" sz="2400" b="1" i="1" dirty="0" smtClean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кнопку </a:t>
            </a: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с нужной буквой.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2. При верном ответе появится зелёный  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   кружок, а буква переместится в слово.                                                       3. Если ты выбрал неправильный ответ,  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   появится красный кружок, а буква исчезнет.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4. В случае необходимости обращайся к 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   теории при помощи кнопки                          .        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5. Считай количество допущенных ошибок и  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   после окончания теста оцени свои знания.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6. Переход к следующему слайду по кнопке-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   стрелке       , вернуться назад –      .                                                           7. При необходимости пройти тест ещё раз,</a:t>
            </a:r>
          </a:p>
          <a:p>
            <a:pPr>
              <a:defRPr/>
            </a:pPr>
            <a:r>
              <a:rPr lang="ru-RU" sz="2400" b="1" i="1" dirty="0">
                <a:ln w="11430"/>
                <a:solidFill>
                  <a:srgbClr val="0033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   используй кнопку                                 . .                                                                  .</a:t>
            </a:r>
          </a:p>
        </p:txBody>
      </p:sp>
      <p:sp>
        <p:nvSpPr>
          <p:cNvPr id="8" name="Rectangle 3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000760" y="3868895"/>
            <a:ext cx="2428892" cy="3571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9" name="Picture 5" descr="Безимени-1кук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6572264" y="5286388"/>
            <a:ext cx="438287" cy="428628"/>
          </a:xfrm>
          <a:prstGeom prst="rect">
            <a:avLst/>
          </a:prstGeom>
          <a:noFill/>
        </p:spPr>
      </p:pic>
      <p:pic>
        <p:nvPicPr>
          <p:cNvPr id="10" name="Picture 5" descr="Безимени-1кук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28860" y="5286388"/>
            <a:ext cx="428628" cy="419182"/>
          </a:xfrm>
          <a:prstGeom prst="rect">
            <a:avLst/>
          </a:prstGeom>
          <a:noFill/>
        </p:spPr>
      </p:pic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4214810" y="6072206"/>
            <a:ext cx="3429024" cy="428628"/>
          </a:xfrm>
          <a:prstGeom prst="roundRect">
            <a:avLst>
              <a:gd name="adj" fmla="val 16667"/>
            </a:avLst>
          </a:prstGeom>
          <a:solidFill>
            <a:srgbClr val="AAC2E0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i="1" spc="50" dirty="0">
                <a:ln w="11430"/>
                <a:solidFill>
                  <a:srgbClr val="004B9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Пройти тест заново</a:t>
            </a:r>
          </a:p>
        </p:txBody>
      </p:sp>
      <p:pic>
        <p:nvPicPr>
          <p:cNvPr id="12" name="Рисунок 11" descr="Рисунок1.png"/>
          <p:cNvPicPr>
            <a:picLocks noChangeAspect="1"/>
          </p:cNvPicPr>
          <p:nvPr/>
        </p:nvPicPr>
        <p:blipFill>
          <a:blip r:embed="rId5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  <p:pic>
        <p:nvPicPr>
          <p:cNvPr id="13" name="Picture 5" descr="C:\Documents and Settings\Владелец\Мои документы\Мои рисунки\ff3b68619fb3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6672"/>
            <a:ext cx="1512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итальянц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на 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…почках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линдр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акц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вакц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…на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…ганский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сестриц…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операц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785786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785786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latin typeface="Garamond" pitchFamily="18" charset="0"/>
              </a:rPr>
              <a:t> </a:t>
            </a: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85786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 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785786" y="12906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      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000892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000892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928688" y="7143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" name="Oval 45"/>
          <p:cNvSpPr>
            <a:spLocks noChangeArrowheads="1"/>
          </p:cNvSpPr>
          <p:nvPr/>
        </p:nvSpPr>
        <p:spPr bwMode="auto">
          <a:xfrm>
            <a:off x="930275" y="20113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93027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93027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928688" y="135731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66063" y="20113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7866063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7864475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7000892" y="1293793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7000892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ы     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3"/>
          <p:cNvSpPr>
            <a:spLocks noChangeArrowheads="1"/>
          </p:cNvSpPr>
          <p:nvPr/>
        </p:nvSpPr>
        <p:spPr bwMode="auto">
          <a:xfrm>
            <a:off x="7858125" y="714375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2" name="Oval 44"/>
          <p:cNvSpPr>
            <a:spLocks noChangeArrowheads="1"/>
          </p:cNvSpPr>
          <p:nvPr/>
        </p:nvSpPr>
        <p:spPr bwMode="auto">
          <a:xfrm>
            <a:off x="7858125" y="135731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4" name="Rectangl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5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pic>
        <p:nvPicPr>
          <p:cNvPr id="46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3" name="Рисунок 42" descr="Рисунок1.png"/>
          <p:cNvPicPr>
            <a:picLocks noChangeAspect="1"/>
          </p:cNvPicPr>
          <p:nvPr/>
        </p:nvPicPr>
        <p:blipFill>
          <a:blip r:embed="rId6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L 0.34653 -0.00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0.25625 -0.0048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34288 -0.0048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4.07407E-6 L 0.38681 -0.00487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4 -0.00487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045E-16 L -0.23524 -0.0048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-0.18732 -0.00463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35347 4.81481E-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редакц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медиц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…на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иниц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…алы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рк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конституц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куниц…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ножниц…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стерна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785786" y="1293793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785786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785786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785786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000892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7000892" y="12906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000892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000892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7866063" y="7143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2" name="Oval 43"/>
          <p:cNvSpPr>
            <a:spLocks noChangeArrowheads="1"/>
          </p:cNvSpPr>
          <p:nvPr/>
        </p:nvSpPr>
        <p:spPr bwMode="auto">
          <a:xfrm>
            <a:off x="930275" y="714375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3" name="Oval 44"/>
          <p:cNvSpPr>
            <a:spLocks noChangeArrowheads="1"/>
          </p:cNvSpPr>
          <p:nvPr/>
        </p:nvSpPr>
        <p:spPr bwMode="auto">
          <a:xfrm>
            <a:off x="930275" y="13636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" name="Oval 45"/>
          <p:cNvSpPr>
            <a:spLocks noChangeArrowheads="1"/>
          </p:cNvSpPr>
          <p:nvPr/>
        </p:nvSpPr>
        <p:spPr bwMode="auto">
          <a:xfrm>
            <a:off x="930275" y="20113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93027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93027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7866063" y="13636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66063" y="20113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7866063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7864475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" name="Rectangl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0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pic>
        <p:nvPicPr>
          <p:cNvPr id="41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2" name="Рисунок 41" descr="Рисунок1.png"/>
          <p:cNvPicPr>
            <a:picLocks noChangeAspect="1"/>
          </p:cNvPicPr>
          <p:nvPr/>
        </p:nvPicPr>
        <p:blipFill>
          <a:blip r:embed="rId6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39375 -7.40741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30365 -0.0046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L 0.37014 4.81481E-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0.32726 -0.0048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42951 -0.0048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0.24844 -0.0048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25816 -0.00487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045E-16 L -0.21962 -0.0048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…тата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делегац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продавц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мотоц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кл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фра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цариц…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лекц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пац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ент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785786" y="1293793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785786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785786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785786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latin typeface="Garamond" pitchFamily="18" charset="0"/>
              </a:rPr>
              <a:t> </a:t>
            </a: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000892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7000892" y="12906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000892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000892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7866063" y="7143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2" name="Oval 43"/>
          <p:cNvSpPr>
            <a:spLocks noChangeArrowheads="1"/>
          </p:cNvSpPr>
          <p:nvPr/>
        </p:nvSpPr>
        <p:spPr bwMode="auto">
          <a:xfrm>
            <a:off x="930275" y="714375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3" name="Oval 44"/>
          <p:cNvSpPr>
            <a:spLocks noChangeArrowheads="1"/>
          </p:cNvSpPr>
          <p:nvPr/>
        </p:nvSpPr>
        <p:spPr bwMode="auto">
          <a:xfrm>
            <a:off x="930275" y="13636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" name="Oval 45"/>
          <p:cNvSpPr>
            <a:spLocks noChangeArrowheads="1"/>
          </p:cNvSpPr>
          <p:nvPr/>
        </p:nvSpPr>
        <p:spPr bwMode="auto">
          <a:xfrm>
            <a:off x="930275" y="20113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93027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93027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7866063" y="13636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66063" y="20113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7866063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7864475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0" name="Rectangle 3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1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pic>
        <p:nvPicPr>
          <p:cNvPr id="42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3" name="Рисунок 42" descr="Рисунок1.png"/>
          <p:cNvPicPr>
            <a:picLocks noChangeAspect="1"/>
          </p:cNvPicPr>
          <p:nvPr/>
        </p:nvPicPr>
        <p:blipFill>
          <a:blip r:embed="rId5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0.28351 -0.00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36649 -0.0046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48148E-6 L 0.35937 -0.0050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-0.21163 -0.0046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81481E-6 L 0.39809 -0.00462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27986 -0.0048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0.31927 -0.00487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25816 -0.00487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…плёнок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страниц…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ркуль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коллекц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панц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рь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кнуть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птиц…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трусовый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785786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785786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latin typeface="Garamond" pitchFamily="18" charset="0"/>
              </a:rPr>
              <a:t> </a:t>
            </a: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85786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 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785786" y="12906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      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000892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000892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928688" y="7143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" name="Oval 45"/>
          <p:cNvSpPr>
            <a:spLocks noChangeArrowheads="1"/>
          </p:cNvSpPr>
          <p:nvPr/>
        </p:nvSpPr>
        <p:spPr bwMode="auto">
          <a:xfrm>
            <a:off x="930275" y="20113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93027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93027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928688" y="135731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66063" y="20113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7866063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7864475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7000892" y="1293793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7000892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ы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  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3"/>
          <p:cNvSpPr>
            <a:spLocks noChangeArrowheads="1"/>
          </p:cNvSpPr>
          <p:nvPr/>
        </p:nvSpPr>
        <p:spPr bwMode="auto">
          <a:xfrm>
            <a:off x="7858125" y="714375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2" name="Oval 44"/>
          <p:cNvSpPr>
            <a:spLocks noChangeArrowheads="1"/>
          </p:cNvSpPr>
          <p:nvPr/>
        </p:nvSpPr>
        <p:spPr bwMode="auto">
          <a:xfrm>
            <a:off x="7858125" y="135731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4" name="Rectangl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5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pic>
        <p:nvPicPr>
          <p:cNvPr id="46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3" name="Рисунок 42" descr="Рисунок1.png"/>
          <p:cNvPicPr>
            <a:picLocks noChangeAspect="1"/>
          </p:cNvPicPr>
          <p:nvPr/>
        </p:nvPicPr>
        <p:blipFill>
          <a:blip r:embed="rId6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4059 -0.00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0.26424 -0.0048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86 L 0.34306 -0.0048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4.07407E-6 L 0.21337 -0.00487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36858 -0.00487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045E-16 L -0.27465 -0.0048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-0.3842 -0.00463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21962 4.81481E-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…клон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акац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авиац…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онный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пуговиц…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племянниц…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круглолиц…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инструкц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000892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7000892" y="12906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85786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85786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7858125" y="714375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7858125" y="13636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58125" y="20113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928688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927100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2" name="Rectangle 29"/>
          <p:cNvSpPr>
            <a:spLocks noChangeArrowheads="1"/>
          </p:cNvSpPr>
          <p:nvPr/>
        </p:nvSpPr>
        <p:spPr bwMode="auto">
          <a:xfrm>
            <a:off x="7000892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44" name="Rectangle 30"/>
          <p:cNvSpPr>
            <a:spLocks noChangeArrowheads="1"/>
          </p:cNvSpPr>
          <p:nvPr/>
        </p:nvSpPr>
        <p:spPr bwMode="auto">
          <a:xfrm>
            <a:off x="7000892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>
            <a:off x="785812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>
            <a:off x="785812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50" name="Rectangle 26"/>
          <p:cNvSpPr>
            <a:spLocks noChangeArrowheads="1"/>
          </p:cNvSpPr>
          <p:nvPr/>
        </p:nvSpPr>
        <p:spPr bwMode="auto">
          <a:xfrm>
            <a:off x="785786" y="1293793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51" name="Rectangle 27"/>
          <p:cNvSpPr>
            <a:spLocks noChangeArrowheads="1"/>
          </p:cNvSpPr>
          <p:nvPr/>
        </p:nvSpPr>
        <p:spPr bwMode="auto">
          <a:xfrm>
            <a:off x="785786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и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53" name="Oval 43"/>
          <p:cNvSpPr>
            <a:spLocks noChangeArrowheads="1"/>
          </p:cNvSpPr>
          <p:nvPr/>
        </p:nvSpPr>
        <p:spPr bwMode="auto">
          <a:xfrm>
            <a:off x="928688" y="714375"/>
            <a:ext cx="360362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55" name="Oval 44"/>
          <p:cNvSpPr>
            <a:spLocks noChangeArrowheads="1"/>
          </p:cNvSpPr>
          <p:nvPr/>
        </p:nvSpPr>
        <p:spPr bwMode="auto">
          <a:xfrm>
            <a:off x="928688" y="13636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56" name="Oval 45"/>
          <p:cNvSpPr>
            <a:spLocks noChangeArrowheads="1"/>
          </p:cNvSpPr>
          <p:nvPr/>
        </p:nvSpPr>
        <p:spPr bwMode="auto">
          <a:xfrm>
            <a:off x="928688" y="20113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" name="Rectangl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0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pic>
        <p:nvPicPr>
          <p:cNvPr id="41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3" name="Рисунок 42" descr="Рисунок1.png"/>
          <p:cNvPicPr>
            <a:picLocks noChangeAspect="1"/>
          </p:cNvPicPr>
          <p:nvPr/>
        </p:nvPicPr>
        <p:blipFill>
          <a:blip r:embed="rId6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0.41389 -0.0048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20313 -0.0048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045E-16 L -0.31406 -0.0048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21962 -0.0046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1111E-6 L -0.1941 -0.0048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27552 -7.40741E-7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81481E-6 L 0.35868 -0.00462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0.31146 -0.0048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21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8" grpId="0" animBg="1"/>
      <p:bldP spid="49" grpId="0" animBg="1"/>
      <p:bldP spid="53" grpId="0" animBg="1"/>
      <p:bldP spid="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станц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колодц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девиц…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нарц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сс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када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выц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ганить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корий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революц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7000892" y="1285860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785786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785786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785786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000892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000892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000892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7866063" y="7143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2" name="Oval 43"/>
          <p:cNvSpPr>
            <a:spLocks noChangeArrowheads="1"/>
          </p:cNvSpPr>
          <p:nvPr/>
        </p:nvSpPr>
        <p:spPr bwMode="auto">
          <a:xfrm>
            <a:off x="930275" y="714375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3" name="Oval 44"/>
          <p:cNvSpPr>
            <a:spLocks noChangeArrowheads="1"/>
          </p:cNvSpPr>
          <p:nvPr/>
        </p:nvSpPr>
        <p:spPr bwMode="auto">
          <a:xfrm>
            <a:off x="7858125" y="135731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" name="Oval 45"/>
          <p:cNvSpPr>
            <a:spLocks noChangeArrowheads="1"/>
          </p:cNvSpPr>
          <p:nvPr/>
        </p:nvSpPr>
        <p:spPr bwMode="auto">
          <a:xfrm>
            <a:off x="930275" y="20113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93027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93027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66063" y="20113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7866063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7864475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73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latin typeface="Garamond" pitchFamily="18" charset="0"/>
              </a:rPr>
              <a:t> </a:t>
            </a: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74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75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7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79" name="Rectangle 35"/>
          <p:cNvSpPr>
            <a:spLocks noChangeArrowheads="1"/>
          </p:cNvSpPr>
          <p:nvPr/>
        </p:nvSpPr>
        <p:spPr bwMode="auto">
          <a:xfrm>
            <a:off x="785786" y="1285860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  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80" name="Oval 51"/>
          <p:cNvSpPr>
            <a:spLocks noChangeArrowheads="1"/>
          </p:cNvSpPr>
          <p:nvPr/>
        </p:nvSpPr>
        <p:spPr bwMode="auto">
          <a:xfrm>
            <a:off x="928688" y="135731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1" name="Rectangle 3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2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pic>
        <p:nvPicPr>
          <p:cNvPr id="43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0" name="Рисунок 39" descr="Рисунок1.png"/>
          <p:cNvPicPr>
            <a:picLocks noChangeAspect="1"/>
          </p:cNvPicPr>
          <p:nvPr/>
        </p:nvPicPr>
        <p:blipFill>
          <a:blip r:embed="rId5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0.37431 -0.00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35087 -0.0046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-0.25885 -0.0046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0.22743 -0.0034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27986 -0.0048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40042E-7 L -0.34479 -0.0048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48148E-6 L 0.25694 -0.00509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0.41389 -0.00487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75" grpId="0" animBg="1"/>
      <p:bldP spid="76" grpId="0" animBg="1"/>
      <p:bldP spid="8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умниц…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красавиц…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спец…и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аукц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…он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порц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куц…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храбрец…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гиац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нт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785786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785786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latin typeface="Garamond" pitchFamily="18" charset="0"/>
              </a:rPr>
              <a:t> </a:t>
            </a: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85786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 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785786" y="12906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      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000892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000892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928688" y="7143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" name="Oval 45"/>
          <p:cNvSpPr>
            <a:spLocks noChangeArrowheads="1"/>
          </p:cNvSpPr>
          <p:nvPr/>
        </p:nvSpPr>
        <p:spPr bwMode="auto">
          <a:xfrm>
            <a:off x="930275" y="20113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93027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93027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928688" y="135731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66063" y="20113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7866063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7864475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54" name="Rectangl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3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7000892" y="1293793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7000892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ы     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3"/>
          <p:cNvSpPr>
            <a:spLocks noChangeArrowheads="1"/>
          </p:cNvSpPr>
          <p:nvPr/>
        </p:nvSpPr>
        <p:spPr bwMode="auto">
          <a:xfrm>
            <a:off x="7858125" y="714375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42" name="Oval 44"/>
          <p:cNvSpPr>
            <a:spLocks noChangeArrowheads="1"/>
          </p:cNvSpPr>
          <p:nvPr/>
        </p:nvSpPr>
        <p:spPr bwMode="auto">
          <a:xfrm>
            <a:off x="7858125" y="135731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pic>
        <p:nvPicPr>
          <p:cNvPr id="44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5" name="Рисунок 44" descr="Рисунок1.png"/>
          <p:cNvPicPr>
            <a:picLocks noChangeAspect="1"/>
          </p:cNvPicPr>
          <p:nvPr/>
        </p:nvPicPr>
        <p:blipFill>
          <a:blip r:embed="rId6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34288 -0.00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0.35868 -0.0048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36649 -0.0048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0.34288 -0.00487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28976 -0.00487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045E-16 L -0.21163 -0.0048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-0.22673 -0.00463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0.21962 -0.00462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" name="Group 63"/>
          <p:cNvGraphicFramePr>
            <a:graphicFrameLocks/>
          </p:cNvGraphicFramePr>
          <p:nvPr/>
        </p:nvGraphicFramePr>
        <p:xfrm>
          <a:off x="2357438" y="571500"/>
          <a:ext cx="4429156" cy="5120640"/>
        </p:xfrm>
        <a:graphic>
          <a:graphicData uri="http://schemas.openxmlformats.org/drawingml/2006/table">
            <a:tbl>
              <a:tblPr/>
              <a:tblGrid>
                <a:gridCol w="4429156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традиц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нга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кальц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нковый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энц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клопедия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синиц…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танц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ц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…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гейка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785786" y="1293793"/>
            <a:ext cx="1368425" cy="4921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785786" y="642918"/>
            <a:ext cx="1368425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85786" y="19414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785786" y="2587606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785786" y="3236893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785786" y="38861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0000"/>
                </a:solidFill>
              </a:rPr>
              <a:t> 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785786" y="45338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85786" y="5181581"/>
            <a:ext cx="1368425" cy="5016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7000892" y="6429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7000892" y="12906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</a:rPr>
              <a:t> 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7000892" y="19383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000892" y="2586018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7000892" y="32353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00892" y="38830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99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dirty="0">
              <a:solidFill>
                <a:srgbClr val="000099"/>
              </a:solidFill>
              <a:latin typeface="Garamond" pitchFamily="18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7000892" y="45307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7000892" y="5178406"/>
            <a:ext cx="1368425" cy="504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21" name="Oval 42"/>
          <p:cNvSpPr>
            <a:spLocks noChangeArrowheads="1"/>
          </p:cNvSpPr>
          <p:nvPr/>
        </p:nvSpPr>
        <p:spPr bwMode="auto">
          <a:xfrm>
            <a:off x="7866063" y="7143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2" name="Oval 43"/>
          <p:cNvSpPr>
            <a:spLocks noChangeArrowheads="1"/>
          </p:cNvSpPr>
          <p:nvPr/>
        </p:nvSpPr>
        <p:spPr bwMode="auto">
          <a:xfrm>
            <a:off x="930275" y="714375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3" name="Oval 44"/>
          <p:cNvSpPr>
            <a:spLocks noChangeArrowheads="1"/>
          </p:cNvSpPr>
          <p:nvPr/>
        </p:nvSpPr>
        <p:spPr bwMode="auto">
          <a:xfrm>
            <a:off x="930275" y="13636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" name="Oval 45"/>
          <p:cNvSpPr>
            <a:spLocks noChangeArrowheads="1"/>
          </p:cNvSpPr>
          <p:nvPr/>
        </p:nvSpPr>
        <p:spPr bwMode="auto">
          <a:xfrm>
            <a:off x="930275" y="20113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930275" y="26590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930275" y="3306763"/>
            <a:ext cx="360363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930275" y="52514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7866063" y="3954463"/>
            <a:ext cx="360362" cy="3603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7864475" y="4603750"/>
            <a:ext cx="360363" cy="3603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7866063" y="13636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" name="Oval 52"/>
          <p:cNvSpPr>
            <a:spLocks noChangeArrowheads="1"/>
          </p:cNvSpPr>
          <p:nvPr/>
        </p:nvSpPr>
        <p:spPr bwMode="auto">
          <a:xfrm>
            <a:off x="7866063" y="20113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>
            <a:off x="7866063" y="2659063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3" name="Oval 54"/>
          <p:cNvSpPr>
            <a:spLocks noChangeArrowheads="1"/>
          </p:cNvSpPr>
          <p:nvPr/>
        </p:nvSpPr>
        <p:spPr bwMode="auto">
          <a:xfrm>
            <a:off x="7864475" y="33067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7866063" y="5251450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930275" y="395446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930275" y="460375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" name="Rectangl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4612" y="5857892"/>
            <a:ext cx="378621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/>
          </a:ex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 правило</a:t>
            </a:r>
          </a:p>
        </p:txBody>
      </p:sp>
      <p:pic>
        <p:nvPicPr>
          <p:cNvPr id="40" name="Picture 5" descr="Безимени-1кук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58082" y="5857892"/>
            <a:ext cx="584382" cy="571504"/>
          </a:xfrm>
          <a:prstGeom prst="rect">
            <a:avLst/>
          </a:prstGeom>
          <a:noFill/>
        </p:spPr>
      </p:pic>
      <p:pic>
        <p:nvPicPr>
          <p:cNvPr id="41" name="Picture 5" descr="Безимени-1кук">
            <a:hlinkClick r:id="" action="ppaction://hlinkshowjump?jump=previous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1214414" y="5857892"/>
            <a:ext cx="584382" cy="571504"/>
          </a:xfrm>
          <a:prstGeom prst="rect">
            <a:avLst/>
          </a:prstGeom>
          <a:noFill/>
        </p:spPr>
      </p:pic>
      <p:pic>
        <p:nvPicPr>
          <p:cNvPr id="42" name="Рисунок 41" descr="Рисунок1.png"/>
          <p:cNvPicPr>
            <a:picLocks noChangeAspect="1"/>
          </p:cNvPicPr>
          <p:nvPr/>
        </p:nvPicPr>
        <p:blipFill>
          <a:blip r:embed="rId6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39375 -7.40741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24063 -0.0046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81481E-6 L 0.29566 -0.0046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0.37448 -0.0048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24844 -0.0048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0.27205 -0.0048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25816 -0.00487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045E-16 L -0.25885 -0.0048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0"/>
            <a:ext cx="9501254" cy="12464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Подведение итогов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785786" y="5429264"/>
            <a:ext cx="7500990" cy="857256"/>
          </a:xfrm>
          <a:prstGeom prst="roundRect">
            <a:avLst>
              <a:gd name="adj" fmla="val 16667"/>
            </a:avLst>
          </a:prstGeom>
          <a:solidFill>
            <a:srgbClr val="AAC2E0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i="1" spc="50" dirty="0">
                <a:ln w="11430"/>
                <a:solidFill>
                  <a:srgbClr val="004B9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Пройти тест заново</a:t>
            </a:r>
          </a:p>
        </p:txBody>
      </p:sp>
      <p:pic>
        <p:nvPicPr>
          <p:cNvPr id="7" name="Содержимое 4" descr="свиток 5.pn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0034" y="928670"/>
            <a:ext cx="807505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1000125" y="2143125"/>
            <a:ext cx="4071938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>
                <a:solidFill>
                  <a:srgbClr val="003366"/>
                </a:solidFill>
              </a:rPr>
              <a:t>0 ошибок – 12 баллов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Подсказки –11 </a:t>
            </a:r>
            <a:r>
              <a:rPr lang="ru-RU" sz="2400" b="1" i="1" dirty="0">
                <a:solidFill>
                  <a:srgbClr val="003366"/>
                </a:solidFill>
              </a:rPr>
              <a:t>баллов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1 ошибка </a:t>
            </a:r>
            <a:r>
              <a:rPr lang="ru-RU" sz="2400" b="1" i="1" dirty="0">
                <a:solidFill>
                  <a:srgbClr val="003366"/>
                </a:solidFill>
              </a:rPr>
              <a:t>– 10 баллов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2 </a:t>
            </a:r>
            <a:r>
              <a:rPr lang="ru-RU" sz="2400" b="1" i="1" dirty="0">
                <a:solidFill>
                  <a:srgbClr val="003366"/>
                </a:solidFill>
              </a:rPr>
              <a:t>ошибки – 9 баллов 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3 </a:t>
            </a:r>
            <a:r>
              <a:rPr lang="ru-RU" sz="2400" b="1" i="1" dirty="0">
                <a:solidFill>
                  <a:srgbClr val="003366"/>
                </a:solidFill>
              </a:rPr>
              <a:t>ошибки – 8 баллов</a:t>
            </a:r>
          </a:p>
          <a:p>
            <a:r>
              <a:rPr lang="ru-RU" sz="2400" b="1" i="1" dirty="0" smtClean="0">
                <a:solidFill>
                  <a:srgbClr val="003366"/>
                </a:solidFill>
              </a:rPr>
              <a:t> 4 ошибки </a:t>
            </a:r>
            <a:r>
              <a:rPr lang="ru-RU" sz="2400" b="1" i="1" dirty="0">
                <a:solidFill>
                  <a:srgbClr val="003366"/>
                </a:solidFill>
              </a:rPr>
              <a:t>– 7 баллов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endParaRPr lang="ru-RU" sz="2800" dirty="0">
              <a:solidFill>
                <a:srgbClr val="003366"/>
              </a:solidFill>
            </a:endParaRPr>
          </a:p>
        </p:txBody>
      </p:sp>
      <p:sp>
        <p:nvSpPr>
          <p:cNvPr id="14" name="Прямоугольник 2"/>
          <p:cNvSpPr>
            <a:spLocks noChangeArrowheads="1"/>
          </p:cNvSpPr>
          <p:nvPr/>
        </p:nvSpPr>
        <p:spPr bwMode="auto">
          <a:xfrm>
            <a:off x="4714875" y="1785938"/>
            <a:ext cx="36433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i="1" dirty="0">
                <a:solidFill>
                  <a:srgbClr val="003366"/>
                </a:solidFill>
              </a:rPr>
              <a:t> </a:t>
            </a:r>
            <a:endParaRPr lang="ru-RU" sz="2400" b="1" i="1" dirty="0">
              <a:solidFill>
                <a:srgbClr val="003366"/>
              </a:solidFill>
            </a:endParaRP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5 </a:t>
            </a:r>
            <a:r>
              <a:rPr lang="ru-RU" sz="2400" b="1" i="1" dirty="0">
                <a:solidFill>
                  <a:srgbClr val="003366"/>
                </a:solidFill>
              </a:rPr>
              <a:t>ошибок – 6 баллов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6 </a:t>
            </a:r>
            <a:r>
              <a:rPr lang="ru-RU" sz="2400" b="1" i="1" dirty="0">
                <a:solidFill>
                  <a:srgbClr val="003366"/>
                </a:solidFill>
              </a:rPr>
              <a:t>ошибок – 5 баллов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7 </a:t>
            </a:r>
            <a:r>
              <a:rPr lang="ru-RU" sz="2400" b="1" i="1" dirty="0">
                <a:solidFill>
                  <a:srgbClr val="003366"/>
                </a:solidFill>
              </a:rPr>
              <a:t>ошибок – 4 балла</a:t>
            </a:r>
          </a:p>
          <a:p>
            <a:r>
              <a:rPr lang="ru-RU" sz="2400" b="1" i="1" dirty="0">
                <a:solidFill>
                  <a:srgbClr val="003366"/>
                </a:solidFill>
              </a:rPr>
              <a:t> </a:t>
            </a:r>
            <a:r>
              <a:rPr lang="ru-RU" sz="2400" b="1" i="1" dirty="0" smtClean="0">
                <a:solidFill>
                  <a:srgbClr val="003366"/>
                </a:solidFill>
              </a:rPr>
              <a:t>8 </a:t>
            </a:r>
            <a:r>
              <a:rPr lang="ru-RU" sz="2400" b="1" i="1" dirty="0">
                <a:solidFill>
                  <a:srgbClr val="003366"/>
                </a:solidFill>
              </a:rPr>
              <a:t>ошибок – 3 балла</a:t>
            </a:r>
          </a:p>
          <a:p>
            <a:r>
              <a:rPr lang="ru-RU" sz="2400" b="1" i="1" dirty="0" smtClean="0">
                <a:solidFill>
                  <a:srgbClr val="003366"/>
                </a:solidFill>
              </a:rPr>
              <a:t> 9 </a:t>
            </a:r>
            <a:r>
              <a:rPr lang="ru-RU" sz="2400" b="1" i="1" dirty="0">
                <a:solidFill>
                  <a:srgbClr val="003366"/>
                </a:solidFill>
              </a:rPr>
              <a:t>ошибок – 2 балла</a:t>
            </a:r>
          </a:p>
          <a:p>
            <a:r>
              <a:rPr lang="ru-RU" sz="2400" b="1" i="1" dirty="0" smtClean="0">
                <a:solidFill>
                  <a:srgbClr val="003366"/>
                </a:solidFill>
              </a:rPr>
              <a:t>10 </a:t>
            </a:r>
            <a:r>
              <a:rPr lang="ru-RU" sz="2400" b="1" i="1" dirty="0">
                <a:solidFill>
                  <a:srgbClr val="003366"/>
                </a:solidFill>
              </a:rPr>
              <a:t>ошибок – 1 балл</a:t>
            </a:r>
          </a:p>
          <a:p>
            <a:endParaRPr lang="ru-RU" sz="2800" dirty="0">
              <a:solidFill>
                <a:srgbClr val="003366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357298"/>
            <a:ext cx="8072494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/>
                <a:solidFill>
                  <a:srgbClr val="003366"/>
                </a:solidFill>
              </a:rPr>
              <a:t>      </a:t>
            </a:r>
            <a:r>
              <a:rPr lang="ru-RU" sz="5400" b="1" i="1" dirty="0">
                <a:ln/>
                <a:solidFill>
                  <a:srgbClr val="003366"/>
                </a:solidFill>
              </a:rPr>
              <a:t>Оцени свои знания</a:t>
            </a:r>
          </a:p>
        </p:txBody>
      </p:sp>
      <p:pic>
        <p:nvPicPr>
          <p:cNvPr id="11" name="Рисунок 10" descr="Рисунок1.png"/>
          <p:cNvPicPr>
            <a:picLocks noChangeAspect="1"/>
          </p:cNvPicPr>
          <p:nvPr/>
        </p:nvPicPr>
        <p:blipFill>
          <a:blip r:embed="rId4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7"/>
          <p:cNvSpPr>
            <a:spLocks noChangeArrowheads="1" noChangeShapeType="1" noTextEdit="1"/>
          </p:cNvSpPr>
          <p:nvPr/>
        </p:nvSpPr>
        <p:spPr bwMode="auto">
          <a:xfrm>
            <a:off x="467544" y="1484784"/>
            <a:ext cx="6858000" cy="216024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7200" kern="10" dirty="0">
                <a:ln w="38100">
                  <a:solidFill>
                    <a:srgbClr val="7030A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189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Молодец</a:t>
            </a:r>
          </a:p>
        </p:txBody>
      </p:sp>
      <p:pic>
        <p:nvPicPr>
          <p:cNvPr id="3" name="Содержимое 3" descr="!!!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875" y="188640"/>
            <a:ext cx="163512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27"/>
          <p:cNvSpPr>
            <a:spLocks noChangeArrowheads="1" noChangeShapeType="1" noTextEdit="1"/>
          </p:cNvSpPr>
          <p:nvPr/>
        </p:nvSpPr>
        <p:spPr bwMode="auto">
          <a:xfrm>
            <a:off x="-180528" y="2204864"/>
            <a:ext cx="8604448" cy="3359296"/>
          </a:xfrm>
          <a:prstGeom prst="rect">
            <a:avLst/>
          </a:prstGeom>
          <a:noFill/>
        </p:spPr>
        <p:txBody>
          <a:bodyPr wrap="none" fromWordArt="1">
            <a:prstTxWarp prst="textWave4">
              <a:avLst/>
            </a:prstTxWarp>
          </a:bodyPr>
          <a:lstStyle/>
          <a:p>
            <a:pPr algn="ctr">
              <a:defRPr/>
            </a:pPr>
            <a:r>
              <a:rPr lang="ru-RU" sz="4400" kern="10" dirty="0">
                <a:ln w="28575">
                  <a:solidFill>
                    <a:srgbClr val="7030A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  <a:tileRect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Желаю </a:t>
            </a:r>
            <a:r>
              <a:rPr lang="ru-RU" sz="4400" kern="10" dirty="0" smtClean="0">
                <a:ln w="28575">
                  <a:solidFill>
                    <a:srgbClr val="7030A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  <a:tileRect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успехов </a:t>
            </a:r>
            <a:r>
              <a:rPr lang="ru-RU" sz="4400" kern="10" dirty="0">
                <a:ln w="28575">
                  <a:solidFill>
                    <a:srgbClr val="7030A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  <a:tileRect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 изучении</a:t>
            </a:r>
          </a:p>
          <a:p>
            <a:pPr>
              <a:defRPr/>
            </a:pPr>
            <a:r>
              <a:rPr lang="ru-RU" sz="4400" kern="10" dirty="0">
                <a:ln w="28575">
                  <a:solidFill>
                    <a:srgbClr val="7030A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                 русского  языка!</a:t>
            </a:r>
            <a:endParaRPr lang="ru-RU" sz="3600" kern="10" dirty="0">
              <a:ln w="28575">
                <a:solidFill>
                  <a:srgbClr val="7030A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14342" name="Picture 5" descr="C:\Documents and Settings\Владелец\Мои документы\Мои рисунки\ff3b68619fb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149080"/>
            <a:ext cx="2147685" cy="231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Рисунок1.png"/>
          <p:cNvPicPr>
            <a:picLocks noChangeAspect="1"/>
          </p:cNvPicPr>
          <p:nvPr/>
        </p:nvPicPr>
        <p:blipFill>
          <a:blip r:embed="rId4" cstate="print"/>
          <a:srcRect l="40587" t="-2179" r="33726" b="95918"/>
          <a:stretch>
            <a:fillRect/>
          </a:stretch>
        </p:blipFill>
        <p:spPr>
          <a:xfrm rot="10800000">
            <a:off x="3923928" y="6597352"/>
            <a:ext cx="1179050" cy="440668"/>
          </a:xfrm>
          <a:prstGeom prst="rect">
            <a:avLst/>
          </a:prstGeom>
        </p:spPr>
      </p:pic>
      <p:pic>
        <p:nvPicPr>
          <p:cNvPr id="9" name="Picture 2" descr="http://img-fotki.yandex.ru/get/4404/ladyo2004.110/0_534c7_2f20d33e_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797152"/>
            <a:ext cx="2997212" cy="156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56647E-6 L 2.22222E-6 -0.2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260648"/>
            <a:ext cx="705678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 smtClean="0">
                <a:ln w="11430"/>
                <a:solidFill>
                  <a:srgbClr val="0066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Интернет-ресурсы</a:t>
            </a:r>
            <a:endParaRPr lang="ru-RU" sz="6000" b="1" spc="50" dirty="0">
              <a:ln w="11430"/>
              <a:solidFill>
                <a:srgbClr val="0066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5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 l="33727" t="95918" r="40587" b="-2179"/>
          <a:stretch>
            <a:fillRect/>
          </a:stretch>
        </p:blipFill>
        <p:spPr bwMode="auto">
          <a:xfrm>
            <a:off x="3924300" y="6597650"/>
            <a:ext cx="1177925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20"/>
          <p:cNvSpPr>
            <a:spLocks noChangeArrowheads="1"/>
          </p:cNvSpPr>
          <p:nvPr/>
        </p:nvSpPr>
        <p:spPr bwMode="auto">
          <a:xfrm>
            <a:off x="683568" y="4653136"/>
            <a:ext cx="77768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1" dirty="0">
                <a:hlinkClick r:id="rId3"/>
              </a:rPr>
              <a:t>https://lh5.ggpht.com/2qFiftIy2WxGGpnOMiRT1ycnV-p6D3V5vbOZ2R_gUpqza6KhsFVUQsDhifwOQY2eGGz1dg=s85</a:t>
            </a:r>
            <a:r>
              <a:rPr lang="ru-RU" b="1" i="1" dirty="0"/>
              <a:t> </a:t>
            </a:r>
            <a:r>
              <a:rPr lang="ru-RU" b="1" i="1" dirty="0" smtClean="0">
                <a:solidFill>
                  <a:srgbClr val="502800"/>
                </a:solidFill>
              </a:rPr>
              <a:t>  –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восклицательный знак</a:t>
            </a:r>
          </a:p>
        </p:txBody>
      </p:sp>
      <p:sp>
        <p:nvSpPr>
          <p:cNvPr id="17" name="Прямоугольник 12"/>
          <p:cNvSpPr>
            <a:spLocks noChangeArrowheads="1"/>
          </p:cNvSpPr>
          <p:nvPr/>
        </p:nvSpPr>
        <p:spPr bwMode="auto">
          <a:xfrm>
            <a:off x="683568" y="3356992"/>
            <a:ext cx="70564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>
                <a:latin typeface="Arial" pitchFamily="34" charset="0"/>
                <a:cs typeface="Arial" pitchFamily="34" charset="0"/>
                <a:hlinkClick r:id="rId4"/>
              </a:rPr>
              <a:t>http://</a:t>
            </a:r>
            <a:r>
              <a:rPr lang="ru-RU" b="1" i="1" dirty="0" smtClean="0">
                <a:latin typeface="Arial" pitchFamily="34" charset="0"/>
                <a:cs typeface="Arial" pitchFamily="34" charset="0"/>
                <a:hlinkClick r:id="rId4"/>
              </a:rPr>
              <a:t>s48.radikal.ru/i121/1211/17/7633d42a0249.jpg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книжки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1340768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 шаблона презентации: Фокина Лидия Петровна,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  МКОУ «СОШ ст. Евсино» - 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3568" y="2996952"/>
            <a:ext cx="5986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hlinkClick r:id="rId5"/>
              </a:rPr>
              <a:t>http://pedsovet.su/load/393-1-0-14406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компьютер 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3568" y="2204864"/>
            <a:ext cx="4352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hlinkClick r:id="rId6"/>
              </a:rPr>
              <a:t>http://pedsovet.su/load/385-1-0-37375</a:t>
            </a:r>
            <a:r>
              <a:rPr lang="ru-RU" b="1" i="1" dirty="0" smtClean="0"/>
              <a:t> </a:t>
            </a:r>
            <a:endParaRPr lang="ru-RU" b="1" i="1" dirty="0"/>
          </a:p>
        </p:txBody>
      </p:sp>
      <p:sp>
        <p:nvSpPr>
          <p:cNvPr id="21" name="Прямоугольник 9"/>
          <p:cNvSpPr>
            <a:spLocks noChangeArrowheads="1"/>
          </p:cNvSpPr>
          <p:nvPr/>
        </p:nvSpPr>
        <p:spPr bwMode="auto">
          <a:xfrm>
            <a:off x="683568" y="3717032"/>
            <a:ext cx="78488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1" dirty="0">
                <a:hlinkClick r:id="rId7"/>
              </a:rPr>
              <a:t>http://ir-zhi.ru/userfiles/02-uchitelu/0_901c7_e18184e6_orig.png</a:t>
            </a:r>
            <a:r>
              <a:rPr lang="ru-RU" b="1" i="1" dirty="0"/>
              <a:t> </a:t>
            </a:r>
            <a:r>
              <a:rPr lang="ru-RU" b="1" i="1" dirty="0" smtClean="0"/>
              <a:t>–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доска, карандаши, учебники, глобус, яблоко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Прямоугольник 4"/>
          <p:cNvSpPr>
            <a:spLocks noChangeArrowheads="1"/>
          </p:cNvSpPr>
          <p:nvPr/>
        </p:nvSpPr>
        <p:spPr bwMode="auto">
          <a:xfrm>
            <a:off x="683568" y="4293096"/>
            <a:ext cx="76328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1" dirty="0">
                <a:hlinkClick r:id="rId8"/>
              </a:rPr>
              <a:t>http://s002.radikal.ru/i198/1008/f3/99bedacc3779.jpg</a:t>
            </a:r>
            <a:r>
              <a:rPr lang="ru-RU" b="1" i="1" dirty="0"/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– мальчик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3568" y="2636912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hlinkClick r:id="rId9"/>
              </a:rPr>
              <a:t>http</a:t>
            </a:r>
            <a:r>
              <a:rPr lang="en-US" b="1" i="1" dirty="0" smtClean="0">
                <a:hlinkClick r:id="rId9"/>
              </a:rPr>
              <a:t>://help-for-you.ucoz.ru/images/Log2.png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– ноутбук</a:t>
            </a:r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3568" y="5517232"/>
            <a:ext cx="6242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hlinkClick r:id="rId10"/>
              </a:rPr>
              <a:t>http://super-bookz.ru/Books/knigi.jpg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– стопка книг 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окина Л. П. Шаблон (фон) презентации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(фон) презентации10</Template>
  <TotalTime>237</TotalTime>
  <Words>688</Words>
  <Application>Microsoft Office PowerPoint</Application>
  <PresentationFormat>Экран (4:3)</PresentationFormat>
  <Paragraphs>267</Paragraphs>
  <Slides>14</Slides>
  <Notes>6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Фокина Л. П. Шаблон (фон) презентации10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Тест-тренажёр</dc:title>
  <dc:creator>Татьяна Ивановна</dc:creator>
  <cp:lastModifiedBy>Admin</cp:lastModifiedBy>
  <cp:revision>28</cp:revision>
  <dcterms:created xsi:type="dcterms:W3CDTF">2013-07-10T06:51:26Z</dcterms:created>
  <dcterms:modified xsi:type="dcterms:W3CDTF">2014-11-23T15:46:11Z</dcterms:modified>
</cp:coreProperties>
</file>