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2" r:id="rId4"/>
    <p:sldId id="261" r:id="rId5"/>
    <p:sldId id="264" r:id="rId6"/>
    <p:sldId id="265" r:id="rId7"/>
    <p:sldId id="267" r:id="rId8"/>
    <p:sldId id="266" r:id="rId9"/>
    <p:sldId id="263" r:id="rId10"/>
    <p:sldId id="259" r:id="rId11"/>
    <p:sldId id="258" r:id="rId12"/>
    <p:sldId id="26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14"/>
          <c:dLbls>
            <c:dLbl>
              <c:idx val="0"/>
              <c:layout>
                <c:manualLayout>
                  <c:x val="-0.3637083366534079"/>
                  <c:y val="3.2258994747950742E-2"/>
                </c:manualLayout>
              </c:layout>
              <c:tx>
                <c:rich>
                  <a:bodyPr/>
                  <a:lstStyle/>
                  <a:p>
                    <a:r>
                      <a:rPr lang="en-US" sz="2400" b="1" cap="none" spc="0" dirty="0" smtClean="0">
                        <a:ln w="10541" cmpd="sng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prstDash val="solid"/>
                        </a:ln>
                        <a:solidFill>
                          <a:srgbClr val="00B0F0"/>
                        </a:solidFill>
                        <a:effectLst/>
                      </a:rPr>
                      <a:t>100</a:t>
                    </a:r>
                    <a:r>
                      <a:rPr lang="ru-RU" sz="2400" b="1" cap="none" spc="0" dirty="0" smtClean="0">
                        <a:ln w="10541" cmpd="sng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prstDash val="solid"/>
                        </a:ln>
                        <a:solidFill>
                          <a:srgbClr val="00B0F0"/>
                        </a:solidFill>
                        <a:effectLst/>
                      </a:rPr>
                      <a:t>%</a:t>
                    </a:r>
                    <a:endParaRPr lang="en-US" sz="2400" b="1" cap="none" spc="0" dirty="0">
                      <a:ln w="10541" cmpd="sng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prstDash val="solid"/>
                      </a:ln>
                      <a:solidFill>
                        <a:srgbClr val="00B0F0"/>
                      </a:solidFill>
                      <a:effectLst/>
                    </a:endParaRPr>
                  </a:p>
                </c:rich>
              </c:tx>
              <c:showVal val="1"/>
            </c:dLbl>
            <c:dLbl>
              <c:idx val="1"/>
              <c:layout>
                <c:manualLayout>
                  <c:x val="0.16443259295780926"/>
                  <c:y val="-4.9445671510229133E-2"/>
                </c:manualLayout>
              </c:layout>
              <c:tx>
                <c:rich>
                  <a:bodyPr/>
                  <a:lstStyle/>
                  <a:p>
                    <a:r>
                      <a:rPr lang="ru-RU" sz="2400" b="1" cap="none" spc="0" dirty="0" smtClean="0">
                        <a:ln w="10541" cmpd="sng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prstDash val="solid"/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</a:rPr>
                      <a:t>0%</a:t>
                    </a:r>
                    <a:endParaRPr lang="en-US" sz="2400" b="1" cap="none" spc="0" dirty="0">
                      <a:ln w="10541" cmpd="sng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prstDash val="solid"/>
                      </a:ln>
                      <a:solidFill>
                        <a:schemeClr val="accent2">
                          <a:lumMod val="75000"/>
                        </a:schemeClr>
                      </a:solidFill>
                      <a:effectLst/>
                    </a:endParaRPr>
                  </a:p>
                </c:rich>
              </c:tx>
              <c:showVal val="1"/>
            </c:dLbl>
            <c:delete val="1"/>
          </c:dLbls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99</c:v>
                </c:pt>
                <c:pt idx="1">
                  <c:v>1</c:v>
                </c:pt>
              </c:numCache>
            </c:numRef>
          </c:val>
        </c:ser>
      </c:pie3DChart>
    </c:plotArea>
    <c:legend>
      <c:legendPos val="r"/>
      <c:layout/>
      <c:txPr>
        <a:bodyPr/>
        <a:lstStyle/>
        <a:p>
          <a:pPr>
            <a:defRPr b="1" cap="none" spc="0">
              <a:ln w="10541" cmpd="sng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FF0000"/>
              </a:solidFill>
              <a:effectLst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я не знаю какие здесь ставить проценты:DDD</c:v>
                </c:pt>
              </c:strCache>
            </c:strRef>
          </c:tx>
          <c:explosion val="26"/>
          <c:dLbls>
            <c:dLbl>
              <c:idx val="0"/>
              <c:layout>
                <c:manualLayout>
                  <c:x val="7.3533940578667148E-2"/>
                  <c:y val="-0.15231420355942901"/>
                </c:manualLayout>
              </c:layout>
              <c:tx>
                <c:rich>
                  <a:bodyPr/>
                  <a:lstStyle/>
                  <a:p>
                    <a:r>
                      <a:rPr lang="en-US" sz="2400" b="1" cap="none" spc="0" dirty="0">
                        <a:ln w="10541" cmpd="sng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prstDash val="solid"/>
                        </a:ln>
                        <a:solidFill>
                          <a:srgbClr val="0070C0"/>
                        </a:solidFill>
                        <a:effectLst/>
                      </a:rPr>
                      <a:t>31%</a:t>
                    </a:r>
                  </a:p>
                </c:rich>
              </c:tx>
              <c:showVal val="1"/>
            </c:dLbl>
            <c:dLbl>
              <c:idx val="1"/>
              <c:layout>
                <c:manualLayout>
                  <c:x val="0.14348988286487377"/>
                  <c:y val="8.2604959548891757E-2"/>
                </c:manualLayout>
              </c:layout>
              <c:tx>
                <c:rich>
                  <a:bodyPr/>
                  <a:lstStyle/>
                  <a:p>
                    <a:r>
                      <a:rPr lang="en-US" sz="2400" b="1" cap="none" spc="0" dirty="0">
                        <a:ln w="10541" cmpd="sng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prstDash val="solid"/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</a:rPr>
                      <a:t>39%</a:t>
                    </a:r>
                  </a:p>
                </c:rich>
              </c:tx>
              <c:showVal val="1"/>
            </c:dLbl>
            <c:dLbl>
              <c:idx val="2"/>
              <c:layout>
                <c:manualLayout>
                  <c:x val="-1.9413907952385581E-2"/>
                  <c:y val="0.14141258040108076"/>
                </c:manualLayout>
              </c:layout>
              <c:tx>
                <c:rich>
                  <a:bodyPr/>
                  <a:lstStyle/>
                  <a:p>
                    <a:r>
                      <a:rPr lang="en-US" sz="2400" b="1" cap="none" spc="0" dirty="0">
                        <a:ln w="10541" cmpd="sng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prstDash val="solid"/>
                        </a:ln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</a:rPr>
                      <a:t>5%</a:t>
                    </a:r>
                  </a:p>
                </c:rich>
              </c:tx>
              <c:showVal val="1"/>
            </c:dLbl>
            <c:dLbl>
              <c:idx val="3"/>
              <c:layout>
                <c:manualLayout>
                  <c:x val="-2.0294732859968388E-2"/>
                  <c:y val="-6.4070763029631855E-2"/>
                </c:manualLayout>
              </c:layout>
              <c:tx>
                <c:rich>
                  <a:bodyPr/>
                  <a:lstStyle/>
                  <a:p>
                    <a:r>
                      <a:rPr lang="en-US" sz="2400" b="1" cap="none" spc="0" dirty="0">
                        <a:ln w="10541" cmpd="sng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prstDash val="solid"/>
                        </a:ln>
                        <a:solidFill>
                          <a:srgbClr val="7030A0"/>
                        </a:solidFill>
                        <a:effectLst/>
                      </a:rPr>
                      <a:t>2%</a:t>
                    </a:r>
                  </a:p>
                </c:rich>
              </c:tx>
              <c:showVal val="1"/>
            </c:dLbl>
            <c:dLbl>
              <c:idx val="4"/>
              <c:layout>
                <c:manualLayout>
                  <c:x val="-4.4465777576183474E-2"/>
                  <c:y val="-0.1135958875857484"/>
                </c:manualLayout>
              </c:layout>
              <c:tx>
                <c:rich>
                  <a:bodyPr/>
                  <a:lstStyle/>
                  <a:p>
                    <a:r>
                      <a:rPr lang="en-US" sz="2400" b="1" cap="none" spc="0" dirty="0">
                        <a:ln w="10541" cmpd="sng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prstDash val="solid"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</a:rPr>
                      <a:t>10%</a:t>
                    </a:r>
                  </a:p>
                </c:rich>
              </c:tx>
              <c:showVal val="1"/>
            </c:dLbl>
            <c:dLbl>
              <c:idx val="5"/>
              <c:layout>
                <c:manualLayout>
                  <c:x val="-6.8638939659964884E-2"/>
                  <c:y val="-0.16832293545927024"/>
                </c:manualLayout>
              </c:layout>
              <c:tx>
                <c:rich>
                  <a:bodyPr/>
                  <a:lstStyle/>
                  <a:p>
                    <a:r>
                      <a:rPr lang="en-US" sz="2400" b="1" cap="none" spc="0" dirty="0">
                        <a:ln w="10541" cmpd="sng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prstDash val="solid"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rPr>
                      <a:t>5%</a:t>
                    </a:r>
                  </a:p>
                </c:rich>
              </c:tx>
              <c:showVal val="1"/>
            </c:dLbl>
            <c:dLbl>
              <c:idx val="6"/>
              <c:layout>
                <c:manualLayout>
                  <c:x val="0.14028783494696359"/>
                  <c:y val="-0.120455199552953"/>
                </c:manualLayout>
              </c:layout>
              <c:tx>
                <c:rich>
                  <a:bodyPr/>
                  <a:lstStyle/>
                  <a:p>
                    <a:r>
                      <a:rPr lang="en-US" sz="2400" b="1" cap="none" spc="0" dirty="0">
                        <a:ln w="10541" cmpd="sng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prstDash val="solid"/>
                        </a:ln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</a:rPr>
                      <a:t>8%</a:t>
                    </a:r>
                  </a:p>
                </c:rich>
              </c:tx>
              <c:showVal val="1"/>
            </c:dLbl>
            <c:showVal val="1"/>
            <c:showLeaderLines val="1"/>
          </c:dLbls>
          <c:cat>
            <c:strRef>
              <c:f>Лист1!$A$2:$A$8</c:f>
              <c:strCache>
                <c:ptCount val="7"/>
                <c:pt idx="0">
                  <c:v>Компьютер </c:v>
                </c:pt>
                <c:pt idx="1">
                  <c:v>Телефон</c:v>
                </c:pt>
                <c:pt idx="2">
                  <c:v>Микроволновая печь</c:v>
                </c:pt>
                <c:pt idx="3">
                  <c:v>Стиральная машина</c:v>
                </c:pt>
                <c:pt idx="4">
                  <c:v>Телевизор</c:v>
                </c:pt>
                <c:pt idx="5">
                  <c:v>Плита</c:v>
                </c:pt>
                <c:pt idx="6">
                  <c:v>Другие приборы</c:v>
                </c:pt>
              </c:strCache>
            </c:strRef>
          </c:cat>
          <c:val>
            <c:numRef>
              <c:f>Лист1!$B$2:$B$8</c:f>
              <c:numCache>
                <c:formatCode>0%</c:formatCode>
                <c:ptCount val="7"/>
                <c:pt idx="0">
                  <c:v>0.31000000000000022</c:v>
                </c:pt>
                <c:pt idx="1">
                  <c:v>0.39000000000000024</c:v>
                </c:pt>
                <c:pt idx="2">
                  <c:v>0.05</c:v>
                </c:pt>
                <c:pt idx="3">
                  <c:v>2.0000000000000011E-2</c:v>
                </c:pt>
                <c:pt idx="4">
                  <c:v>0.1</c:v>
                </c:pt>
                <c:pt idx="5">
                  <c:v>0.05</c:v>
                </c:pt>
                <c:pt idx="6">
                  <c:v>8.0000000000000043E-2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69623739078206326"/>
          <c:y val="0.17492057412838716"/>
          <c:w val="0.30226868876837681"/>
          <c:h val="0.7046770462497296"/>
        </c:manualLayout>
      </c:layout>
      <c:txPr>
        <a:bodyPr/>
        <a:lstStyle/>
        <a:p>
          <a:pPr>
            <a:defRPr b="1" cap="none" spc="0">
              <a:ln w="10541" cmpd="sng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FF0000"/>
              </a:solidFill>
              <a:effectLst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6.2028762029746325E-2"/>
          <c:y val="9.0570103056325874E-2"/>
          <c:w val="0.58507097550306209"/>
          <c:h val="0.8235381443967355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explosion val="0"/>
          </c:dPt>
          <c:dPt>
            <c:idx val="1"/>
            <c:explosion val="10"/>
          </c:dPt>
          <c:dPt>
            <c:idx val="2"/>
            <c:explosion val="11"/>
          </c:dPt>
          <c:dLbls>
            <c:dLbl>
              <c:idx val="0"/>
              <c:layout>
                <c:manualLayout>
                  <c:x val="3.2727471566054246E-2"/>
                  <c:y val="0.1494876653631137"/>
                </c:manualLayout>
              </c:layout>
              <c:tx>
                <c:rich>
                  <a:bodyPr/>
                  <a:lstStyle/>
                  <a:p>
                    <a:r>
                      <a:rPr lang="en-US" sz="2400" b="1" cap="none" spc="0" dirty="0" smtClean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rgbClr val="00B0F0"/>
                        </a:solidFill>
                        <a:effectLst/>
                      </a:rPr>
                      <a:t>59</a:t>
                    </a:r>
                    <a:r>
                      <a:rPr lang="ru-RU" sz="2400" b="1" cap="none" spc="0" dirty="0" smtClean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rgbClr val="00B0F0"/>
                        </a:solidFill>
                        <a:effectLst/>
                      </a:rPr>
                      <a:t>%</a:t>
                    </a:r>
                    <a:endParaRPr lang="en-US" sz="2400" b="1" cap="none" spc="0" dirty="0">
                      <a:ln w="10541" cmpd="sng">
                        <a:solidFill>
                          <a:sysClr val="windowText" lastClr="000000"/>
                        </a:solidFill>
                        <a:prstDash val="solid"/>
                      </a:ln>
                      <a:solidFill>
                        <a:srgbClr val="00B0F0"/>
                      </a:solidFill>
                      <a:effectLst/>
                    </a:endParaRPr>
                  </a:p>
                </c:rich>
              </c:tx>
              <c:showVal val="1"/>
            </c:dLbl>
            <c:dLbl>
              <c:idx val="1"/>
              <c:layout>
                <c:manualLayout>
                  <c:x val="-1.0230643044619426E-2"/>
                  <c:y val="0.15621343887495645"/>
                </c:manualLayout>
              </c:layout>
              <c:tx>
                <c:rich>
                  <a:bodyPr/>
                  <a:lstStyle/>
                  <a:p>
                    <a:r>
                      <a:rPr lang="en-US" sz="2400" b="1" cap="none" spc="0" dirty="0" smtClean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</a:rPr>
                      <a:t>21</a:t>
                    </a:r>
                    <a:r>
                      <a:rPr lang="ru-RU" sz="2400" b="1" cap="none" spc="0" dirty="0" smtClean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</a:rPr>
                      <a:t>%</a:t>
                    </a:r>
                    <a:endParaRPr lang="en-US" sz="2400" b="1" cap="none" spc="0" dirty="0">
                      <a:ln w="10541" cmpd="sng">
                        <a:solidFill>
                          <a:sysClr val="windowText" lastClr="000000"/>
                        </a:solidFill>
                        <a:prstDash val="solid"/>
                      </a:ln>
                      <a:solidFill>
                        <a:schemeClr val="accent2">
                          <a:lumMod val="75000"/>
                        </a:schemeClr>
                      </a:solidFill>
                      <a:effectLst/>
                    </a:endParaRPr>
                  </a:p>
                </c:rich>
              </c:tx>
              <c:showVal val="1"/>
            </c:dLbl>
            <c:dLbl>
              <c:idx val="2"/>
              <c:layout>
                <c:manualLayout>
                  <c:x val="-6.9936679790026324E-2"/>
                  <c:y val="-0.10219709338134966"/>
                </c:manualLayout>
              </c:layout>
              <c:tx>
                <c:rich>
                  <a:bodyPr/>
                  <a:lstStyle/>
                  <a:p>
                    <a:r>
                      <a:rPr lang="en-US" sz="2400" b="1" cap="none" spc="0" dirty="0" smtClean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</a:rPr>
                      <a:t>15</a:t>
                    </a:r>
                    <a:r>
                      <a:rPr lang="ru-RU" sz="2400" b="1" cap="none" spc="0" dirty="0" smtClean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</a:rPr>
                      <a:t>%</a:t>
                    </a:r>
                    <a:endParaRPr lang="en-US" sz="2400" b="1" cap="none" spc="0" dirty="0">
                      <a:ln w="10541" cmpd="sng">
                        <a:solidFill>
                          <a:sysClr val="windowText" lastClr="000000"/>
                        </a:solidFill>
                        <a:prstDash val="solid"/>
                      </a:ln>
                      <a:solidFill>
                        <a:schemeClr val="accent3">
                          <a:lumMod val="50000"/>
                        </a:schemeClr>
                      </a:solidFill>
                      <a:effectLst/>
                    </a:endParaRPr>
                  </a:p>
                </c:rich>
              </c:tx>
              <c:showVal val="1"/>
            </c:dLbl>
            <c:dLbl>
              <c:idx val="3"/>
              <c:layout>
                <c:manualLayout>
                  <c:x val="8.8059273840769975E-2"/>
                  <c:y val="-7.812826931974573E-2"/>
                </c:manualLayout>
              </c:layout>
              <c:tx>
                <c:rich>
                  <a:bodyPr/>
                  <a:lstStyle/>
                  <a:p>
                    <a:r>
                      <a:rPr lang="en-US" sz="2400" b="1" cap="none" spc="0" dirty="0" smtClean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1">
                                <a:tint val="40000"/>
                                <a:satMod val="250000"/>
                              </a:schemeClr>
                            </a:gs>
                            <a:gs pos="9000">
                              <a:schemeClr val="accent1">
                                <a:tint val="52000"/>
                                <a:satMod val="300000"/>
                              </a:schemeClr>
                            </a:gs>
                            <a:gs pos="50000">
                              <a:schemeClr val="accent1">
                                <a:shade val="20000"/>
                                <a:satMod val="300000"/>
                              </a:schemeClr>
                            </a:gs>
                            <a:gs pos="79000">
                              <a:schemeClr val="accent1">
                                <a:tint val="52000"/>
                                <a:satMod val="300000"/>
                              </a:schemeClr>
                            </a:gs>
                            <a:gs pos="100000">
                              <a:schemeClr val="accent1">
                                <a:tint val="40000"/>
                                <a:satMod val="250000"/>
                              </a:schemeClr>
                            </a:gs>
                          </a:gsLst>
                          <a:lin ang="5400000"/>
                        </a:gradFill>
                        <a:effectLst/>
                      </a:rPr>
                      <a:t>5</a:t>
                    </a:r>
                    <a:r>
                      <a:rPr lang="ru-RU" sz="2400" b="1" cap="none" spc="0" dirty="0" smtClean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1">
                                <a:tint val="40000"/>
                                <a:satMod val="250000"/>
                              </a:schemeClr>
                            </a:gs>
                            <a:gs pos="9000">
                              <a:schemeClr val="accent1">
                                <a:tint val="52000"/>
                                <a:satMod val="300000"/>
                              </a:schemeClr>
                            </a:gs>
                            <a:gs pos="50000">
                              <a:schemeClr val="accent1">
                                <a:shade val="20000"/>
                                <a:satMod val="300000"/>
                              </a:schemeClr>
                            </a:gs>
                            <a:gs pos="79000">
                              <a:schemeClr val="accent1">
                                <a:tint val="52000"/>
                                <a:satMod val="300000"/>
                              </a:schemeClr>
                            </a:gs>
                            <a:gs pos="100000">
                              <a:schemeClr val="accent1">
                                <a:tint val="40000"/>
                                <a:satMod val="250000"/>
                              </a:schemeClr>
                            </a:gs>
                          </a:gsLst>
                          <a:lin ang="5400000"/>
                        </a:gradFill>
                        <a:effectLst/>
                      </a:rPr>
                      <a:t>%</a:t>
                    </a:r>
                    <a:endParaRPr lang="en-US" sz="2400" b="1" cap="none" spc="0" dirty="0">
                      <a:ln w="10541" cmpd="sng">
                        <a:solidFill>
                          <a:sysClr val="windowText" lastClr="000000"/>
                        </a:solidFill>
                        <a:prstDash val="solid"/>
                      </a:ln>
                      <a:gradFill>
                        <a:gsLst>
                          <a:gs pos="0">
                            <a:schemeClr val="accent1">
                              <a:tint val="40000"/>
                              <a:satMod val="250000"/>
                            </a:schemeClr>
                          </a:gs>
                          <a:gs pos="9000">
                            <a:schemeClr val="accent1">
                              <a:tint val="52000"/>
                              <a:satMod val="300000"/>
                            </a:schemeClr>
                          </a:gs>
                          <a:gs pos="50000">
                            <a:schemeClr val="accent1">
                              <a:shade val="20000"/>
                              <a:satMod val="300000"/>
                            </a:schemeClr>
                          </a:gs>
                          <a:gs pos="79000">
                            <a:schemeClr val="accent1">
                              <a:tint val="52000"/>
                              <a:satMod val="300000"/>
                            </a:schemeClr>
                          </a:gs>
                          <a:gs pos="100000">
                            <a:schemeClr val="accent1">
                              <a:tint val="40000"/>
                              <a:satMod val="250000"/>
                            </a:schemeClr>
                          </a:gs>
                        </a:gsLst>
                        <a:lin ang="5400000"/>
                      </a:gradFill>
                      <a:effectLst/>
                    </a:endParaRPr>
                  </a:p>
                </c:rich>
              </c:tx>
              <c:showVal val="1"/>
            </c:dLbl>
            <c:showVal val="1"/>
            <c:showLeaderLines val="1"/>
          </c:dLbls>
          <c:cat>
            <c:strRef>
              <c:f>Лист1!$A$2:$A$5</c:f>
              <c:strCache>
                <c:ptCount val="4"/>
                <c:pt idx="0">
                  <c:v>Я не могу обойтись без бытовых приборов</c:v>
                </c:pt>
                <c:pt idx="1">
                  <c:v>1 день</c:v>
                </c:pt>
                <c:pt idx="2">
                  <c:v>Несколько дней</c:v>
                </c:pt>
                <c:pt idx="3">
                  <c:v>Неделю и больше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59</c:v>
                </c:pt>
                <c:pt idx="1">
                  <c:v>21</c:v>
                </c:pt>
                <c:pt idx="2">
                  <c:v>15</c:v>
                </c:pt>
                <c:pt idx="3">
                  <c:v>5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63135072178477691"/>
          <c:y val="0.26135549864585711"/>
          <c:w val="0.36726038932633431"/>
          <c:h val="0.46325395118012314"/>
        </c:manualLayout>
      </c:layout>
      <c:txPr>
        <a:bodyPr/>
        <a:lstStyle/>
        <a:p>
          <a:pPr>
            <a:defRPr b="1" cap="none" spc="0">
              <a:ln w="10541" cmpd="sng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FF0000"/>
              </a:solidFill>
              <a:effectLst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74"/>
          <c:dPt>
            <c:idx val="0"/>
            <c:explosion val="0"/>
          </c:dPt>
          <c:dPt>
            <c:idx val="1"/>
            <c:explosion val="44"/>
          </c:dPt>
          <c:dLbls>
            <c:dLbl>
              <c:idx val="0"/>
              <c:layout>
                <c:manualLayout>
                  <c:x val="0.10312259405074366"/>
                  <c:y val="0.12843813537212359"/>
                </c:manualLayout>
              </c:layout>
              <c:tx>
                <c:rich>
                  <a:bodyPr/>
                  <a:lstStyle/>
                  <a:p>
                    <a:r>
                      <a:rPr lang="en-US" sz="2400" b="1" cap="none" spc="0" dirty="0" smtClean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rgbClr val="0070C0"/>
                        </a:solidFill>
                        <a:effectLst/>
                      </a:rPr>
                      <a:t>63</a:t>
                    </a:r>
                    <a:r>
                      <a:rPr lang="ru-RU" sz="2400" b="1" cap="none" spc="0" dirty="0" smtClean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rgbClr val="0070C0"/>
                        </a:solidFill>
                        <a:effectLst/>
                      </a:rPr>
                      <a:t>%</a:t>
                    </a:r>
                    <a:endParaRPr lang="en-US" sz="2400" b="1" cap="none" spc="0" dirty="0">
                      <a:ln w="10541" cmpd="sng">
                        <a:solidFill>
                          <a:sysClr val="windowText" lastClr="000000"/>
                        </a:solidFill>
                        <a:prstDash val="solid"/>
                      </a:ln>
                      <a:solidFill>
                        <a:srgbClr val="0070C0"/>
                      </a:solidFill>
                      <a:effectLst/>
                    </a:endParaRPr>
                  </a:p>
                </c:rich>
              </c:tx>
              <c:showVal val="1"/>
            </c:dLbl>
            <c:dLbl>
              <c:idx val="1"/>
              <c:layout>
                <c:manualLayout>
                  <c:x val="-6.6215660542432192E-2"/>
                  <c:y val="-0.12710221825132609"/>
                </c:manualLayout>
              </c:layout>
              <c:tx>
                <c:rich>
                  <a:bodyPr/>
                  <a:lstStyle/>
                  <a:p>
                    <a:r>
                      <a:rPr lang="en-US" sz="2400" b="1" cap="none" spc="0" dirty="0" smtClean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</a:rPr>
                      <a:t>37</a:t>
                    </a:r>
                    <a:r>
                      <a:rPr lang="ru-RU" sz="2400" b="1" cap="none" spc="0" dirty="0" smtClean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</a:rPr>
                      <a:t>%</a:t>
                    </a:r>
                    <a:endParaRPr lang="en-US" sz="2400" b="1" cap="none" spc="0" dirty="0">
                      <a:ln w="10541" cmpd="sng">
                        <a:solidFill>
                          <a:sysClr val="windowText" lastClr="000000"/>
                        </a:solidFill>
                        <a:prstDash val="solid"/>
                      </a:ln>
                      <a:solidFill>
                        <a:schemeClr val="accent2">
                          <a:lumMod val="75000"/>
                        </a:schemeClr>
                      </a:solidFill>
                      <a:effectLst/>
                    </a:endParaRPr>
                  </a:p>
                </c:rich>
              </c:tx>
              <c:showVal val="1"/>
            </c:dLbl>
            <c:showVal val="1"/>
            <c:showLeaderLines val="1"/>
          </c:dLbls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63</c:v>
                </c:pt>
                <c:pt idx="1">
                  <c:v>37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83493405511811081"/>
          <c:y val="0.27647661952309482"/>
          <c:w val="7.3399278215223129E-2"/>
          <c:h val="0.14302164368321169"/>
        </c:manualLayout>
      </c:layout>
      <c:txPr>
        <a:bodyPr/>
        <a:lstStyle/>
        <a:p>
          <a:pPr>
            <a:defRPr b="1" cap="none" spc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rgbClr val="FF0000"/>
              </a:solidFill>
              <a:effectLst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552A38-AD49-49D3-810B-EC92EAFC627D}" type="datetimeFigureOut">
              <a:rPr lang="ru-RU" smtClean="0"/>
              <a:pPr/>
              <a:t>29.04.2013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AB21C1-EB33-42FA-9C60-7BE885B7AA8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AB21C1-EB33-42FA-9C60-7BE885B7AA8C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2379CB-3D50-4CE2-84EC-0AB70A109FBD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gif"/><Relationship Id="rId4" Type="http://schemas.openxmlformats.org/officeDocument/2006/relationships/image" Target="../media/image8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gif"/><Relationship Id="rId5" Type="http://schemas.openxmlformats.org/officeDocument/2006/relationships/chart" Target="../charts/chart1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gif"/><Relationship Id="rId5" Type="http://schemas.openxmlformats.org/officeDocument/2006/relationships/chart" Target="../charts/char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gif"/><Relationship Id="rId5" Type="http://schemas.openxmlformats.org/officeDocument/2006/relationships/chart" Target="../charts/chart3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9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gif"/><Relationship Id="rId5" Type="http://schemas.openxmlformats.org/officeDocument/2006/relationships/chart" Target="../charts/chart4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gif"/><Relationship Id="rId5" Type="http://schemas.openxmlformats.org/officeDocument/2006/relationships/image" Target="../media/image20.gif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gif"/><Relationship Id="rId5" Type="http://schemas.openxmlformats.org/officeDocument/2006/relationships/image" Target="../media/image22.gif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gif"/><Relationship Id="rId3" Type="http://schemas.openxmlformats.org/officeDocument/2006/relationships/image" Target="../media/image6.png"/><Relationship Id="rId7" Type="http://schemas.openxmlformats.org/officeDocument/2006/relationships/hyperlink" Target="http://venus-med.ru/zdorovie/2611-vliyanie-bytovoj-texniki-na-zdorove-cheloveka.html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zelife.ru/ekozhil/ecohome/harmfulradiation/265-appliances-emf-rate-.html" TargetMode="External"/><Relationship Id="rId5" Type="http://schemas.openxmlformats.org/officeDocument/2006/relationships/hyperlink" Target="http://www.it-med.ru/library/ie/el_magn_field.htmhttp:/nsp-zdorovje.narod.ru/eko/f-vlijanije-EM.html" TargetMode="External"/><Relationship Id="rId4" Type="http://schemas.openxmlformats.org/officeDocument/2006/relationships/image" Target="../media/image7.jpeg"/><Relationship Id="rId9" Type="http://schemas.openxmlformats.org/officeDocument/2006/relationships/image" Target="../media/image25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gif"/><Relationship Id="rId3" Type="http://schemas.openxmlformats.org/officeDocument/2006/relationships/image" Target="../media/image11.png"/><Relationship Id="rId7" Type="http://schemas.openxmlformats.org/officeDocument/2006/relationships/image" Target="../media/image2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gif"/><Relationship Id="rId11" Type="http://schemas.openxmlformats.org/officeDocument/2006/relationships/image" Target="../media/image32.gif"/><Relationship Id="rId5" Type="http://schemas.openxmlformats.org/officeDocument/2006/relationships/image" Target="../media/image26.gif"/><Relationship Id="rId10" Type="http://schemas.openxmlformats.org/officeDocument/2006/relationships/image" Target="../media/image31.gif"/><Relationship Id="rId4" Type="http://schemas.openxmlformats.org/officeDocument/2006/relationships/image" Target="../media/image6.png"/><Relationship Id="rId9" Type="http://schemas.openxmlformats.org/officeDocument/2006/relationships/image" Target="../media/image3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lum bright="-10000" contrast="-3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2276872"/>
            <a:ext cx="8786874" cy="1470025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</a:rPr>
              <a:t>Бытовые приборы и здоровье человека</a:t>
            </a:r>
            <a:br>
              <a:rPr lang="ru-RU" sz="40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</a:rPr>
            </a:br>
            <a:endParaRPr lang="ru-RU" sz="40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19672" y="116632"/>
            <a:ext cx="5616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</a:rPr>
              <a:t>ГБОУ Кинель – Черкасская СОШ №2</a:t>
            </a:r>
          </a:p>
          <a:p>
            <a:pPr algn="ctr"/>
            <a:r>
              <a:rPr lang="ru-RU" sz="24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</a:rPr>
              <a:t>«Образовательный центр»</a:t>
            </a:r>
            <a:endParaRPr lang="ru-RU" sz="24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32606" y="4869160"/>
            <a:ext cx="46113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</a:rPr>
              <a:t>Автор: ученик 10 «А» класса</a:t>
            </a:r>
          </a:p>
          <a:p>
            <a:r>
              <a:rPr lang="ru-RU" sz="24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</a:rPr>
              <a:t>Моисеев Александр</a:t>
            </a:r>
            <a:endParaRPr lang="ru-RU" sz="24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643174" y="6215082"/>
            <a:ext cx="3857652" cy="6429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imes New Roman" pitchFamily="18" charset="0"/>
              </a:rPr>
              <a:t>2012</a:t>
            </a:r>
            <a:endParaRPr kumimoji="0" lang="ru-RU" sz="2400" b="1" i="0" u="none" strike="noStrike" kern="1200" cap="none" spc="0" normalizeH="0" baseline="0" noProof="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Times New Roman" pitchFamily="18" charset="0"/>
            </a:endParaRPr>
          </a:p>
        </p:txBody>
      </p:sp>
      <p:pic>
        <p:nvPicPr>
          <p:cNvPr id="1036" name="Picture 12" descr="C:\Documents and Settings\александр\Рабочий стол\10686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29454" y="428604"/>
            <a:ext cx="1593131" cy="1500198"/>
          </a:xfrm>
          <a:prstGeom prst="rect">
            <a:avLst/>
          </a:prstGeom>
          <a:noFill/>
        </p:spPr>
      </p:pic>
      <p:pic>
        <p:nvPicPr>
          <p:cNvPr id="1037" name="Picture 13" descr="C:\Documents and Settings\александр\Рабочий стол\10704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5786" y="3143248"/>
            <a:ext cx="2371742" cy="2635268"/>
          </a:xfrm>
          <a:prstGeom prst="rect">
            <a:avLst/>
          </a:prstGeom>
          <a:noFill/>
        </p:spPr>
      </p:pic>
      <p:pic>
        <p:nvPicPr>
          <p:cNvPr id="9" name="Picture 11" descr="C:\Documents and Settings\александр\Рабочий стол\10160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2910" y="714356"/>
            <a:ext cx="1285884" cy="1125149"/>
          </a:xfrm>
          <a:prstGeom prst="rect">
            <a:avLst/>
          </a:prstGeom>
          <a:noFill/>
        </p:spPr>
      </p:pic>
      <p:pic>
        <p:nvPicPr>
          <p:cNvPr id="10" name="Picture 10" descr="C:\Documents and Settings\александр\Рабочий стол\10158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86512" y="3143248"/>
            <a:ext cx="1648569" cy="10715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александр\Рабочий стол\0_3bc55_290ba809_XL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3428992" cy="3446223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 bwMode="auto">
          <a:xfrm>
            <a:off x="3727174" y="0"/>
            <a:ext cx="541682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Введение</a:t>
            </a:r>
            <a:endParaRPr lang="ru-RU" sz="4800" b="1" dirty="0">
              <a:ln w="31550" cmpd="sng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714356"/>
            <a:ext cx="8858280" cy="2643206"/>
          </a:xfrm>
        </p:spPr>
        <p:txBody>
          <a:bodyPr>
            <a:noAutofit/>
          </a:bodyPr>
          <a:lstStyle/>
          <a:p>
            <a:pPr marL="0" indent="361950" algn="just">
              <a:buNone/>
            </a:pPr>
            <a:r>
              <a:rPr lang="ru-RU" sz="2000" b="1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</a:rPr>
              <a:t>    Мы  давно уже  немыслим свой быт без </a:t>
            </a:r>
            <a:r>
              <a:rPr lang="ru-RU" sz="20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бытовых приборов</a:t>
            </a:r>
            <a:r>
              <a:rPr lang="ru-RU" sz="2000" b="1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</a:rPr>
              <a:t> - телевизоры,  компьютеры, стиральные машины, микроволновые    печи, холодильники, электроутюги, пылесосы и т.д. Этот список можно продолжать еще очень долго, но при этом хотим обратить внимание на то, что  бытовые приборы </a:t>
            </a:r>
            <a:r>
              <a:rPr lang="ru-RU" sz="20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являются основными источниками электромагнитного излучения в жилище</a:t>
            </a:r>
            <a:r>
              <a:rPr lang="ru-RU" sz="2000" b="1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</a:rPr>
              <a:t>. В наше время вопрос о том, как обезопасить себя, своих родных и дорогих нам людей от радиоактивных излучений, стоит очень остро. </a:t>
            </a:r>
            <a:r>
              <a:rPr lang="ru-RU" sz="20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Радиоактивные вещества приводят к страшнейшим заболеваниям</a:t>
            </a:r>
            <a:r>
              <a:rPr lang="ru-RU" sz="2000" b="1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</a:rPr>
              <a:t>. </a:t>
            </a:r>
            <a:endParaRPr lang="ru-RU" sz="2000" b="1" dirty="0">
              <a:ln>
                <a:solidFill>
                  <a:schemeClr val="tx1"/>
                </a:solidFill>
              </a:ln>
              <a:solidFill>
                <a:srgbClr val="0070C0"/>
              </a:solidFill>
            </a:endParaRPr>
          </a:p>
        </p:txBody>
      </p:sp>
      <p:pic>
        <p:nvPicPr>
          <p:cNvPr id="5" name="Picture 9" descr="C:\Documents and Settings\александр\Рабочий стол\1072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4000504"/>
            <a:ext cx="3363082" cy="2428892"/>
          </a:xfrm>
          <a:prstGeom prst="rect">
            <a:avLst/>
          </a:prstGeom>
          <a:noFill/>
          <a:effectLst/>
        </p:spPr>
      </p:pic>
      <p:pic>
        <p:nvPicPr>
          <p:cNvPr id="2054" name="Picture 6" descr="C:\Documents and Settings\александр\Рабочий стол\5191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57818" y="3643314"/>
            <a:ext cx="2677045" cy="2857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Documents and Settings\александр\Рабочий стол\0_3bc55_290ba809_XL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214810" y="1904040"/>
            <a:ext cx="4929190" cy="4953960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 bwMode="auto">
          <a:xfrm flipH="1">
            <a:off x="-1" y="0"/>
            <a:ext cx="551315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214282" y="285728"/>
            <a:ext cx="8712200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631825" algn="just"/>
            <a:r>
              <a:rPr lang="ru-RU" sz="20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70C0"/>
                </a:solidFill>
              </a:rPr>
              <a:t>Человеческий организм </a:t>
            </a:r>
            <a:r>
              <a:rPr lang="ru-RU" sz="20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</a:rPr>
              <a:t>очень чувствителен к электромагнитному излучению</a:t>
            </a:r>
            <a:r>
              <a:rPr lang="ru-RU" sz="20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70C0"/>
                </a:solidFill>
              </a:rPr>
              <a:t>. Если в маленькой кухне </a:t>
            </a:r>
            <a:r>
              <a:rPr lang="ru-RU" sz="2000" b="1" dirty="0" smtClean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70C0"/>
                </a:solidFill>
              </a:rPr>
              <a:t>расположить электроплиту</a:t>
            </a:r>
            <a:r>
              <a:rPr lang="ru-RU" sz="20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70C0"/>
                </a:solidFill>
              </a:rPr>
              <a:t>, микроволновую печь, телевизор, стиральную машинку, холодильник, обогреватель, кондиционер, электрический чайник и кофеварку, то среда обитания человека может стать </a:t>
            </a:r>
            <a:r>
              <a:rPr lang="ru-RU" sz="20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</a:rPr>
              <a:t>опасным для здоровья человека</a:t>
            </a:r>
            <a:r>
              <a:rPr lang="ru-RU" sz="20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70C0"/>
                </a:solidFill>
              </a:rPr>
              <a:t>. При длительном нахождении в таком помещении наблюдается нарушения работы </a:t>
            </a:r>
            <a:r>
              <a:rPr lang="ru-RU" sz="20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</a:rPr>
              <a:t>сердца, мозга, эндокринной и иммунной системы.</a:t>
            </a:r>
            <a:r>
              <a:rPr lang="ru-RU" sz="20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70C0"/>
                </a:solidFill>
              </a:rPr>
              <a:t> Особую опасность электромагнитные излучения представляют </a:t>
            </a:r>
            <a:r>
              <a:rPr lang="ru-RU" sz="20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</a:rPr>
              <a:t>детям и беременным женщинам</a:t>
            </a:r>
            <a:r>
              <a:rPr lang="ru-RU" sz="20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70C0"/>
                </a:solidFill>
              </a:rPr>
              <a:t>. </a:t>
            </a:r>
          </a:p>
          <a:p>
            <a:endParaRPr lang="ru-RU" dirty="0"/>
          </a:p>
        </p:txBody>
      </p:sp>
      <p:pic>
        <p:nvPicPr>
          <p:cNvPr id="4099" name="Picture 5" descr="1287411740_istochnik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28794" y="3071810"/>
            <a:ext cx="5006473" cy="358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Documents and Settings\александр\Рабочий стол\0_3bc55_290ba809_XL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571604" y="2285992"/>
            <a:ext cx="4643438" cy="3929944"/>
          </a:xfrm>
          <a:prstGeom prst="rect">
            <a:avLst/>
          </a:prstGeom>
          <a:noFill/>
        </p:spPr>
      </p:pic>
      <p:pic>
        <p:nvPicPr>
          <p:cNvPr id="4098" name="Picture 2" descr="C:\Documents and Settings\александр\Рабочий стол\77139578_1859049_913f333bab2e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4214810" cy="3165630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 bwMode="auto">
          <a:xfrm>
            <a:off x="4012927" y="0"/>
            <a:ext cx="513107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4" name="Text Box 4"/>
          <p:cNvSpPr txBox="1">
            <a:spLocks noChangeArrowheads="1"/>
          </p:cNvSpPr>
          <p:nvPr/>
        </p:nvSpPr>
        <p:spPr bwMode="auto">
          <a:xfrm>
            <a:off x="357158" y="214290"/>
            <a:ext cx="8501122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541338" algn="just"/>
            <a:r>
              <a:rPr lang="ru-RU" sz="20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70C0"/>
                </a:solidFill>
              </a:rPr>
              <a:t>В быту используют разнообразные электрические приборы и машины. По способу преобразования электрической энергии бытовые </a:t>
            </a:r>
            <a:r>
              <a:rPr lang="ru-RU" sz="2000" b="1" dirty="0" smtClean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70C0"/>
                </a:solidFill>
              </a:rPr>
              <a:t>           приборы </a:t>
            </a:r>
            <a:r>
              <a:rPr lang="ru-RU" sz="20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70C0"/>
                </a:solidFill>
              </a:rPr>
              <a:t>делят </a:t>
            </a:r>
            <a:r>
              <a:rPr lang="ru-RU" sz="2000" b="1" dirty="0" smtClean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70C0"/>
                </a:solidFill>
              </a:rPr>
              <a:t>на:</a:t>
            </a:r>
            <a:endParaRPr lang="ru-RU" sz="2000" b="1" dirty="0">
              <a:ln w="10541" cmpd="sng">
                <a:solidFill>
                  <a:schemeClr val="tx1"/>
                </a:solidFill>
                <a:prstDash val="solid"/>
              </a:ln>
              <a:solidFill>
                <a:srgbClr val="0070C0"/>
              </a:solidFill>
            </a:endParaRPr>
          </a:p>
          <a:p>
            <a:endParaRPr lang="ru-RU" dirty="0"/>
          </a:p>
        </p:txBody>
      </p:sp>
      <p:pic>
        <p:nvPicPr>
          <p:cNvPr id="3075" name="Picture 5" descr="4eb80cb9-f95f-11e0-b301-0007e90ac879_b"/>
          <p:cNvPicPr>
            <a:picLocks noGrp="1" noChangeAspect="1" noChangeArrowheads="1"/>
          </p:cNvPicPr>
          <p:nvPr>
            <p:ph sz="half" idx="1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214282" y="3214686"/>
            <a:ext cx="2970212" cy="3168650"/>
          </a:xfrm>
          <a:noFill/>
        </p:spPr>
      </p:pic>
      <p:pic>
        <p:nvPicPr>
          <p:cNvPr id="3076" name="Picture 7" descr="60168_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6" cstate="print"/>
          <a:srcRect/>
          <a:stretch>
            <a:fillRect/>
          </a:stretch>
        </p:blipFill>
        <p:spPr>
          <a:xfrm>
            <a:off x="6143636" y="3214686"/>
            <a:ext cx="3214678" cy="3286148"/>
          </a:xfrm>
          <a:noFill/>
          <a:effectLst>
            <a:softEdge rad="317500"/>
          </a:effectLst>
        </p:spPr>
      </p:pic>
      <p:pic>
        <p:nvPicPr>
          <p:cNvPr id="3077" name="Picture 10" descr="758446_36019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7" cstate="print"/>
          <a:srcRect/>
          <a:stretch>
            <a:fillRect/>
          </a:stretch>
        </p:blipFill>
        <p:spPr>
          <a:xfrm>
            <a:off x="3000364" y="4081434"/>
            <a:ext cx="3092453" cy="2776566"/>
          </a:xfrm>
          <a:noFill/>
          <a:effectLst>
            <a:softEdge rad="127000"/>
          </a:effectLst>
        </p:spPr>
      </p:pic>
      <p:sp>
        <p:nvSpPr>
          <p:cNvPr id="3078" name="Text Box 13"/>
          <p:cNvSpPr txBox="1">
            <a:spLocks noChangeArrowheads="1"/>
          </p:cNvSpPr>
          <p:nvPr/>
        </p:nvSpPr>
        <p:spPr bwMode="auto">
          <a:xfrm>
            <a:off x="0" y="2714620"/>
            <a:ext cx="34993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</a:rPr>
              <a:t>электронагревательные;</a:t>
            </a:r>
            <a:endParaRPr lang="ru-RU" sz="2400" b="1" dirty="0">
              <a:ln w="10541" cmpd="sng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3079" name="Text Box 14"/>
          <p:cNvSpPr txBox="1">
            <a:spLocks noChangeArrowheads="1"/>
          </p:cNvSpPr>
          <p:nvPr/>
        </p:nvSpPr>
        <p:spPr bwMode="auto">
          <a:xfrm>
            <a:off x="3000364" y="3714752"/>
            <a:ext cx="323870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</a:rPr>
              <a:t>Электромеханические;</a:t>
            </a:r>
            <a:endParaRPr lang="ru-RU" sz="2400" b="1" dirty="0">
              <a:ln w="10541" cmpd="sng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3080" name="Text Box 15"/>
          <p:cNvSpPr txBox="1">
            <a:spLocks noChangeArrowheads="1"/>
          </p:cNvSpPr>
          <p:nvPr/>
        </p:nvSpPr>
        <p:spPr bwMode="auto">
          <a:xfrm>
            <a:off x="6324446" y="2714620"/>
            <a:ext cx="281955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</a:rPr>
              <a:t>Комбинированные</a:t>
            </a:r>
            <a:endParaRPr lang="ru-RU" sz="2400" b="1" dirty="0">
              <a:ln w="10541" cmpd="sng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1000100" y="1357298"/>
            <a:ext cx="1143008" cy="1428760"/>
          </a:xfrm>
          <a:prstGeom prst="downArrow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3857620" y="1357298"/>
            <a:ext cx="1357322" cy="2428892"/>
          </a:xfrm>
          <a:prstGeom prst="downArrow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7215206" y="1357298"/>
            <a:ext cx="1143008" cy="1428760"/>
          </a:xfrm>
          <a:prstGeom prst="downArrow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александр\Рабочий стол\77139578_1859049_913f333bab2e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4214810" cy="3165630"/>
          </a:xfrm>
          <a:prstGeom prst="rect">
            <a:avLst/>
          </a:prstGeom>
          <a:noFill/>
        </p:spPr>
      </p:pic>
      <p:pic>
        <p:nvPicPr>
          <p:cNvPr id="6" name="Picture 3" descr="C:\Documents and Settings\александр\Рабочий стол\0_3bc55_290ba809_XL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3571876"/>
            <a:ext cx="3269693" cy="3286124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 bwMode="auto">
          <a:xfrm>
            <a:off x="4012927" y="0"/>
            <a:ext cx="513107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1571604" y="428604"/>
            <a:ext cx="60626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ln w="10541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Вопрос 1. </a:t>
            </a:r>
            <a:r>
              <a:rPr lang="ru-RU" sz="3600" b="1" dirty="0" smtClean="0">
                <a:ln w="10541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00B0F0"/>
                </a:solidFill>
              </a:rPr>
              <a:t>Пользуетесь ли Вы </a:t>
            </a:r>
          </a:p>
          <a:p>
            <a:pPr algn="ctr"/>
            <a:r>
              <a:rPr lang="ru-RU" sz="3600" b="1" dirty="0" smtClean="0">
                <a:ln w="10541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00B0F0"/>
                </a:solidFill>
              </a:rPr>
              <a:t>бытовыми приборами? </a:t>
            </a:r>
            <a:endParaRPr lang="ru-RU" sz="3600" b="1" dirty="0">
              <a:ln w="10541" cmpd="sng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00B0F0"/>
              </a:solidFill>
            </a:endParaRP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1000100" y="1643050"/>
          <a:ext cx="7429552" cy="4889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7" name="Picture 3" descr="C:\Documents and Settings\александр\Рабочий стол\10156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58" y="1643050"/>
            <a:ext cx="2010847" cy="1357322"/>
          </a:xfrm>
          <a:prstGeom prst="rect">
            <a:avLst/>
          </a:prstGeom>
          <a:noFill/>
        </p:spPr>
      </p:pic>
      <p:cxnSp>
        <p:nvCxnSpPr>
          <p:cNvPr id="9" name="Прямая соединительная линия 8"/>
          <p:cNvCxnSpPr/>
          <p:nvPr/>
        </p:nvCxnSpPr>
        <p:spPr>
          <a:xfrm rot="5400000" flipH="1" flipV="1">
            <a:off x="2107389" y="4822041"/>
            <a:ext cx="1071570" cy="100013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rot="10800000" flipV="1">
            <a:off x="4286248" y="2071678"/>
            <a:ext cx="928694" cy="35719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александр\Рабочий стол\77139578_1859049_913f333bab2e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4214810" cy="3165630"/>
          </a:xfrm>
          <a:prstGeom prst="rect">
            <a:avLst/>
          </a:prstGeom>
          <a:noFill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 bwMode="auto">
          <a:xfrm>
            <a:off x="4012927" y="0"/>
            <a:ext cx="513107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 descr="C:\Documents and Settings\александр\Рабочий стол\0_3bc55_290ba809_XL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3571876"/>
            <a:ext cx="3269693" cy="3286124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428596" y="428604"/>
            <a:ext cx="84296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Вопрос 2. </a:t>
            </a:r>
            <a:r>
              <a:rPr lang="ru-RU" sz="3600" b="1" dirty="0" smtClean="0">
                <a:ln w="10541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00B0F0"/>
                </a:solidFill>
              </a:rPr>
              <a:t>Какими бытовыми приборами вы пользуетесь чаще всего? </a:t>
            </a:r>
            <a:endParaRPr lang="ru-RU" sz="3600" b="1" dirty="0">
              <a:ln w="10541" cmpd="sng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00B0F0"/>
              </a:solidFill>
            </a:endParaRP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357158" y="1500174"/>
          <a:ext cx="8501122" cy="5357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3074" name="Picture 2" descr="C:\Documents and Settings\александр\Рабочий стол\10201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44" y="5286388"/>
            <a:ext cx="2261009" cy="14287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александр\Рабочий стол\77139578_1859049_913f333bab2e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4214810" cy="3165630"/>
          </a:xfrm>
          <a:prstGeom prst="rect">
            <a:avLst/>
          </a:prstGeom>
          <a:noFill/>
        </p:spPr>
      </p:pic>
      <p:pic>
        <p:nvPicPr>
          <p:cNvPr id="6" name="Picture 3" descr="C:\Documents and Settings\александр\Рабочий стол\0_3bc55_290ba809_XL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3571876"/>
            <a:ext cx="3269693" cy="3286124"/>
          </a:xfrm>
          <a:prstGeom prst="rect">
            <a:avLst/>
          </a:prstGeom>
          <a:noFill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 bwMode="auto">
          <a:xfrm>
            <a:off x="4012927" y="0"/>
            <a:ext cx="513107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285720" y="357166"/>
            <a:ext cx="85725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Вопрос 3</a:t>
            </a:r>
            <a:r>
              <a:rPr lang="ru-RU" sz="3600" b="1" dirty="0" smtClean="0">
                <a:ln w="10541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00B0F0"/>
                </a:solidFill>
              </a:rPr>
              <a:t>. Сколько времени Вы можете обходиться без бытовых приборов?</a:t>
            </a:r>
            <a:endParaRPr lang="ru-RU" sz="3600" b="1" dirty="0">
              <a:ln w="10541" cmpd="sng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00B0F0"/>
              </a:solidFill>
            </a:endParaRP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0" y="1428736"/>
          <a:ext cx="9144000" cy="5429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4098" name="Picture 2" descr="C:\Documents and Settings\александр\Рабочий стол\10204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00232" y="5286388"/>
            <a:ext cx="1752017" cy="12858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александр\Рабочий стол\77139578_1859049_913f333bab2e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4214810" cy="3165630"/>
          </a:xfrm>
          <a:prstGeom prst="rect">
            <a:avLst/>
          </a:prstGeom>
          <a:noFill/>
        </p:spPr>
      </p:pic>
      <p:pic>
        <p:nvPicPr>
          <p:cNvPr id="6" name="Picture 3" descr="C:\Documents and Settings\александр\Рабочий стол\0_3bc55_290ba809_XL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3571876"/>
            <a:ext cx="3269693" cy="3286124"/>
          </a:xfrm>
          <a:prstGeom prst="rect">
            <a:avLst/>
          </a:prstGeom>
          <a:noFill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 bwMode="auto">
          <a:xfrm>
            <a:off x="4012927" y="0"/>
            <a:ext cx="513107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142844" y="142852"/>
            <a:ext cx="88583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</a:rPr>
              <a:t>Вопрос 4.</a:t>
            </a:r>
            <a:r>
              <a:rPr lang="ru-RU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00B0F0"/>
                </a:solidFill>
              </a:rPr>
              <a:t>Считаете ли Вы, что бытовые приборы негативно влияют на Ваше здоровье?</a:t>
            </a:r>
            <a:endParaRPr lang="ru-RU" sz="3600" b="1" dirty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rgbClr val="00B0F0"/>
              </a:solidFill>
            </a:endParaRP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0" y="1928802"/>
          <a:ext cx="9144000" cy="4929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6148" name="Picture 4" descr="C:\Documents and Settings\александр\Рабочий стол\10157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596" y="5286388"/>
            <a:ext cx="2392297" cy="1285860"/>
          </a:xfrm>
          <a:prstGeom prst="rect">
            <a:avLst/>
          </a:prstGeom>
          <a:noFill/>
        </p:spPr>
      </p:pic>
      <p:pic>
        <p:nvPicPr>
          <p:cNvPr id="10" name="Picture 2" descr="C:\Documents and Settings\александр\Рабочий стол\10155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15140" y="1428736"/>
            <a:ext cx="1785950" cy="14510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C:\Documents and Settings\александр\Рабочий стол\0_3bc55_290ba809_XL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3571876"/>
            <a:ext cx="3269693" cy="3286124"/>
          </a:xfrm>
          <a:prstGeom prst="rect">
            <a:avLst/>
          </a:prstGeom>
          <a:noFill/>
        </p:spPr>
      </p:pic>
      <p:pic>
        <p:nvPicPr>
          <p:cNvPr id="10" name="Picture 2" descr="C:\Documents and Settings\александр\Рабочий стол\77139578_1859049_913f333bab2e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4214810" cy="3165630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 bwMode="auto">
          <a:xfrm>
            <a:off x="4012927" y="0"/>
            <a:ext cx="513107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1095375" y="63976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5123" name="Text Box 5"/>
          <p:cNvSpPr txBox="1">
            <a:spLocks noChangeArrowheads="1"/>
          </p:cNvSpPr>
          <p:nvPr/>
        </p:nvSpPr>
        <p:spPr bwMode="auto">
          <a:xfrm>
            <a:off x="285720" y="714356"/>
            <a:ext cx="8643998" cy="3447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361950" algn="just"/>
            <a:r>
              <a:rPr lang="ru-RU" sz="20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0070C0"/>
                </a:solidFill>
              </a:rPr>
              <a:t>Уменьшить влияние электромагнитных полей помогает </a:t>
            </a:r>
            <a:r>
              <a:rPr lang="ru-RU" sz="20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</a:rPr>
              <a:t>постоянное проветривание помещения и прогулки на свежем воздухе</a:t>
            </a:r>
            <a:r>
              <a:rPr lang="ru-RU" sz="20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0070C0"/>
                </a:solidFill>
              </a:rPr>
              <a:t>. Старайтесь не ставить телевизор и компьютер в комнате, где вы спите. Если вы живете в однокомнатной квартире или коммунальной комнате, то не </a:t>
            </a:r>
            <a:r>
              <a:rPr lang="ru-RU" sz="20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</a:rPr>
              <a:t>устанавливайте компьютер, телевизор и сотовый телефон на расстоянии менее 1,5 метра от кровати</a:t>
            </a:r>
            <a:r>
              <a:rPr lang="ru-RU" sz="20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0070C0"/>
                </a:solidFill>
              </a:rPr>
              <a:t>. На ночь не оставляйте технику в режиме, когда красный огонек панели остается гореть. </a:t>
            </a:r>
            <a:r>
              <a:rPr lang="ru-RU" sz="20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</a:rPr>
              <a:t>Самым безопасным для зрения расстоянием</a:t>
            </a:r>
            <a:r>
              <a:rPr lang="ru-RU" sz="20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0070C0"/>
                </a:solidFill>
              </a:rPr>
              <a:t> просмотра телевизора </a:t>
            </a:r>
            <a:r>
              <a:rPr lang="ru-RU" sz="20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</a:rPr>
              <a:t>является место, которое дает возможность смотреть телевизор на расстоянии равном величине диагонали телевизора умноженной на пять</a:t>
            </a:r>
            <a:r>
              <a:rPr lang="ru-RU" sz="20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0070C0"/>
                </a:solidFill>
              </a:rPr>
              <a:t>. </a:t>
            </a:r>
          </a:p>
          <a:p>
            <a:pPr algn="just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143108" y="0"/>
            <a:ext cx="46434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n w="3155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Рекомендации</a:t>
            </a:r>
            <a:endParaRPr lang="ru-RU" sz="4800" b="1" dirty="0">
              <a:ln w="31550" cmpd="sng">
                <a:solidFill>
                  <a:sysClr val="windowText" lastClr="000000"/>
                </a:solidFill>
                <a:prstDash val="solid"/>
              </a:ln>
              <a:solidFill>
                <a:srgbClr val="FF00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1027" name="Picture 3" descr="C:\Documents and Settings\александр\Рабочий стол\10454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2" y="4000504"/>
            <a:ext cx="4011014" cy="2428892"/>
          </a:xfrm>
          <a:prstGeom prst="rect">
            <a:avLst/>
          </a:prstGeom>
          <a:noFill/>
        </p:spPr>
      </p:pic>
      <p:pic>
        <p:nvPicPr>
          <p:cNvPr id="1028" name="Picture 4" descr="C:\Documents and Settings\александр\Рабочий стол\10477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596" y="3929066"/>
            <a:ext cx="4239690" cy="2714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Documents and Settings\александр\Рабочий стол\77139578_1859049_913f333bab2e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4214810" cy="3165630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 bwMode="auto">
          <a:xfrm>
            <a:off x="4012927" y="0"/>
            <a:ext cx="513107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14356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ln w="3155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Заключение</a:t>
            </a:r>
            <a:endParaRPr lang="ru-RU" sz="4800" dirty="0">
              <a:ln w="31550" cmpd="sng">
                <a:solidFill>
                  <a:sysClr val="windowText" lastClr="000000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857232"/>
            <a:ext cx="8572560" cy="2928958"/>
          </a:xfrm>
        </p:spPr>
        <p:txBody>
          <a:bodyPr>
            <a:normAutofit/>
          </a:bodyPr>
          <a:lstStyle/>
          <a:p>
            <a:pPr marL="0" indent="541338" algn="just">
              <a:buNone/>
            </a:pPr>
            <a:r>
              <a:rPr lang="ru-RU" sz="20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0070C0"/>
                </a:solidFill>
              </a:rPr>
              <a:t>Итак, выше сказанное, показало, что </a:t>
            </a:r>
            <a:r>
              <a:rPr lang="ru-RU" sz="20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</a:rPr>
              <a:t>личная безопасность, прежде всего</a:t>
            </a:r>
            <a:r>
              <a:rPr lang="ru-RU" sz="20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0070C0"/>
                </a:solidFill>
              </a:rPr>
              <a:t>. И чтобы </a:t>
            </a:r>
            <a:r>
              <a:rPr lang="ru-RU" sz="20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</a:rPr>
              <a:t>не допустить облучению себя</a:t>
            </a:r>
            <a:r>
              <a:rPr lang="ru-RU" sz="20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0070C0"/>
                </a:solidFill>
              </a:rPr>
              <a:t>, разными способами, </a:t>
            </a:r>
            <a:r>
              <a:rPr lang="ru-RU" sz="20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</a:rPr>
              <a:t>нужно соблюдать хоть какие-то правила пользования и отношения к приборам</a:t>
            </a:r>
            <a:r>
              <a:rPr lang="ru-RU" sz="20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0070C0"/>
                </a:solidFill>
              </a:rPr>
              <a:t>. Вызванные головные боли, боли в суставах, в пояснице, в позвонке, усталость и рябь в глазах, всё это практически исходит от пользования, а иногда не правильного пользования радиотелефонами, компьютерами и другой различной техникой. </a:t>
            </a:r>
            <a:r>
              <a:rPr lang="ru-RU" sz="20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</a:rPr>
              <a:t>Поэтому воздействие электромагнитного излучения так сказывается на людях и на животных.</a:t>
            </a:r>
          </a:p>
          <a:p>
            <a:endParaRPr lang="ru-RU" sz="2000" b="1" dirty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rgbClr val="0070C0"/>
              </a:solidFill>
            </a:endParaRPr>
          </a:p>
        </p:txBody>
      </p:sp>
      <p:pic>
        <p:nvPicPr>
          <p:cNvPr id="4" name="Picture 3" descr="C:\Documents and Settings\александр\Рабочий стол\0_3bc55_290ba809_XL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3571876"/>
            <a:ext cx="3269693" cy="3286124"/>
          </a:xfrm>
          <a:prstGeom prst="rect">
            <a:avLst/>
          </a:prstGeom>
          <a:noFill/>
        </p:spPr>
      </p:pic>
      <p:pic>
        <p:nvPicPr>
          <p:cNvPr id="7" name="Picture 8" descr="C:\Documents and Settings\александр\Рабочий стол\10197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48" y="4071942"/>
            <a:ext cx="2928958" cy="1952639"/>
          </a:xfrm>
          <a:prstGeom prst="rect">
            <a:avLst/>
          </a:prstGeom>
          <a:noFill/>
        </p:spPr>
      </p:pic>
      <p:pic>
        <p:nvPicPr>
          <p:cNvPr id="8" name="Picture 3" descr="C:\Documents and Settings\александр\Рабочий стол\10481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3438" y="3571876"/>
            <a:ext cx="3659824" cy="27860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Documents and Settings\александр\Рабочий стол\77139578_1859049_913f333bab2e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4214810" cy="3165630"/>
          </a:xfrm>
          <a:prstGeom prst="rect">
            <a:avLst/>
          </a:prstGeom>
          <a:noFill/>
        </p:spPr>
      </p:pic>
      <p:pic>
        <p:nvPicPr>
          <p:cNvPr id="6" name="Picture 3" descr="C:\Documents and Settings\александр\Рабочий стол\0_3bc55_290ba809_XL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3571876"/>
            <a:ext cx="3269693" cy="3286124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 bwMode="auto">
          <a:xfrm>
            <a:off x="4012927" y="0"/>
            <a:ext cx="513107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2852"/>
            <a:ext cx="9144000" cy="1143000"/>
          </a:xfrm>
        </p:spPr>
        <p:txBody>
          <a:bodyPr>
            <a:noAutofit/>
          </a:bodyPr>
          <a:lstStyle/>
          <a:p>
            <a:r>
              <a:rPr lang="ru-RU" sz="4700" b="1" dirty="0" smtClean="0">
                <a:ln w="3155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Список используемой литературы</a:t>
            </a:r>
            <a:br>
              <a:rPr lang="ru-RU" sz="4700" b="1" dirty="0" smtClean="0">
                <a:ln w="3155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</a:br>
            <a:endParaRPr lang="ru-RU" sz="4700" b="1" dirty="0">
              <a:ln w="31550" cmpd="sng">
                <a:solidFill>
                  <a:sysClr val="windowText" lastClr="000000"/>
                </a:solidFill>
                <a:prstDash val="solid"/>
              </a:ln>
              <a:solidFill>
                <a:srgbClr val="FF00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928670"/>
            <a:ext cx="8229600" cy="452596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200" b="1" dirty="0" err="1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latin typeface="+mj-lt"/>
              </a:rPr>
              <a:t>А.Закиров</a:t>
            </a:r>
            <a:r>
              <a:rPr lang="ru-RU" sz="22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latin typeface="+mj-lt"/>
              </a:rPr>
              <a:t>, А.Костенко « Новые технологии и здоровье»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200" b="1" dirty="0" err="1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latin typeface="+mj-lt"/>
              </a:rPr>
              <a:t>Лепаев</a:t>
            </a:r>
            <a:r>
              <a:rPr lang="ru-RU" sz="22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latin typeface="+mj-lt"/>
              </a:rPr>
              <a:t> Д. А. Бытовые электроприборы; изд. Легкая индустрия», 1993г.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2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latin typeface="+mj-lt"/>
              </a:rPr>
              <a:t>И. В. Савельев Курс общей физики», том 2, «Электричество и магнетизм. Волны и оптика», 1978г.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200" b="1" u="sng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hlinkClick r:id="rId5"/>
              </a:rPr>
              <a:t>http://www.it-med.ru/library/ie/el_magn_field.htmhttp://nsp-zdorovje.narod.ru/eko/f-vlijanije-EM.html</a:t>
            </a:r>
            <a:endParaRPr lang="ru-RU" sz="2200" b="1" u="sng" dirty="0" smtClean="0">
              <a:ln w="10541" cmpd="sng">
                <a:solidFill>
                  <a:sysClr val="windowText" lastClr="000000"/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j-lt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200" b="1" u="sng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hlinkClick r:id="rId6"/>
              </a:rPr>
              <a:t>http://www.zelife.ru/ekozhil/ecohome/harmfulradiation/265-appliances-emf-rate-.html</a:t>
            </a:r>
            <a:r>
              <a:rPr lang="ru-RU" sz="22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</a:rPr>
              <a:t> 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2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cs typeface="Times New Roman" pitchFamily="18" charset="0"/>
                <a:hlinkClick r:id="rId7"/>
              </a:rPr>
              <a:t>http://venus-med.ru/zdorovie/2611-vliyanie-bytovoj-texniki-na-zdorove-cheloveka.html</a:t>
            </a:r>
            <a:endParaRPr lang="ru-RU" sz="2200" b="1" dirty="0">
              <a:ln w="10541" cmpd="sng">
                <a:solidFill>
                  <a:sysClr val="windowText" lastClr="000000"/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j-lt"/>
            </a:endParaRPr>
          </a:p>
        </p:txBody>
      </p:sp>
      <p:pic>
        <p:nvPicPr>
          <p:cNvPr id="4" name="Picture 8" descr="C:\Documents and Settings\санек\Рабочий стол\6a00d83453985369e2013488dc9c69970c-800wi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786182" y="3886200"/>
            <a:ext cx="3962400" cy="2971800"/>
          </a:xfrm>
          <a:prstGeom prst="rect">
            <a:avLst/>
          </a:prstGeom>
          <a:noFill/>
        </p:spPr>
      </p:pic>
      <p:pic>
        <p:nvPicPr>
          <p:cNvPr id="5122" name="Picture 2" descr="C:\Documents and Settings\александр\Рабочий стол\10212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71538" y="5357826"/>
            <a:ext cx="1428760" cy="12700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 bwMode="auto">
          <a:xfrm>
            <a:off x="4012927" y="0"/>
            <a:ext cx="513107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Documents and Settings\александр\Рабочий стол\77139578_1859049_913f333bab2e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4214810" cy="316563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142976" y="2643182"/>
            <a:ext cx="69076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Спасибо за внимание!</a:t>
            </a:r>
            <a:endParaRPr lang="ru-RU" sz="5400" b="1" dirty="0">
              <a:ln w="31550" cmpd="sng">
                <a:solidFill>
                  <a:sysClr val="windowText" lastClr="000000"/>
                </a:solidFill>
                <a:prstDash val="solid"/>
              </a:ln>
              <a:solidFill>
                <a:srgbClr val="FF00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6" name="Picture 3" descr="C:\Documents and Settings\александр\Рабочий стол\0_3bc55_290ba809_XL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3357561"/>
            <a:ext cx="4055479" cy="3500439"/>
          </a:xfrm>
          <a:prstGeom prst="rect">
            <a:avLst/>
          </a:prstGeom>
          <a:noFill/>
        </p:spPr>
      </p:pic>
      <p:pic>
        <p:nvPicPr>
          <p:cNvPr id="2050" name="Picture 2" descr="C:\Documents and Settings\александр\Рабочий стол\10174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" y="0"/>
            <a:ext cx="251460" cy="6858000"/>
          </a:xfrm>
          <a:prstGeom prst="rect">
            <a:avLst/>
          </a:prstGeom>
          <a:noFill/>
        </p:spPr>
      </p:pic>
      <p:pic>
        <p:nvPicPr>
          <p:cNvPr id="2052" name="Picture 4" descr="C:\Documents and Settings\александр\Рабочий стол\10488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00694" y="357166"/>
            <a:ext cx="2928958" cy="2138910"/>
          </a:xfrm>
          <a:prstGeom prst="rect">
            <a:avLst/>
          </a:prstGeom>
          <a:noFill/>
        </p:spPr>
      </p:pic>
      <p:pic>
        <p:nvPicPr>
          <p:cNvPr id="2053" name="Picture 5" descr="C:\Documents and Settings\александр\Рабочий стол\10685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4348" y="4143380"/>
            <a:ext cx="2547955" cy="2357454"/>
          </a:xfrm>
          <a:prstGeom prst="rect">
            <a:avLst/>
          </a:prstGeom>
          <a:noFill/>
        </p:spPr>
      </p:pic>
      <p:pic>
        <p:nvPicPr>
          <p:cNvPr id="2054" name="Picture 6" descr="C:\Documents and Settings\александр\Рабочий стол\10713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28662" y="428604"/>
            <a:ext cx="1516867" cy="1857388"/>
          </a:xfrm>
          <a:prstGeom prst="rect">
            <a:avLst/>
          </a:prstGeom>
          <a:noFill/>
        </p:spPr>
      </p:pic>
      <p:pic>
        <p:nvPicPr>
          <p:cNvPr id="2055" name="Picture 7" descr="C:\Documents and Settings\александр\Рабочий стол\10193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929058" y="3357562"/>
            <a:ext cx="1400179" cy="2269256"/>
          </a:xfrm>
          <a:prstGeom prst="rect">
            <a:avLst/>
          </a:prstGeom>
          <a:noFill/>
        </p:spPr>
      </p:pic>
      <p:pic>
        <p:nvPicPr>
          <p:cNvPr id="2057" name="Picture 9" descr="C:\Documents and Settings\александр\Рабочий стол\10159.gi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215074" y="4786322"/>
            <a:ext cx="2116682" cy="1428760"/>
          </a:xfrm>
          <a:prstGeom prst="rect">
            <a:avLst/>
          </a:prstGeom>
          <a:noFill/>
        </p:spPr>
      </p:pic>
      <p:pic>
        <p:nvPicPr>
          <p:cNvPr id="17" name="Picture 2" descr="C:\Documents and Settings\александр\Рабочий стол\10174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892540" y="0"/>
            <a:ext cx="251460" cy="6858000"/>
          </a:xfrm>
          <a:prstGeom prst="rect">
            <a:avLst/>
          </a:prstGeom>
          <a:noFill/>
        </p:spPr>
      </p:pic>
      <p:pic>
        <p:nvPicPr>
          <p:cNvPr id="2061" name="Picture 13" descr="C:\Documents and Settings\александр\Рабочий стол\10183.gif"/>
          <p:cNvPicPr>
            <a:picLocks noChangeAspect="1" noChangeArrowheads="1" noCrop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571868" y="1000108"/>
            <a:ext cx="1285884" cy="12858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515</Words>
  <Application>Microsoft Office PowerPoint</Application>
  <PresentationFormat>Экран (4:3)</PresentationFormat>
  <Paragraphs>46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Бытовые приборы и здоровье человека </vt:lpstr>
      <vt:lpstr>Введение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Заключение</vt:lpstr>
      <vt:lpstr>Список используемой литературы 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Бытовые приборы и здоровье человека</dc:title>
  <dc:creator>даша</dc:creator>
  <cp:lastModifiedBy>Николай</cp:lastModifiedBy>
  <cp:revision>50</cp:revision>
  <dcterms:created xsi:type="dcterms:W3CDTF">2012-04-17T11:47:33Z</dcterms:created>
  <dcterms:modified xsi:type="dcterms:W3CDTF">2013-04-29T08:55:36Z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1107545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D5.0.3</vt:lpwstr>
  </property>
</Properties>
</file>