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5" r:id="rId3"/>
    <p:sldMasterId id="2147483657" r:id="rId4"/>
  </p:sldMasterIdLst>
  <p:sldIdLst>
    <p:sldId id="256" r:id="rId5"/>
    <p:sldId id="263" r:id="rId6"/>
    <p:sldId id="264" r:id="rId7"/>
    <p:sldId id="266" r:id="rId8"/>
    <p:sldId id="267" r:id="rId9"/>
    <p:sldId id="268" r:id="rId10"/>
    <p:sldId id="259" r:id="rId11"/>
    <p:sldId id="257" r:id="rId12"/>
    <p:sldId id="260" r:id="rId13"/>
    <p:sldId id="269" r:id="rId14"/>
    <p:sldId id="270" r:id="rId15"/>
    <p:sldId id="271" r:id="rId16"/>
    <p:sldId id="26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FFF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595" autoAdjust="0"/>
  </p:normalViewPr>
  <p:slideViewPr>
    <p:cSldViewPr>
      <p:cViewPr varScale="1">
        <p:scale>
          <a:sx n="100" d="100"/>
          <a:sy n="100" d="100"/>
        </p:scale>
        <p:origin x="-210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7688B-B823-441F-A339-81F43E6CA5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958B0-22AF-4192-8097-19DC6469D7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9D9AA-9229-4860-974F-CC913A4D20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19F06-B48D-4ABC-9B29-E3E21B170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03982-EC8E-4D37-96FB-816ED50446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C87DA-3164-4664-90D8-B6550686BC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FAA83-75DE-42CC-AFFA-8EF296F128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D36CA-2190-47FE-BF0A-9C791F25CE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C6180-2100-45B6-8F3F-0F343BAE8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D9918-4EF1-4217-98E2-7AEA78687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DA047-359F-4DF9-BB91-06AD9AEEC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154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154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814AFB1-6A5D-4966-8BB1-62962CB702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36625-B4E6-47B7-A1B8-A89A625AC6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2342F-4B9C-4F37-A6DD-7F12EFA1D9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902D5-5D2E-458A-A6AF-8E25450E5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ABA3D-0051-416B-A15B-0AFEE0BB6C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38F74-5AAE-4831-A9D8-9072A01B1F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9EB44-D97C-4EF8-977D-5527508846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4C21D-2359-45E8-8203-048A984D1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B5FF4-B0E1-422A-B652-1B1D9226F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E16A8-21AF-4438-A782-1344A738CA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E6D7C-DC85-4667-925A-73F909BA88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4317E-4BAA-406A-B5B4-46A624F640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C571BE-69F2-45E2-9F94-1E676E7E13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0BCFA-86CE-4D92-B7C4-6100BD805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8A44A-E97B-4BBE-9EEC-2E97B89D3F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4F28D-8310-4FD3-B43B-882DD2A659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3EF1E-31C6-472E-8ACE-E78A3379E5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9F8F2-7916-48C9-AD79-A62665004B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C9EDA-FFC5-4BB9-BB4F-603D2BDF10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B48A0-00BB-4876-AF7A-DF02E3B748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90494-8C30-44F0-92B8-877AAE3984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3CFBB-AB89-4006-BBCD-4BF29DD73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715BB-1509-4CB4-AE7E-B9E17FA8CF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8F6B3-5E59-43D3-93DE-1D3D3137D3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</p:grpSp>
      <p:sp>
        <p:nvSpPr>
          <p:cNvPr id="3687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687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BE2DC3-5AE7-4AAD-B31A-C12E521C64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48A2D-B4DF-4B6C-8158-C05FC57953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15B5E-D80B-4F07-9F73-76D8E9305D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22BD5-A9C9-45CD-B72A-FFEAA28C6C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90428-55F1-4D0A-AABB-0E0C62564C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8D479-FABC-42D4-A25F-7CA7CC9E69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1E998-A507-4543-B16E-2DAB65DCD3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51070-75DC-449A-BC06-EC3256C145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F6B67-4FFB-49BE-BFAB-6935A9E10E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9C5C9-F351-4F5D-AA66-143AC94144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17D48-2E77-4033-8FAA-CB39FB80E2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B1A9183-E6D8-40CA-8D4F-5B2D9593E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048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8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8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5131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048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8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8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9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9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9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9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9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9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9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9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9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49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050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0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0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0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0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0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0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0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5143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051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51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51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51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51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051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1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051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D891E9F6-B357-4922-A45E-2AFA13BF24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52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8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+mn-lt"/>
              </a:defRPr>
            </a:lvl1pPr>
          </a:lstStyle>
          <a:p>
            <a:pPr>
              <a:defRPr/>
            </a:pPr>
            <a:fld id="{E12620ED-5314-40FF-AC90-A396E667AB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35843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  <p:sp>
          <p:nvSpPr>
            <p:cNvPr id="35844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  <p:sp>
          <p:nvSpPr>
            <p:cNvPr id="35845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  <p:sp>
          <p:nvSpPr>
            <p:cNvPr id="35846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  <p:sp>
          <p:nvSpPr>
            <p:cNvPr id="35847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/>
            </a:p>
          </p:txBody>
        </p:sp>
      </p:grpSp>
      <p:sp>
        <p:nvSpPr>
          <p:cNvPr id="717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5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5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+mn-lt"/>
              </a:defRPr>
            </a:lvl1pPr>
          </a:lstStyle>
          <a:p>
            <a:pPr>
              <a:defRPr/>
            </a:pPr>
            <a:fld id="{31016A8C-AB28-4F19-A12D-1FBAE1C036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175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ic.academic.ru/dic.nsf/bse/104248/%D0%9B%D0%BE%D0%B3%D0%B0%D1%80%D0%B8%D1%84%D0%B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557338"/>
            <a:ext cx="7772400" cy="360045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Тема урока: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Логарифмическая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функция в уравнениях.</a:t>
            </a:r>
          </a:p>
        </p:txBody>
      </p:sp>
      <p:sp>
        <p:nvSpPr>
          <p:cNvPr id="3" name="Багетная рамка 2"/>
          <p:cNvSpPr/>
          <p:nvPr/>
        </p:nvSpPr>
        <p:spPr>
          <a:xfrm>
            <a:off x="2928926" y="6286520"/>
            <a:ext cx="4000528" cy="5714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519612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smtClean="0"/>
              <a:t>«Расскажи мне, и я забуду, </a:t>
            </a:r>
            <a:br>
              <a:rPr lang="ru-RU" b="1" i="1" smtClean="0"/>
            </a:br>
            <a:r>
              <a:rPr lang="ru-RU" b="1" i="1" smtClean="0"/>
              <a:t>покажи мне, и я запомню,</a:t>
            </a:r>
            <a:br>
              <a:rPr lang="ru-RU" b="1" i="1" smtClean="0"/>
            </a:br>
            <a:r>
              <a:rPr lang="ru-RU" b="1" i="1" smtClean="0"/>
              <a:t>дай мне сделать самому, </a:t>
            </a:r>
            <a:br>
              <a:rPr lang="ru-RU" b="1" i="1" smtClean="0"/>
            </a:br>
            <a:r>
              <a:rPr lang="ru-RU" b="1" i="1" smtClean="0"/>
              <a:t>и я пойму»</a:t>
            </a:r>
            <a:br>
              <a:rPr lang="ru-RU" b="1" i="1" smtClean="0"/>
            </a:br>
            <a:r>
              <a:rPr lang="ru-RU" b="1" i="1" smtClean="0"/>
              <a:t/>
            </a:r>
            <a:br>
              <a:rPr lang="ru-RU" b="1" i="1" smtClean="0"/>
            </a:br>
            <a:r>
              <a:rPr lang="ru-RU" b="1" i="1" smtClean="0"/>
              <a:t>О. Хайям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i="1" smtClean="0"/>
              <a:t>Урок построен по этапам: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1000" i="1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1-й  </a:t>
            </a:r>
            <a:r>
              <a:rPr lang="ru-RU" sz="2800" i="1" smtClean="0"/>
              <a:t>  «Потяни за ниточку» (исторический)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i="1" smtClean="0"/>
              <a:t>2-й   «Видит око, да ум ещё дальше» (задание на прямое применение свойств логарифмической функции)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i="1" smtClean="0"/>
              <a:t>3-й   «На приз Непера»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i="1" smtClean="0"/>
              <a:t>( самостоятельная работа)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i="1" smtClean="0"/>
              <a:t>4-й   «Логарифмическая комедия» (найдите ошибку, кто быстрее) </a:t>
            </a:r>
            <a:endParaRPr lang="ru-RU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5-й Подведение итогов урока, выставление оценок, задание на дом</a:t>
            </a:r>
            <a:r>
              <a:rPr lang="ru-RU" sz="2800" b="1" i="1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smtClean="0"/>
              <a:t>1-й этап  «Потяни  за ниточку»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smtClean="0"/>
              <a:t>1.Кто придумал логарифм, что означает логарифм? (историческая справка)</a:t>
            </a:r>
          </a:p>
          <a:p>
            <a:pPr eaLnBrk="1" hangingPunct="1">
              <a:defRPr/>
            </a:pPr>
            <a:r>
              <a:rPr lang="ru-RU" sz="2800" smtClean="0"/>
              <a:t>2.Дайте определение логарифма числа по заданному основанию?</a:t>
            </a:r>
          </a:p>
          <a:p>
            <a:pPr eaLnBrk="1" hangingPunct="1">
              <a:defRPr/>
            </a:pPr>
            <a:r>
              <a:rPr lang="ru-RU" sz="2800" smtClean="0"/>
              <a:t>3.Выбрать логарифмическую функцию?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                (по цвету)</a:t>
            </a:r>
          </a:p>
          <a:p>
            <a:pPr eaLnBrk="1" hangingPunct="1">
              <a:defRPr/>
            </a:pPr>
            <a:r>
              <a:rPr lang="ru-RU" sz="2800" smtClean="0"/>
              <a:t>4.Свойства:</a:t>
            </a:r>
          </a:p>
          <a:p>
            <a:pPr eaLnBrk="1" hangingPunct="1">
              <a:defRPr/>
            </a:pPr>
            <a:r>
              <a:rPr lang="ru-RU" sz="2800" smtClean="0"/>
              <a:t>Найдите все свойства логарифма и соберите по порядку:</a:t>
            </a:r>
          </a:p>
          <a:p>
            <a:pPr eaLnBrk="1" hangingPunct="1">
              <a:defRPr/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Историческая справка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700213"/>
            <a:ext cx="3529012" cy="4681537"/>
          </a:xfrm>
        </p:spPr>
      </p:pic>
      <p:sp>
        <p:nvSpPr>
          <p:cNvPr id="15364" name="Rectangle 5"/>
          <p:cNvSpPr>
            <a:spLocks noGrp="1" noChangeArrowheads="1"/>
          </p:cNvSpPr>
          <p:nvPr>
            <p:ph type="body" sz="half" idx="2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600" smtClean="0"/>
              <a:t> Нейпир (Napier) Джон (18 апреля по старому стилю1550), Мерчистон-Касл, близ Эдинбурга, -1617, там же), шотландский математик, изобретатель </a:t>
            </a:r>
            <a:r>
              <a:rPr lang="ru-RU" sz="1600" smtClean="0">
                <a:solidFill>
                  <a:schemeClr val="hlink"/>
                </a:solidFill>
                <a:hlinkClick r:id="rId3"/>
              </a:rPr>
              <a:t>Логарифм</a:t>
            </a:r>
            <a:r>
              <a:rPr lang="ru-RU" sz="1600" smtClean="0">
                <a:solidFill>
                  <a:schemeClr val="hlink"/>
                </a:solidFill>
              </a:rPr>
              <a:t>ов</a:t>
            </a:r>
            <a:r>
              <a:rPr lang="ru-RU" sz="1600" i="1" smtClean="0">
                <a:solidFill>
                  <a:schemeClr val="hlink"/>
                </a:solidFill>
              </a:rPr>
              <a:t>.</a:t>
            </a:r>
            <a:r>
              <a:rPr lang="ru-RU" sz="1600" i="1" smtClean="0"/>
              <a:t> </a:t>
            </a:r>
            <a:r>
              <a:rPr lang="ru-RU" sz="1600" smtClean="0"/>
              <a:t>Учился в Эдинбургском университете. Основными идеями учения о логарифмах Н. овладел не позднее 1594, однако его «Описание удивительной таблицы логарифмов», в котором изложено это учение, было издано в 1614. В этом труде содержались определение логарифмов, объяснение их свойств, таблицы логарифмов синусов, косинусов, тангенсов и приложения логарифмов в сферической тригонометрии.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Что означает логарифм?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Слово </a:t>
            </a:r>
            <a:r>
              <a:rPr lang="ru-RU" sz="2800" i="1" smtClean="0"/>
              <a:t>логарифм </a:t>
            </a:r>
            <a:r>
              <a:rPr lang="ru-RU" sz="2800" smtClean="0"/>
              <a:t>происходит от греческого слова</a:t>
            </a:r>
            <a:r>
              <a:rPr lang="ru-RU" sz="2800" i="1" smtClean="0"/>
              <a:t> </a:t>
            </a:r>
            <a:r>
              <a:rPr lang="ru-RU" sz="2800" smtClean="0"/>
              <a:t>(число) и </a:t>
            </a:r>
            <a:r>
              <a:rPr lang="en-US" sz="2800" smtClean="0"/>
              <a:t> </a:t>
            </a:r>
            <a:r>
              <a:rPr lang="ru-RU" sz="2800" smtClean="0"/>
              <a:t>(отношение) и переводится, следовательно, как </a:t>
            </a:r>
            <a:r>
              <a:rPr lang="ru-RU" sz="2800" i="1" smtClean="0"/>
              <a:t>отношение чисел. </a:t>
            </a:r>
            <a:r>
              <a:rPr lang="ru-RU" sz="2800" smtClean="0"/>
              <a:t>Выбор изобретателем  логарифмов Дж. Непером такого названия объясняется тем, что логарифмы возникли при сопоставлении двух чисел, одно из которых является членом арифметической прогрессии, а другое — геометрическим.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График функции</a:t>
            </a:r>
          </a:p>
        </p:txBody>
      </p:sp>
      <p:pic>
        <p:nvPicPr>
          <p:cNvPr id="10252" name="Picture 12" descr="387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1844675"/>
            <a:ext cx="3384550" cy="2647950"/>
          </a:xfrm>
          <a:noFill/>
        </p:spPr>
      </p:pic>
      <p:pic>
        <p:nvPicPr>
          <p:cNvPr id="10254" name="Picture 14" descr="388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6463" y="1844675"/>
            <a:ext cx="3384550" cy="26495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916113"/>
            <a:ext cx="3322638" cy="941387"/>
          </a:xfrm>
        </p:spPr>
        <p:txBody>
          <a:bodyPr/>
          <a:lstStyle/>
          <a:p>
            <a:pPr eaLnBrk="1" hangingPunct="1"/>
            <a:r>
              <a:rPr lang="ru-RU" sz="3600" i="1" u="sng" smtClean="0"/>
              <a:t>Определение</a:t>
            </a:r>
            <a:r>
              <a:rPr lang="ru-RU" smtClean="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141663"/>
            <a:ext cx="8229600" cy="190023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Логарифмом числа </a:t>
            </a:r>
            <a:r>
              <a:rPr lang="ru-RU" i="1" smtClean="0"/>
              <a:t>в</a:t>
            </a:r>
            <a:r>
              <a:rPr lang="ru-RU" smtClean="0"/>
              <a:t> по основанию </a:t>
            </a:r>
            <a:r>
              <a:rPr lang="ru-RU" i="1" smtClean="0"/>
              <a:t>а</a:t>
            </a:r>
            <a:r>
              <a:rPr lang="ru-RU" smtClean="0"/>
              <a:t> называется показатель степени, в которую нужно возвести основания </a:t>
            </a:r>
            <a:r>
              <a:rPr lang="ru-RU" i="1" smtClean="0"/>
              <a:t>а</a:t>
            </a:r>
            <a:r>
              <a:rPr lang="ru-RU" smtClean="0"/>
              <a:t>, чтобы получить число </a:t>
            </a:r>
            <a:r>
              <a:rPr lang="ru-RU" i="1" smtClean="0"/>
              <a:t>в</a:t>
            </a:r>
            <a:r>
              <a:rPr lang="ru-RU" smtClean="0"/>
              <a:t>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i="1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484438" y="5084763"/>
            <a:ext cx="3241675" cy="889000"/>
            <a:chOff x="975" y="1026"/>
            <a:chExt cx="2042" cy="560"/>
          </a:xfrm>
        </p:grpSpPr>
        <p:graphicFrame>
          <p:nvGraphicFramePr>
            <p:cNvPr id="1026" name="Object 8"/>
            <p:cNvGraphicFramePr>
              <a:graphicFrameLocks noChangeAspect="1"/>
            </p:cNvGraphicFramePr>
            <p:nvPr/>
          </p:nvGraphicFramePr>
          <p:xfrm>
            <a:off x="1338" y="1026"/>
            <a:ext cx="1679" cy="560"/>
          </p:xfrm>
          <a:graphic>
            <a:graphicData uri="http://schemas.openxmlformats.org/presentationml/2006/ole">
              <p:oleObj spid="_x0000_s1026" name="Формула" r:id="rId3" imgW="596641" imgH="203112" progId="Equation.3">
                <p:embed/>
              </p:oleObj>
            </a:graphicData>
          </a:graphic>
        </p:graphicFrame>
        <p:sp>
          <p:nvSpPr>
            <p:cNvPr id="1030" name="Text Box 9"/>
            <p:cNvSpPr txBox="1">
              <a:spLocks noChangeArrowheads="1"/>
            </p:cNvSpPr>
            <p:nvPr/>
          </p:nvSpPr>
          <p:spPr bwMode="auto">
            <a:xfrm>
              <a:off x="975" y="1207"/>
              <a:ext cx="363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900">
                <a:solidFill>
                  <a:srgbClr val="09177D"/>
                </a:solidFill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3713" y="315913"/>
            <a:ext cx="8158162" cy="1077912"/>
          </a:xfrm>
        </p:spPr>
        <p:txBody>
          <a:bodyPr/>
          <a:lstStyle/>
          <a:p>
            <a:pPr eaLnBrk="1" hangingPunct="1"/>
            <a:r>
              <a:rPr lang="ru-RU" sz="3600" smtClean="0"/>
              <a:t>Свойства логарифма:</a:t>
            </a:r>
          </a:p>
        </p:txBody>
      </p:sp>
      <p:pic>
        <p:nvPicPr>
          <p:cNvPr id="18435" name="Picture 7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916113"/>
            <a:ext cx="6121400" cy="410527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i="1" smtClean="0"/>
              <a:t>2-й   «Видит око, да ум ещё дальше»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smtClean="0"/>
              <a:t>Вычислить:</a:t>
            </a:r>
          </a:p>
          <a:p>
            <a:pPr eaLnBrk="1" hangingPunct="1">
              <a:defRPr/>
            </a:pPr>
            <a:endParaRPr lang="ru-RU" sz="2400" smtClean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611188" y="2205038"/>
          <a:ext cx="2054225" cy="530225"/>
        </p:xfrm>
        <a:graphic>
          <a:graphicData uri="http://schemas.openxmlformats.org/presentationml/2006/ole">
            <p:oleObj spid="_x0000_s2050" name="Формула" r:id="rId3" imgW="787320" imgH="20304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95275" y="3890963"/>
          <a:ext cx="2484438" cy="630237"/>
        </p:xfrm>
        <a:graphic>
          <a:graphicData uri="http://schemas.openxmlformats.org/presentationml/2006/ole">
            <p:oleObj spid="_x0000_s2051" name="Формула" r:id="rId4" imgW="952200" imgH="24120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642938" y="3154363"/>
          <a:ext cx="1789112" cy="530225"/>
        </p:xfrm>
        <a:graphic>
          <a:graphicData uri="http://schemas.openxmlformats.org/presentationml/2006/ole">
            <p:oleObj spid="_x0000_s2052" name="Формула" r:id="rId5" imgW="685800" imgH="203040" progId="Equation.3">
              <p:embed/>
            </p:oleObj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433388" y="4819650"/>
          <a:ext cx="2617787" cy="630238"/>
        </p:xfrm>
        <a:graphic>
          <a:graphicData uri="http://schemas.openxmlformats.org/presentationml/2006/ole">
            <p:oleObj spid="_x0000_s2053" name="Формула" r:id="rId6" imgW="1002960" imgH="241200" progId="Equation.3">
              <p:embed/>
            </p:oleObj>
          </a:graphicData>
        </a:graphic>
      </p:graphicFrame>
      <p:sp>
        <p:nvSpPr>
          <p:cNvPr id="2059" name="Rectangle 8"/>
          <p:cNvSpPr>
            <a:spLocks noChangeArrowheads="1"/>
          </p:cNvSpPr>
          <p:nvPr/>
        </p:nvSpPr>
        <p:spPr bwMode="auto">
          <a:xfrm>
            <a:off x="5651500" y="1412875"/>
            <a:ext cx="1689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Найти х:</a:t>
            </a:r>
          </a:p>
        </p:txBody>
      </p:sp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4067175" y="2205038"/>
          <a:ext cx="4824413" cy="642937"/>
        </p:xfrm>
        <a:graphic>
          <a:graphicData uri="http://schemas.openxmlformats.org/presentationml/2006/ole">
            <p:oleObj spid="_x0000_s2054" name="Формула" r:id="rId7" imgW="1892160" imgH="228600" progId="Equation.3">
              <p:embed/>
            </p:oleObj>
          </a:graphicData>
        </a:graphic>
      </p:graphicFrame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4067175" y="3141663"/>
          <a:ext cx="4824413" cy="677862"/>
        </p:xfrm>
        <a:graphic>
          <a:graphicData uri="http://schemas.openxmlformats.org/presentationml/2006/ole">
            <p:oleObj spid="_x0000_s2055" name="Формула" r:id="rId8" imgW="1930320" imgH="241200" progId="Equation.3">
              <p:embed/>
            </p:oleObj>
          </a:graphicData>
        </a:graphic>
      </p:graphicFrame>
      <p:graphicFrame>
        <p:nvGraphicFramePr>
          <p:cNvPr id="3" name="Object 11"/>
          <p:cNvGraphicFramePr>
            <a:graphicFrameLocks noChangeAspect="1"/>
          </p:cNvGraphicFramePr>
          <p:nvPr/>
        </p:nvGraphicFramePr>
        <p:xfrm>
          <a:off x="4067175" y="4365625"/>
          <a:ext cx="4826000" cy="677863"/>
        </p:xfrm>
        <a:graphic>
          <a:graphicData uri="http://schemas.openxmlformats.org/presentationml/2006/ole">
            <p:oleObj spid="_x0000_s2056" name="Формула" r:id="rId9" imgW="193032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Ответы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1</a:t>
            </a:r>
          </a:p>
          <a:p>
            <a:pPr eaLnBrk="1" hangingPunct="1">
              <a:defRPr/>
            </a:pPr>
            <a:r>
              <a:rPr lang="ru-RU" smtClean="0">
                <a:solidFill>
                  <a:schemeClr val="accent2"/>
                </a:solidFill>
              </a:rPr>
              <a:t>2</a:t>
            </a:r>
          </a:p>
          <a:p>
            <a:pPr eaLnBrk="1" hangingPunct="1">
              <a:defRPr/>
            </a:pPr>
            <a:r>
              <a:rPr lang="ru-RU" smtClean="0">
                <a:solidFill>
                  <a:srgbClr val="00CC00"/>
                </a:solidFill>
              </a:rPr>
              <a:t>2</a:t>
            </a:r>
          </a:p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1</a:t>
            </a:r>
          </a:p>
        </p:txBody>
      </p:sp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5365750" y="1787525"/>
          <a:ext cx="1474788" cy="608013"/>
        </p:xfrm>
        <a:graphic>
          <a:graphicData uri="http://schemas.openxmlformats.org/presentationml/2006/ole">
            <p:oleObj spid="_x0000_s3074" name="Формула" r:id="rId3" imgW="431640" imgH="17748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5508625" y="2708275"/>
          <a:ext cx="1169988" cy="608013"/>
        </p:xfrm>
        <a:graphic>
          <a:graphicData uri="http://schemas.openxmlformats.org/presentationml/2006/ole">
            <p:oleObj spid="_x0000_s3075" name="Формула" r:id="rId4" imgW="342720" imgH="177480" progId="Equation.3">
              <p:embed/>
            </p:oleObj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5364163" y="3789363"/>
          <a:ext cx="1473200" cy="608012"/>
        </p:xfrm>
        <a:graphic>
          <a:graphicData uri="http://schemas.openxmlformats.org/presentationml/2006/ole">
            <p:oleObj spid="_x0000_s3076" name="Формула" r:id="rId5" imgW="43164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i="1" smtClean="0"/>
              <a:t/>
            </a:r>
            <a:br>
              <a:rPr lang="ru-RU" sz="3200" i="1" smtClean="0"/>
            </a:br>
            <a:r>
              <a:rPr lang="ru-RU" sz="3200" i="1" smtClean="0"/>
              <a:t>3-й этап</a:t>
            </a:r>
            <a:br>
              <a:rPr lang="ru-RU" sz="3200" i="1" smtClean="0"/>
            </a:br>
            <a:r>
              <a:rPr lang="ru-RU" sz="3200" i="1" smtClean="0"/>
              <a:t>  «На приз Непера»</a:t>
            </a:r>
            <a:br>
              <a:rPr lang="ru-RU" sz="3200" i="1" smtClean="0"/>
            </a:br>
            <a:r>
              <a:rPr lang="ru-RU" sz="3200" i="1" smtClean="0"/>
              <a:t>( самостоятельная работа)</a:t>
            </a:r>
            <a:br>
              <a:rPr lang="ru-RU" sz="3200" i="1" smtClean="0"/>
            </a:br>
            <a:endParaRPr lang="ru-RU" sz="3200" i="1" smtClean="0"/>
          </a:p>
        </p:txBody>
      </p:sp>
      <p:graphicFrame>
        <p:nvGraphicFramePr>
          <p:cNvPr id="53470" name="Group 222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998086"/>
        </p:xfrm>
        <a:graphic>
          <a:graphicData uri="http://schemas.openxmlformats.org/drawingml/2006/table">
            <a:tbl>
              <a:tblPr/>
              <a:tblGrid>
                <a:gridCol w="2500313"/>
                <a:gridCol w="3013075"/>
                <a:gridCol w="754062"/>
                <a:gridCol w="752475"/>
                <a:gridCol w="603250"/>
                <a:gridCol w="606425"/>
              </a:tblGrid>
              <a:tr h="75565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В-1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             В-2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           Ответы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40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 Log</a:t>
                      </a:r>
                      <a:r>
                        <a:rPr kumimoji="0" lang="en-US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3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 Log</a:t>
                      </a:r>
                      <a:r>
                        <a:rPr kumimoji="0" lang="en-US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5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ru-RU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25=2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 </a:t>
                      </a:r>
                      <a:r>
                        <a:rPr kumimoji="0" lang="ru-RU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16=2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-3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 Log </a:t>
                      </a:r>
                      <a:r>
                        <a:rPr kumimoji="0" lang="en-US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(2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-1)= Log</a:t>
                      </a:r>
                      <a:r>
                        <a:rPr kumimoji="0" lang="en-US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 Log</a:t>
                      </a:r>
                      <a:r>
                        <a:rPr kumimoji="0" lang="en-US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(3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+1)= Log</a:t>
                      </a:r>
                      <a:r>
                        <a:rPr kumimoji="0" lang="en-US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-1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842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 Lg 1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ru-RU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32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Ответы</a:t>
            </a:r>
          </a:p>
        </p:txBody>
      </p:sp>
      <p:sp>
        <p:nvSpPr>
          <p:cNvPr id="20483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5400" smtClean="0"/>
              <a:t>В1:1,2,3,2   (1520) </a:t>
            </a:r>
          </a:p>
          <a:p>
            <a:pPr eaLnBrk="1" hangingPunct="1"/>
            <a:r>
              <a:rPr lang="ru-RU" sz="5400" smtClean="0"/>
              <a:t>В2:1,4,1,3   (1435)</a:t>
            </a:r>
          </a:p>
          <a:p>
            <a:pPr eaLnBrk="1" hangingPunct="1"/>
            <a:endParaRPr lang="ru-RU" sz="5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smtClean="0"/>
              <a:t>4-й этап « Логарифмическая комедия»</a:t>
            </a:r>
          </a:p>
        </p:txBody>
      </p:sp>
      <p:sp>
        <p:nvSpPr>
          <p:cNvPr id="21507" name="Rectangle 4"/>
          <p:cNvSpPr>
            <a:spLocks noGrp="1" noChangeArrowheads="1" noTextEdit="1"/>
          </p:cNvSpPr>
          <p:nvPr>
            <p:ph type="tbl" idx="1"/>
          </p:nvPr>
        </p:nvSpPr>
        <p:spPr>
          <a:xfrm>
            <a:off x="468313" y="1628775"/>
            <a:ext cx="8229600" cy="4530725"/>
          </a:xfrm>
        </p:spPr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336675" y="1587500"/>
            <a:ext cx="7289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>
                <a:latin typeface="Arial" charset="0"/>
                <a:ea typeface="Times New Roman" pitchFamily="18" charset="0"/>
                <a:cs typeface="Arial" charset="0"/>
              </a:rPr>
              <a:t>Задание .Найдите ошибку(поставьте +,-)</a:t>
            </a:r>
            <a:endParaRPr lang="ru-RU"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55463" name="Group 167"/>
          <p:cNvGraphicFramePr>
            <a:graphicFrameLocks noGrp="1"/>
          </p:cNvGraphicFramePr>
          <p:nvPr/>
        </p:nvGraphicFramePr>
        <p:xfrm>
          <a:off x="900113" y="2060575"/>
          <a:ext cx="7775575" cy="3962400"/>
        </p:xfrm>
        <a:graphic>
          <a:graphicData uri="http://schemas.openxmlformats.org/drawingml/2006/table">
            <a:tbl>
              <a:tblPr/>
              <a:tblGrid>
                <a:gridCol w="647700"/>
                <a:gridCol w="4103687"/>
                <a:gridCol w="1209675"/>
                <a:gridCol w="1814513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№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Пример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ответ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Правиль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ный ответ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ru-RU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х=2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ru-RU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(х-2)= 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18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ru-RU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(5х-1)=2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Lg (2x-3)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=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Lg (x+1)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5.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en-US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0,5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(4x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-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7)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=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en-US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0,5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3-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x)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smtClean="0"/>
              <a:t>Ответы к 4 этапу</a:t>
            </a:r>
          </a:p>
        </p:txBody>
      </p:sp>
      <p:graphicFrame>
        <p:nvGraphicFramePr>
          <p:cNvPr id="57479" name="Group 13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72001"/>
        </p:xfrm>
        <a:graphic>
          <a:graphicData uri="http://schemas.openxmlformats.org/drawingml/2006/table">
            <a:tbl>
              <a:tblPr/>
              <a:tblGrid>
                <a:gridCol w="685800"/>
                <a:gridCol w="4343400"/>
                <a:gridCol w="1279525"/>
                <a:gridCol w="1920875"/>
              </a:tblGrid>
              <a:tr h="1252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№+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Пример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ответ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Правильный ответ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ru-RU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х=2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ru-RU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(х-2)= 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18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ru-RU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(5х-1)=2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46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Lg (2x-3)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=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Lg (x+1)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5.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en-US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0,5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(4x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-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7)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=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</a:t>
                      </a:r>
                      <a:r>
                        <a:rPr kumimoji="0" lang="en-US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0,5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3-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x)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smtClean="0"/>
              <a:t>5-й Подведение итогов урока, задание на дом (тест)</a:t>
            </a:r>
            <a:endParaRPr lang="ru-RU" sz="3200" b="1" i="1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/>
              <a:t>Выставление баллов в оценочном листе</a:t>
            </a:r>
          </a:p>
          <a:p>
            <a:pPr eaLnBrk="1" hangingPunct="1">
              <a:defRPr/>
            </a:pPr>
            <a:endParaRPr lang="ru-RU" smtClean="0"/>
          </a:p>
        </p:txBody>
      </p:sp>
      <p:graphicFrame>
        <p:nvGraphicFramePr>
          <p:cNvPr id="59784" name="Group 392"/>
          <p:cNvGraphicFramePr>
            <a:graphicFrameLocks noGrp="1"/>
          </p:cNvGraphicFramePr>
          <p:nvPr>
            <p:ph type="tbl" idx="1"/>
          </p:nvPr>
        </p:nvGraphicFramePr>
        <p:xfrm>
          <a:off x="755650" y="2133600"/>
          <a:ext cx="6121400" cy="3393442"/>
        </p:xfrm>
        <a:graphic>
          <a:graphicData uri="http://schemas.openxmlformats.org/drawingml/2006/table">
            <a:tbl>
              <a:tblPr/>
              <a:tblGrid>
                <a:gridCol w="2039938"/>
                <a:gridCol w="485775"/>
                <a:gridCol w="584200"/>
                <a:gridCol w="681037"/>
                <a:gridCol w="677863"/>
                <a:gridCol w="487362"/>
                <a:gridCol w="581025"/>
                <a:gridCol w="584200"/>
              </a:tblGrid>
              <a:tr h="765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1-й этап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2-этап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3-й этап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4-й этап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Подсчёт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баллов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Уровень">
  <a:themeElements>
    <a:clrScheme name="Уровень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Водяные знаки">
  <a:themeElements>
    <a:clrScheme name="Водяные знак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Водяные зна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одяные знак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Fireworks</Template>
  <TotalTime>520</TotalTime>
  <Words>463</Words>
  <Application>Microsoft Office PowerPoint</Application>
  <PresentationFormat>Экран (4:3)</PresentationFormat>
  <Paragraphs>133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Times New Roman</vt:lpstr>
      <vt:lpstr>Arial</vt:lpstr>
      <vt:lpstr>Calibri</vt:lpstr>
      <vt:lpstr>Verdana</vt:lpstr>
      <vt:lpstr>Wingdings</vt:lpstr>
      <vt:lpstr>Garamond</vt:lpstr>
      <vt:lpstr>Оформление по умолчанию</vt:lpstr>
      <vt:lpstr>Глобус</vt:lpstr>
      <vt:lpstr>Уровень</vt:lpstr>
      <vt:lpstr>Водяные знаки</vt:lpstr>
      <vt:lpstr>Microsoft Equation 3.0</vt:lpstr>
      <vt:lpstr>Формула</vt:lpstr>
      <vt:lpstr>     Тема урока:   Логарифмическая   функция в уравнениях.</vt:lpstr>
      <vt:lpstr>«Расскажи мне, и я забуду,  покажи мне, и я запомню, дай мне сделать самому,  и я пойму»  О. Хайям</vt:lpstr>
      <vt:lpstr>Урок построен по этапам:</vt:lpstr>
      <vt:lpstr>1-й этап  «Потяни  за ниточку»</vt:lpstr>
      <vt:lpstr>Историческая справка</vt:lpstr>
      <vt:lpstr>Что означает логарифм?</vt:lpstr>
      <vt:lpstr>График функции</vt:lpstr>
      <vt:lpstr>Определение </vt:lpstr>
      <vt:lpstr>Свойства логарифма:</vt:lpstr>
      <vt:lpstr>2-й   «Видит око, да ум ещё дальше»</vt:lpstr>
      <vt:lpstr>Ответы </vt:lpstr>
      <vt:lpstr> 3-й этап   «На приз Непера» ( самостоятельная работа) </vt:lpstr>
      <vt:lpstr>Ответы</vt:lpstr>
      <vt:lpstr>4-й этап « Логарифмическая комедия»</vt:lpstr>
      <vt:lpstr>Ответы к 4 этапу</vt:lpstr>
      <vt:lpstr>5-й Подведение итогов урока, задание на дом (тест)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</cp:lastModifiedBy>
  <cp:revision>19</cp:revision>
  <dcterms:created xsi:type="dcterms:W3CDTF">1601-01-01T00:00:00Z</dcterms:created>
  <dcterms:modified xsi:type="dcterms:W3CDTF">2011-12-11T19:17:25Z</dcterms:modified>
</cp:coreProperties>
</file>