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72" r:id="rId2"/>
    <p:sldId id="259" r:id="rId3"/>
    <p:sldId id="258" r:id="rId4"/>
    <p:sldId id="260" r:id="rId5"/>
    <p:sldId id="261" r:id="rId6"/>
    <p:sldId id="267" r:id="rId7"/>
    <p:sldId id="266" r:id="rId8"/>
    <p:sldId id="271" r:id="rId9"/>
    <p:sldId id="262" r:id="rId10"/>
    <p:sldId id="265" r:id="rId11"/>
    <p:sldId id="268" r:id="rId12"/>
    <p:sldId id="270" r:id="rId13"/>
    <p:sldId id="269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54" autoAdjust="0"/>
    <p:restoredTop sz="94660"/>
  </p:normalViewPr>
  <p:slideViewPr>
    <p:cSldViewPr>
      <p:cViewPr varScale="1">
        <p:scale>
          <a:sx n="84" d="100"/>
          <a:sy n="84" d="100"/>
        </p:scale>
        <p:origin x="-11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5CAD7F-7E17-437A-8DBA-2FB068ACBA1B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4735B0F-644C-4D94-9206-89290F35D2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CE08A-8981-47F2-954B-00C6BE1737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BB585-21E3-4DAF-B49B-8DE2ECE286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6CB12-DFAE-49FD-9F52-19B73A3B9B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58C18-41CA-4E12-BDC8-573A5D0885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4712E-1E7B-4DAF-8AFB-25730CC77A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AF673-E725-47AE-B39B-15AD38247B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C2B00-8821-4B8C-ABAD-9CCBEB4160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3EB51-D715-4FBC-8C4B-AC7509D0A5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9BDAB-5C09-468A-8675-D6BE8A063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83063-909C-4F4B-9BD5-27E2B6CD18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9CB0D-3EB2-4BCE-A391-CB4537D36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50E4AD-A899-4EEB-9334-CF8D275D84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457200" y="1524000"/>
            <a:ext cx="3581400" cy="358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209800" y="3276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20966405">
            <a:off x="1664936" y="2124528"/>
            <a:ext cx="66760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i="1" dirty="0" smtClean="0"/>
              <a:t>Окружность</a:t>
            </a:r>
            <a:endParaRPr lang="ru-RU" sz="8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10000" y="6324600"/>
            <a:ext cx="27430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 smtClean="0"/>
              <a:t>Prezentacii.com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 rot="21042104">
            <a:off x="6201776" y="2987519"/>
            <a:ext cx="11753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7 </a:t>
            </a:r>
            <a:r>
              <a:rPr lang="ru-RU" sz="2400" i="1" dirty="0" smtClean="0"/>
              <a:t>класс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143000"/>
          </a:xfrm>
          <a:solidFill>
            <a:schemeClr val="accent1"/>
          </a:solidFill>
          <a:ln>
            <a:solidFill>
              <a:schemeClr val="hlink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По какому признаку равны треугольники ?</a:t>
            </a:r>
          </a:p>
        </p:txBody>
      </p:sp>
      <p:sp>
        <p:nvSpPr>
          <p:cNvPr id="4099" name="Rectangle 12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>
              <a:buFont typeface="Arial" charset="0"/>
              <a:buNone/>
            </a:pPr>
            <a:r>
              <a:rPr lang="ru-RU" smtClean="0"/>
              <a:t>А                                     В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                     N</a:t>
            </a:r>
            <a:endParaRPr lang="ru-RU" smtClean="0"/>
          </a:p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hangingPunct="1">
              <a:buFont typeface="Arial" charset="0"/>
              <a:buNone/>
            </a:pPr>
            <a:r>
              <a:rPr lang="ru-RU" smtClean="0"/>
              <a:t>С                                       </a:t>
            </a:r>
            <a:r>
              <a:rPr lang="en-US" smtClean="0"/>
              <a:t>D</a:t>
            </a:r>
            <a:endParaRPr lang="ru-RU" smtClean="0"/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609600" y="2514600"/>
            <a:ext cx="3200400" cy="1676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2" name="Line 5"/>
          <p:cNvSpPr>
            <a:spLocks noChangeShapeType="1"/>
          </p:cNvSpPr>
          <p:nvPr/>
        </p:nvSpPr>
        <p:spPr bwMode="auto">
          <a:xfrm flipV="1">
            <a:off x="609600" y="2590800"/>
            <a:ext cx="3200400" cy="1600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3" name="Line 6"/>
          <p:cNvSpPr>
            <a:spLocks noChangeShapeType="1"/>
          </p:cNvSpPr>
          <p:nvPr/>
        </p:nvSpPr>
        <p:spPr bwMode="auto">
          <a:xfrm>
            <a:off x="3810000" y="2590800"/>
            <a:ext cx="0" cy="160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4" name="Line 7"/>
          <p:cNvSpPr>
            <a:spLocks noChangeShapeType="1"/>
          </p:cNvSpPr>
          <p:nvPr/>
        </p:nvSpPr>
        <p:spPr bwMode="auto">
          <a:xfrm>
            <a:off x="609600" y="2514600"/>
            <a:ext cx="0" cy="1676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5" name="Line 8"/>
          <p:cNvSpPr>
            <a:spLocks noChangeShapeType="1"/>
          </p:cNvSpPr>
          <p:nvPr/>
        </p:nvSpPr>
        <p:spPr bwMode="auto">
          <a:xfrm>
            <a:off x="1524000" y="2895600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6" name="Line 9"/>
          <p:cNvSpPr>
            <a:spLocks noChangeShapeType="1"/>
          </p:cNvSpPr>
          <p:nvPr/>
        </p:nvSpPr>
        <p:spPr bwMode="auto">
          <a:xfrm>
            <a:off x="1524000" y="35814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7" name="Line 10"/>
          <p:cNvSpPr>
            <a:spLocks noChangeShapeType="1"/>
          </p:cNvSpPr>
          <p:nvPr/>
        </p:nvSpPr>
        <p:spPr bwMode="auto">
          <a:xfrm>
            <a:off x="2819400" y="2971800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8" name="Line 11"/>
          <p:cNvSpPr>
            <a:spLocks noChangeShapeType="1"/>
          </p:cNvSpPr>
          <p:nvPr/>
        </p:nvSpPr>
        <p:spPr bwMode="auto">
          <a:xfrm>
            <a:off x="2819400" y="35052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5181600" y="1524000"/>
            <a:ext cx="2971800" cy="2667000"/>
          </a:xfrm>
          <a:prstGeom prst="wedgeRoundRect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410200" y="1905000"/>
            <a:ext cx="29718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/>
              <a:t>По двум сторонам и углу между ними</a:t>
            </a:r>
            <a:endParaRPr lang="ru-RU" sz="2800"/>
          </a:p>
        </p:txBody>
      </p:sp>
      <p:sp>
        <p:nvSpPr>
          <p:cNvPr id="15" name="Arc 21"/>
          <p:cNvSpPr>
            <a:spLocks/>
          </p:cNvSpPr>
          <p:nvPr/>
        </p:nvSpPr>
        <p:spPr bwMode="auto">
          <a:xfrm>
            <a:off x="2590800" y="3200400"/>
            <a:ext cx="76200" cy="381000"/>
          </a:xfrm>
          <a:custGeom>
            <a:avLst/>
            <a:gdLst>
              <a:gd name="T0" fmla="*/ 0 w 21600"/>
              <a:gd name="T1" fmla="*/ 0 h 23604"/>
              <a:gd name="T2" fmla="*/ 188020836 w 21600"/>
              <a:gd name="T3" fmla="*/ 2147483647 h 23604"/>
              <a:gd name="T4" fmla="*/ 0 w 21600"/>
              <a:gd name="T5" fmla="*/ 2147483647 h 23604"/>
              <a:gd name="T6" fmla="*/ 0 60000 65536"/>
              <a:gd name="T7" fmla="*/ 0 60000 65536"/>
              <a:gd name="T8" fmla="*/ 0 60000 65536"/>
              <a:gd name="T9" fmla="*/ 0 w 21600"/>
              <a:gd name="T10" fmla="*/ 0 h 23604"/>
              <a:gd name="T11" fmla="*/ 21600 w 21600"/>
              <a:gd name="T12" fmla="*/ 23604 h 236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3604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269"/>
                  <a:pt x="21568" y="22937"/>
                  <a:pt x="21506" y="23603"/>
                </a:cubicBezTo>
              </a:path>
              <a:path w="21600" h="23604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269"/>
                  <a:pt x="21568" y="22937"/>
                  <a:pt x="21506" y="23603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Arc 21"/>
          <p:cNvSpPr>
            <a:spLocks/>
          </p:cNvSpPr>
          <p:nvPr/>
        </p:nvSpPr>
        <p:spPr bwMode="auto">
          <a:xfrm flipH="1">
            <a:off x="1828800" y="3200400"/>
            <a:ext cx="76200" cy="381000"/>
          </a:xfrm>
          <a:custGeom>
            <a:avLst/>
            <a:gdLst>
              <a:gd name="T0" fmla="*/ 0 w 21600"/>
              <a:gd name="T1" fmla="*/ 0 h 23604"/>
              <a:gd name="T2" fmla="*/ 188020836 w 21600"/>
              <a:gd name="T3" fmla="*/ 2147483647 h 23604"/>
              <a:gd name="T4" fmla="*/ 0 w 21600"/>
              <a:gd name="T5" fmla="*/ 2147483647 h 23604"/>
              <a:gd name="T6" fmla="*/ 0 60000 65536"/>
              <a:gd name="T7" fmla="*/ 0 60000 65536"/>
              <a:gd name="T8" fmla="*/ 0 60000 65536"/>
              <a:gd name="T9" fmla="*/ 0 w 21600"/>
              <a:gd name="T10" fmla="*/ 0 h 23604"/>
              <a:gd name="T11" fmla="*/ 21600 w 21600"/>
              <a:gd name="T12" fmla="*/ 23604 h 236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3604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269"/>
                  <a:pt x="21568" y="22937"/>
                  <a:pt x="21506" y="23603"/>
                </a:cubicBezTo>
              </a:path>
              <a:path w="21600" h="23604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269"/>
                  <a:pt x="21568" y="22937"/>
                  <a:pt x="21506" y="23603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70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71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7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7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76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4101" grpId="0" animBg="1"/>
      <p:bldP spid="4101" grpId="1" animBg="1"/>
      <p:bldP spid="4102" grpId="0" animBg="1"/>
      <p:bldP spid="4102" grpId="1" animBg="1"/>
      <p:bldP spid="4103" grpId="0" animBg="1"/>
      <p:bldP spid="4104" grpId="0" animBg="1"/>
      <p:bldP spid="4105" grpId="0" animBg="1"/>
      <p:bldP spid="4106" grpId="0" animBg="1"/>
      <p:bldP spid="4107" grpId="0" animBg="1"/>
      <p:bldP spid="4108" grpId="0" animBg="1"/>
      <p:bldP spid="14" grpId="0"/>
      <p:bldP spid="15" grpId="0" animBg="1"/>
      <p:bldP spid="15" grpId="1" animBg="1"/>
      <p:bldP spid="16" grpId="0" animBg="1"/>
      <p:bldP spid="1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hlink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По какому признаку равны треугольники ?</a:t>
            </a: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1143000" y="2438400"/>
            <a:ext cx="3048000" cy="1981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H="1">
            <a:off x="457200" y="2438400"/>
            <a:ext cx="2971800" cy="1981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 flipV="1">
            <a:off x="457200" y="4419600"/>
            <a:ext cx="3733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 flipV="1">
            <a:off x="457200" y="2438400"/>
            <a:ext cx="685800" cy="1981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 flipH="1" flipV="1">
            <a:off x="3429000" y="2438400"/>
            <a:ext cx="762000" cy="1981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4" name="Line 17"/>
          <p:cNvSpPr>
            <a:spLocks noChangeShapeType="1"/>
          </p:cNvSpPr>
          <p:nvPr/>
        </p:nvSpPr>
        <p:spPr bwMode="auto">
          <a:xfrm>
            <a:off x="3124200" y="3581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3" name="Arc 21"/>
          <p:cNvSpPr>
            <a:spLocks/>
          </p:cNvSpPr>
          <p:nvPr/>
        </p:nvSpPr>
        <p:spPr bwMode="auto">
          <a:xfrm>
            <a:off x="914400" y="4114800"/>
            <a:ext cx="228600" cy="304800"/>
          </a:xfrm>
          <a:custGeom>
            <a:avLst/>
            <a:gdLst>
              <a:gd name="T0" fmla="*/ 0 w 21600"/>
              <a:gd name="T1" fmla="*/ 0 h 23604"/>
              <a:gd name="T2" fmla="*/ 564062507 w 21600"/>
              <a:gd name="T3" fmla="*/ 2147483647 h 23604"/>
              <a:gd name="T4" fmla="*/ 0 w 21600"/>
              <a:gd name="T5" fmla="*/ 2147483647 h 23604"/>
              <a:gd name="T6" fmla="*/ 0 60000 65536"/>
              <a:gd name="T7" fmla="*/ 0 60000 65536"/>
              <a:gd name="T8" fmla="*/ 0 60000 65536"/>
              <a:gd name="T9" fmla="*/ 0 w 21600"/>
              <a:gd name="T10" fmla="*/ 0 h 23604"/>
              <a:gd name="T11" fmla="*/ 21600 w 21600"/>
              <a:gd name="T12" fmla="*/ 23604 h 236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3604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269"/>
                  <a:pt x="21568" y="22937"/>
                  <a:pt x="21506" y="23603"/>
                </a:cubicBezTo>
              </a:path>
              <a:path w="21600" h="23604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269"/>
                  <a:pt x="21568" y="22937"/>
                  <a:pt x="21506" y="23603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5" name="Arc 23"/>
          <p:cNvSpPr>
            <a:spLocks/>
          </p:cNvSpPr>
          <p:nvPr/>
        </p:nvSpPr>
        <p:spPr bwMode="auto">
          <a:xfrm flipH="1">
            <a:off x="3505200" y="4038600"/>
            <a:ext cx="152400" cy="381000"/>
          </a:xfrm>
          <a:custGeom>
            <a:avLst/>
            <a:gdLst>
              <a:gd name="T0" fmla="*/ 0 w 21600"/>
              <a:gd name="T1" fmla="*/ 0 h 21600"/>
              <a:gd name="T2" fmla="*/ 377667496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990600" y="20574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3200400" y="19812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81000" y="44958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886200" y="44958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D</a:t>
            </a:r>
            <a:endParaRPr lang="ru-RU"/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133600" y="27432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O</a:t>
            </a:r>
            <a:endParaRPr lang="ru-RU"/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5181600" y="1524000"/>
            <a:ext cx="2971800" cy="2667000"/>
          </a:xfrm>
          <a:prstGeom prst="wedgeRoundRect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334000" y="1905000"/>
            <a:ext cx="3048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/>
              <a:t>По стороне и двум прилежащим к ней углам.</a:t>
            </a:r>
            <a:endParaRPr lang="ru-RU" sz="2800"/>
          </a:p>
        </p:txBody>
      </p:sp>
      <p:sp>
        <p:nvSpPr>
          <p:cNvPr id="28" name="Arc 21"/>
          <p:cNvSpPr>
            <a:spLocks/>
          </p:cNvSpPr>
          <p:nvPr/>
        </p:nvSpPr>
        <p:spPr bwMode="auto">
          <a:xfrm>
            <a:off x="990600" y="4038600"/>
            <a:ext cx="228600" cy="381000"/>
          </a:xfrm>
          <a:custGeom>
            <a:avLst/>
            <a:gdLst>
              <a:gd name="T0" fmla="*/ 0 w 21600"/>
              <a:gd name="T1" fmla="*/ 0 h 23604"/>
              <a:gd name="T2" fmla="*/ 564062507 w 21600"/>
              <a:gd name="T3" fmla="*/ 2147483647 h 23604"/>
              <a:gd name="T4" fmla="*/ 0 w 21600"/>
              <a:gd name="T5" fmla="*/ 2147483647 h 23604"/>
              <a:gd name="T6" fmla="*/ 0 60000 65536"/>
              <a:gd name="T7" fmla="*/ 0 60000 65536"/>
              <a:gd name="T8" fmla="*/ 0 60000 65536"/>
              <a:gd name="T9" fmla="*/ 0 w 21600"/>
              <a:gd name="T10" fmla="*/ 0 h 23604"/>
              <a:gd name="T11" fmla="*/ 21600 w 21600"/>
              <a:gd name="T12" fmla="*/ 23604 h 236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3604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269"/>
                  <a:pt x="21568" y="22937"/>
                  <a:pt x="21506" y="23603"/>
                </a:cubicBezTo>
              </a:path>
              <a:path w="21600" h="23604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269"/>
                  <a:pt x="21568" y="22937"/>
                  <a:pt x="21506" y="23603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" name="Arc 21"/>
          <p:cNvSpPr>
            <a:spLocks/>
          </p:cNvSpPr>
          <p:nvPr/>
        </p:nvSpPr>
        <p:spPr bwMode="auto">
          <a:xfrm flipH="1">
            <a:off x="3429000" y="4038600"/>
            <a:ext cx="152400" cy="381000"/>
          </a:xfrm>
          <a:custGeom>
            <a:avLst/>
            <a:gdLst>
              <a:gd name="T0" fmla="*/ 0 w 21600"/>
              <a:gd name="T1" fmla="*/ 0 h 23604"/>
              <a:gd name="T2" fmla="*/ 376041671 w 21600"/>
              <a:gd name="T3" fmla="*/ 2147483647 h 23604"/>
              <a:gd name="T4" fmla="*/ 0 w 21600"/>
              <a:gd name="T5" fmla="*/ 2147483647 h 23604"/>
              <a:gd name="T6" fmla="*/ 0 60000 65536"/>
              <a:gd name="T7" fmla="*/ 0 60000 65536"/>
              <a:gd name="T8" fmla="*/ 0 60000 65536"/>
              <a:gd name="T9" fmla="*/ 0 w 21600"/>
              <a:gd name="T10" fmla="*/ 0 h 23604"/>
              <a:gd name="T11" fmla="*/ 21600 w 21600"/>
              <a:gd name="T12" fmla="*/ 23604 h 236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3604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269"/>
                  <a:pt x="21568" y="22937"/>
                  <a:pt x="21506" y="23603"/>
                </a:cubicBezTo>
              </a:path>
              <a:path w="21600" h="23604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269"/>
                  <a:pt x="21568" y="22937"/>
                  <a:pt x="21506" y="23603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Arc 21"/>
          <p:cNvSpPr>
            <a:spLocks/>
          </p:cNvSpPr>
          <p:nvPr/>
        </p:nvSpPr>
        <p:spPr bwMode="auto">
          <a:xfrm>
            <a:off x="609600" y="3962400"/>
            <a:ext cx="304800" cy="457200"/>
          </a:xfrm>
          <a:custGeom>
            <a:avLst/>
            <a:gdLst>
              <a:gd name="T0" fmla="*/ 0 w 21600"/>
              <a:gd name="T1" fmla="*/ 0 h 23604"/>
              <a:gd name="T2" fmla="*/ 752083342 w 21600"/>
              <a:gd name="T3" fmla="*/ 2147483647 h 23604"/>
              <a:gd name="T4" fmla="*/ 0 w 21600"/>
              <a:gd name="T5" fmla="*/ 2147483647 h 23604"/>
              <a:gd name="T6" fmla="*/ 0 60000 65536"/>
              <a:gd name="T7" fmla="*/ 0 60000 65536"/>
              <a:gd name="T8" fmla="*/ 0 60000 65536"/>
              <a:gd name="T9" fmla="*/ 0 w 21600"/>
              <a:gd name="T10" fmla="*/ 0 h 23604"/>
              <a:gd name="T11" fmla="*/ 21600 w 21600"/>
              <a:gd name="T12" fmla="*/ 23604 h 236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3604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269"/>
                  <a:pt x="21568" y="22937"/>
                  <a:pt x="21506" y="23603"/>
                </a:cubicBezTo>
              </a:path>
              <a:path w="21600" h="23604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269"/>
                  <a:pt x="21568" y="22937"/>
                  <a:pt x="21506" y="23603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" name="Arc 21"/>
          <p:cNvSpPr>
            <a:spLocks/>
          </p:cNvSpPr>
          <p:nvPr/>
        </p:nvSpPr>
        <p:spPr bwMode="auto">
          <a:xfrm flipH="1">
            <a:off x="3733800" y="3962400"/>
            <a:ext cx="304800" cy="415925"/>
          </a:xfrm>
          <a:custGeom>
            <a:avLst/>
            <a:gdLst>
              <a:gd name="T0" fmla="*/ 0 w 21600"/>
              <a:gd name="T1" fmla="*/ 0 h 23604"/>
              <a:gd name="T2" fmla="*/ 752083342 w 21600"/>
              <a:gd name="T3" fmla="*/ 2147483647 h 23604"/>
              <a:gd name="T4" fmla="*/ 0 w 21600"/>
              <a:gd name="T5" fmla="*/ 2147483647 h 23604"/>
              <a:gd name="T6" fmla="*/ 0 60000 65536"/>
              <a:gd name="T7" fmla="*/ 0 60000 65536"/>
              <a:gd name="T8" fmla="*/ 0 60000 65536"/>
              <a:gd name="T9" fmla="*/ 0 w 21600"/>
              <a:gd name="T10" fmla="*/ 0 h 23604"/>
              <a:gd name="T11" fmla="*/ 21600 w 21600"/>
              <a:gd name="T12" fmla="*/ 23604 h 236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3604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269"/>
                  <a:pt x="21568" y="22937"/>
                  <a:pt x="21506" y="23603"/>
                </a:cubicBezTo>
              </a:path>
              <a:path w="21600" h="23604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269"/>
                  <a:pt x="21568" y="22937"/>
                  <a:pt x="21506" y="23603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72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73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74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  <p:bldP spid="8197" grpId="0" animBg="1"/>
      <p:bldP spid="8198" grpId="0" animBg="1"/>
      <p:bldP spid="8200" grpId="0" animBg="1"/>
      <p:bldP spid="8200" grpId="1" animBg="1"/>
      <p:bldP spid="8202" grpId="0" animBg="1"/>
      <p:bldP spid="8203" grpId="0" animBg="1"/>
      <p:bldP spid="8213" grpId="0" animBg="1"/>
      <p:bldP spid="8215" grpId="0" animBg="1"/>
      <p:bldP spid="23" grpId="0"/>
      <p:bldP spid="24" grpId="0"/>
      <p:bldP spid="25" grpId="0"/>
      <p:bldP spid="26" grpId="0"/>
      <p:bldP spid="27" grpId="0"/>
      <p:bldP spid="30" grpId="0"/>
      <p:bldP spid="28" grpId="0" animBg="1"/>
      <p:bldP spid="31" grpId="0" animBg="1"/>
      <p:bldP spid="32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33400" y="304800"/>
            <a:ext cx="82296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0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По какому признаку равны треугольники ?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762000" y="2438400"/>
            <a:ext cx="3276600" cy="213360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762000" y="2438400"/>
            <a:ext cx="3276600" cy="2133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-1539875" y="4760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609600" y="350520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3886200" y="350520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>
            <a:off x="2286000" y="22860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>
            <a:off x="2362200" y="22860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>
            <a:off x="2286000" y="4495800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>
            <a:off x="2362200" y="44196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5181600" y="1524000"/>
            <a:ext cx="2971800" cy="2667000"/>
          </a:xfrm>
          <a:prstGeom prst="wedgeRoundRect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638800" y="2209800"/>
            <a:ext cx="29718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/>
              <a:t>По трём сторонам</a:t>
            </a:r>
            <a:endParaRPr lang="ru-RU" sz="2800"/>
          </a:p>
        </p:txBody>
      </p:sp>
      <p:cxnSp>
        <p:nvCxnSpPr>
          <p:cNvPr id="18" name="Скругленная соединительная линия 17"/>
          <p:cNvCxnSpPr/>
          <p:nvPr/>
        </p:nvCxnSpPr>
        <p:spPr>
          <a:xfrm>
            <a:off x="1981200" y="3124200"/>
            <a:ext cx="838200" cy="762000"/>
          </a:xfrm>
          <a:prstGeom prst="curvedConnector3">
            <a:avLst>
              <a:gd name="adj1" fmla="val 50000"/>
            </a:avLst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381000" y="20574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733800" y="19812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57200" y="44958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886200" y="45720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D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5125" grpId="0" animBg="1"/>
      <p:bldP spid="5126" grpId="0" animBg="1"/>
      <p:bldP spid="5128" grpId="0" animBg="1"/>
      <p:bldP spid="5129" grpId="0" animBg="1"/>
      <p:bldP spid="5130" grpId="0" animBg="1"/>
      <p:bldP spid="5131" grpId="0" animBg="1"/>
      <p:bldP spid="5132" grpId="0" animBg="1"/>
      <p:bldP spid="5133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C:\Users\еее\Desktop\210236_200x200_00p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90600" y="609600"/>
            <a:ext cx="4800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5181600" y="1524000"/>
            <a:ext cx="2971800" cy="2667000"/>
          </a:xfrm>
          <a:prstGeom prst="wedgeRoundRect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486400" y="2286000"/>
            <a:ext cx="29718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/>
              <a:t>Начертите окружность</a:t>
            </a:r>
          </a:p>
          <a:p>
            <a:endParaRPr lang="ru-RU" sz="2800"/>
          </a:p>
        </p:txBody>
      </p:sp>
      <p:sp>
        <p:nvSpPr>
          <p:cNvPr id="9" name="Блок-схема: узел 8"/>
          <p:cNvSpPr/>
          <p:nvPr/>
        </p:nvSpPr>
        <p:spPr>
          <a:xfrm>
            <a:off x="1981200" y="3581400"/>
            <a:ext cx="152400" cy="1524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Picture 5" descr="C:\Users\еее\Desktop\210236_200x200_00p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238483">
            <a:off x="-1588" y="449263"/>
            <a:ext cx="4800601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Овал 12"/>
          <p:cNvSpPr/>
          <p:nvPr/>
        </p:nvSpPr>
        <p:spPr>
          <a:xfrm>
            <a:off x="838200" y="2438400"/>
            <a:ext cx="2438400" cy="24384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1066800" y="2819400"/>
            <a:ext cx="152400" cy="152400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762000" y="3581400"/>
            <a:ext cx="152400" cy="152400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" name="Picture 5" descr="C:\Users\еее\Desktop\210236_200x200_00p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216473">
            <a:off x="1282700" y="1747838"/>
            <a:ext cx="4800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Блок-схема: узел 16"/>
          <p:cNvSpPr/>
          <p:nvPr/>
        </p:nvSpPr>
        <p:spPr>
          <a:xfrm rot="3977990">
            <a:off x="2233613" y="2386013"/>
            <a:ext cx="152400" cy="152400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8" name="Picture 5" descr="C:\Users\еее\Desktop\210236_200x200_00p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603139">
            <a:off x="-684213" y="3714750"/>
            <a:ext cx="4800601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Блок-схема: узел 18"/>
          <p:cNvSpPr/>
          <p:nvPr/>
        </p:nvSpPr>
        <p:spPr>
          <a:xfrm rot="10758378">
            <a:off x="2897188" y="4344988"/>
            <a:ext cx="152400" cy="152400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" name="Picture 5" descr="C:\Users\еее\Desktop\210236_200x200_00p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143000" y="2743200"/>
            <a:ext cx="4800600" cy="3124200"/>
          </a:xfrm>
          <a:prstGeom prst="rect">
            <a:avLst/>
          </a:prstGeom>
          <a:noFill/>
          <a:scene3d>
            <a:camera prst="orthographicFront">
              <a:rot lat="10800000" lon="0" rev="10800000"/>
            </a:camera>
            <a:lightRig rig="threePt" dir="t"/>
          </a:scene3d>
        </p:spPr>
      </p:pic>
      <p:sp>
        <p:nvSpPr>
          <p:cNvPr id="21" name="Блок-схема: узел 20"/>
          <p:cNvSpPr/>
          <p:nvPr/>
        </p:nvSpPr>
        <p:spPr>
          <a:xfrm rot="13961517">
            <a:off x="1935163" y="4754563"/>
            <a:ext cx="152400" cy="152400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676400" y="3733800"/>
            <a:ext cx="1295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О</a:t>
            </a:r>
          </a:p>
        </p:txBody>
      </p:sp>
      <p:sp>
        <p:nvSpPr>
          <p:cNvPr id="23" name="Скругленная прямоугольная выноска 22"/>
          <p:cNvSpPr/>
          <p:nvPr/>
        </p:nvSpPr>
        <p:spPr>
          <a:xfrm>
            <a:off x="5181600" y="1524000"/>
            <a:ext cx="2971800" cy="2667000"/>
          </a:xfrm>
          <a:prstGeom prst="wedgeRoundRect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334000" y="2133600"/>
            <a:ext cx="31242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/>
              <a:t>Сформулируйте определение окружности</a:t>
            </a:r>
          </a:p>
          <a:p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0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50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15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0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5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9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 animBg="1"/>
      <p:bldP spid="13" grpId="0" animBg="1"/>
      <p:bldP spid="12" grpId="0" animBg="1"/>
      <p:bldP spid="12" grpId="1" animBg="1"/>
      <p:bldP spid="10" grpId="0" animBg="1"/>
      <p:bldP spid="10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22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609600"/>
            <a:ext cx="2286000" cy="1143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1"/>
                </a:solidFill>
              </a:rPr>
              <a:t>Название определяемого понятия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29000" y="609600"/>
            <a:ext cx="2286000" cy="1143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1"/>
                </a:solidFill>
              </a:rPr>
              <a:t>Родовое понятие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24600" y="609600"/>
            <a:ext cx="2286000" cy="1143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1"/>
                </a:solidFill>
              </a:rPr>
              <a:t>Видовые отличия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2819400" y="914400"/>
            <a:ext cx="533400" cy="533400"/>
          </a:xfrm>
          <a:prstGeom prst="rightArrow">
            <a:avLst/>
          </a:prstGeom>
          <a:solidFill>
            <a:schemeClr val="bg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Крест 13"/>
          <p:cNvSpPr/>
          <p:nvPr/>
        </p:nvSpPr>
        <p:spPr>
          <a:xfrm>
            <a:off x="5791200" y="990600"/>
            <a:ext cx="457200" cy="457200"/>
          </a:xfrm>
          <a:prstGeom prst="plus">
            <a:avLst/>
          </a:prstGeom>
          <a:solidFill>
            <a:schemeClr val="bg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85800" y="2286000"/>
            <a:ext cx="7924800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/>
              <a:t>Пример:</a:t>
            </a:r>
          </a:p>
          <a:p>
            <a:r>
              <a:rPr lang="ru-RU" sz="2800"/>
              <a:t>Окружность – это замкнутая линия.</a:t>
            </a:r>
          </a:p>
          <a:p>
            <a:r>
              <a:rPr lang="ru-RU" sz="3800" b="1"/>
              <a:t>		</a:t>
            </a:r>
          </a:p>
        </p:txBody>
      </p:sp>
      <p:sp>
        <p:nvSpPr>
          <p:cNvPr id="18" name="Сердце 17"/>
          <p:cNvSpPr/>
          <p:nvPr/>
        </p:nvSpPr>
        <p:spPr>
          <a:xfrm>
            <a:off x="1295400" y="3505200"/>
            <a:ext cx="3352800" cy="2057400"/>
          </a:xfrm>
          <a:prstGeom prst="hear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верх 21"/>
          <p:cNvSpPr/>
          <p:nvPr/>
        </p:nvSpPr>
        <p:spPr>
          <a:xfrm rot="19408760">
            <a:off x="5326063" y="1717675"/>
            <a:ext cx="280987" cy="1347788"/>
          </a:xfrm>
          <a:prstGeom prst="upArrow">
            <a:avLst>
              <a:gd name="adj1" fmla="val 50000"/>
              <a:gd name="adj2" fmla="val 113741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трелка вверх 22"/>
          <p:cNvSpPr/>
          <p:nvPr/>
        </p:nvSpPr>
        <p:spPr>
          <a:xfrm rot="3643645">
            <a:off x="5622132" y="1400968"/>
            <a:ext cx="323850" cy="2030413"/>
          </a:xfrm>
          <a:prstGeom prst="upArrow">
            <a:avLst>
              <a:gd name="adj1" fmla="val 50000"/>
              <a:gd name="adj2" fmla="val 113741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Стрелка вверх 23"/>
          <p:cNvSpPr/>
          <p:nvPr/>
        </p:nvSpPr>
        <p:spPr>
          <a:xfrm rot="7010717">
            <a:off x="5246688" y="2828925"/>
            <a:ext cx="322262" cy="1881188"/>
          </a:xfrm>
          <a:prstGeom prst="upArrow">
            <a:avLst>
              <a:gd name="adj1" fmla="val 50000"/>
              <a:gd name="adj2" fmla="val 113741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172200" y="3657600"/>
            <a:ext cx="24384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Это свойство присуще не только этому объекту</a:t>
            </a:r>
            <a:endParaRPr lang="ru-RU" sz="3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4" grpId="0" animBg="1"/>
      <p:bldP spid="15" grpId="0"/>
      <p:bldP spid="22" grpId="0" animBg="1"/>
      <p:bldP spid="23" grpId="0" animBg="1"/>
      <p:bldP spid="23" grpId="1" animBg="1"/>
      <p:bldP spid="24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57200" y="1524000"/>
            <a:ext cx="3581400" cy="35814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209800" y="3276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2209800" y="2971800"/>
            <a:ext cx="76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О</a:t>
            </a: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5105400" y="457200"/>
            <a:ext cx="3048000" cy="3733800"/>
          </a:xfrm>
          <a:prstGeom prst="wedgeRoundRect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105400" y="609600"/>
            <a:ext cx="31242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/>
              <a:t>Окружностью называется геометрическая фигура, состоящая из всех точек, расположенных на заданном расстоянии от данной точки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57200" y="1524000"/>
            <a:ext cx="3581400" cy="35814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209800" y="3276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20" name="TextBox 5"/>
          <p:cNvSpPr txBox="1">
            <a:spLocks noChangeArrowheads="1"/>
          </p:cNvSpPr>
          <p:nvPr/>
        </p:nvSpPr>
        <p:spPr bwMode="auto">
          <a:xfrm>
            <a:off x="2286000" y="2971800"/>
            <a:ext cx="76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О</a:t>
            </a: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953000" y="1219200"/>
            <a:ext cx="3429000" cy="2971800"/>
          </a:xfrm>
          <a:prstGeom prst="wedgeRoundRect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029200" y="1676400"/>
            <a:ext cx="33528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/>
              <a:t>Радиусом называется отрезок, соединяющий центр с какой-либо точкой окружности </a:t>
            </a:r>
            <a:endParaRPr lang="ru-RU" sz="2400"/>
          </a:p>
        </p:txBody>
      </p:sp>
      <p:sp>
        <p:nvSpPr>
          <p:cNvPr id="7" name="Овал 6"/>
          <p:cNvSpPr/>
          <p:nvPr/>
        </p:nvSpPr>
        <p:spPr>
          <a:xfrm>
            <a:off x="762000" y="22098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3" name="Прямая соединительная линия 12"/>
          <p:cNvCxnSpPr>
            <a:stCxn id="7" idx="5"/>
            <a:endCxn id="5" idx="1"/>
          </p:cNvCxnSpPr>
          <p:nvPr/>
        </p:nvCxnSpPr>
        <p:spPr>
          <a:xfrm>
            <a:off x="827088" y="2274888"/>
            <a:ext cx="1393825" cy="1012825"/>
          </a:xfrm>
          <a:prstGeom prst="line">
            <a:avLst/>
          </a:prstGeom>
          <a:ln w="412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>
            <a:spLocks noChangeArrowheads="1"/>
          </p:cNvSpPr>
          <p:nvPr/>
        </p:nvSpPr>
        <p:spPr bwMode="auto">
          <a:xfrm rot="2177140">
            <a:off x="1077913" y="2471738"/>
            <a:ext cx="12954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Радиус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181600" y="1828800"/>
            <a:ext cx="3352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/>
              <a:t>Каким свойством обладают два радиуса одной окружности?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7" grpId="0" animBg="1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57200" y="1524000"/>
            <a:ext cx="3581400" cy="35814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209800" y="3276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2286000" y="2971800"/>
            <a:ext cx="76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О</a:t>
            </a:r>
          </a:p>
        </p:txBody>
      </p:sp>
      <p:sp>
        <p:nvSpPr>
          <p:cNvPr id="7" name="Овал 6"/>
          <p:cNvSpPr/>
          <p:nvPr/>
        </p:nvSpPr>
        <p:spPr>
          <a:xfrm>
            <a:off x="1066800" y="46482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962400" y="2895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0" name="Прямая соединительная линия 9"/>
          <p:cNvCxnSpPr>
            <a:stCxn id="8" idx="3"/>
            <a:endCxn id="7" idx="7"/>
          </p:cNvCxnSpPr>
          <p:nvPr/>
        </p:nvCxnSpPr>
        <p:spPr>
          <a:xfrm flipH="1">
            <a:off x="1131888" y="2960688"/>
            <a:ext cx="2841625" cy="169862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 rot="-1868118">
            <a:off x="1816100" y="3182938"/>
            <a:ext cx="1828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Хорда</a:t>
            </a: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5105400" y="1905000"/>
            <a:ext cx="3276600" cy="2286000"/>
          </a:xfrm>
          <a:prstGeom prst="wedgeRoundRect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181600" y="2133600"/>
            <a:ext cx="32004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/>
              <a:t>Хордой называется отрезок, соединяющий две точки окружности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57200" y="1524000"/>
            <a:ext cx="3581400" cy="35814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066800" y="46482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962400" y="2895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7" name="Прямая соединительная линия 6"/>
          <p:cNvCxnSpPr>
            <a:stCxn id="6" idx="3"/>
            <a:endCxn id="5" idx="7"/>
          </p:cNvCxnSpPr>
          <p:nvPr/>
        </p:nvCxnSpPr>
        <p:spPr>
          <a:xfrm flipH="1">
            <a:off x="1131888" y="2960688"/>
            <a:ext cx="2841625" cy="169862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0" name="TextBox 7"/>
          <p:cNvSpPr txBox="1">
            <a:spLocks noChangeArrowheads="1"/>
          </p:cNvSpPr>
          <p:nvPr/>
        </p:nvSpPr>
        <p:spPr bwMode="auto">
          <a:xfrm rot="-1868118">
            <a:off x="1862138" y="3348038"/>
            <a:ext cx="11922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Хорда</a:t>
            </a: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5105400" y="1905000"/>
            <a:ext cx="3276600" cy="2286000"/>
          </a:xfrm>
          <a:prstGeom prst="wedgeRoundRect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257800" y="2057400"/>
            <a:ext cx="32004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/>
              <a:t>Хорда, проходящая через центр окружности, называется диаметром</a:t>
            </a:r>
            <a:endParaRPr lang="ru-RU" sz="2400"/>
          </a:p>
        </p:txBody>
      </p:sp>
      <p:sp>
        <p:nvSpPr>
          <p:cNvPr id="11273" name="TextBox 12"/>
          <p:cNvSpPr txBox="1">
            <a:spLocks noChangeArrowheads="1"/>
          </p:cNvSpPr>
          <p:nvPr/>
        </p:nvSpPr>
        <p:spPr bwMode="auto">
          <a:xfrm>
            <a:off x="2362200" y="3048000"/>
            <a:ext cx="76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О</a:t>
            </a:r>
          </a:p>
        </p:txBody>
      </p:sp>
      <p:cxnSp>
        <p:nvCxnSpPr>
          <p:cNvPr id="21" name="Прямая соединительная линия 20"/>
          <p:cNvCxnSpPr>
            <a:stCxn id="5" idx="7"/>
          </p:cNvCxnSpPr>
          <p:nvPr/>
        </p:nvCxnSpPr>
        <p:spPr>
          <a:xfrm flipV="1">
            <a:off x="1131888" y="1970088"/>
            <a:ext cx="2232025" cy="268922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вал 11"/>
          <p:cNvSpPr/>
          <p:nvPr/>
        </p:nvSpPr>
        <p:spPr>
          <a:xfrm>
            <a:off x="2209800" y="3276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 rot="-2991895">
            <a:off x="1348582" y="2826543"/>
            <a:ext cx="1549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Диаметр</a:t>
            </a:r>
          </a:p>
        </p:txBody>
      </p:sp>
      <p:sp>
        <p:nvSpPr>
          <p:cNvPr id="23" name="Овал 22"/>
          <p:cNvSpPr/>
          <p:nvPr/>
        </p:nvSpPr>
        <p:spPr>
          <a:xfrm>
            <a:off x="3352800" y="19050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0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457200" y="1524000"/>
            <a:ext cx="3581400" cy="358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209800" y="3276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Скругленная прямоугольная выноска 30"/>
          <p:cNvSpPr/>
          <p:nvPr/>
        </p:nvSpPr>
        <p:spPr>
          <a:xfrm>
            <a:off x="5181600" y="1371600"/>
            <a:ext cx="2971800" cy="2819400"/>
          </a:xfrm>
          <a:prstGeom prst="wedgeRoundRect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5410200" y="1447800"/>
            <a:ext cx="28956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/>
              <a:t>Часть плоскости, ограниченная окружностью, называется кругом</a:t>
            </a: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57200" y="1524000"/>
            <a:ext cx="3581400" cy="35814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57200" y="2895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066800" y="19050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819400" y="16002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810000" y="2514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657600" y="22098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57200" y="3657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352800" y="46482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600200" y="49530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8" name="Прямая соединительная линия 17"/>
          <p:cNvCxnSpPr>
            <a:stCxn id="13" idx="1"/>
            <a:endCxn id="7" idx="5"/>
          </p:cNvCxnSpPr>
          <p:nvPr/>
        </p:nvCxnSpPr>
        <p:spPr>
          <a:xfrm flipH="1" flipV="1">
            <a:off x="1131888" y="1970088"/>
            <a:ext cx="2232025" cy="2689225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6" idx="2"/>
            <a:endCxn id="5" idx="5"/>
          </p:cNvCxnSpPr>
          <p:nvPr/>
        </p:nvCxnSpPr>
        <p:spPr>
          <a:xfrm flipH="1" flipV="1">
            <a:off x="522288" y="2960688"/>
            <a:ext cx="1687512" cy="354012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9" idx="3"/>
            <a:endCxn id="11" idx="6"/>
          </p:cNvCxnSpPr>
          <p:nvPr/>
        </p:nvCxnSpPr>
        <p:spPr>
          <a:xfrm flipH="1">
            <a:off x="533400" y="2579688"/>
            <a:ext cx="3287713" cy="1116012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30" idx="3"/>
            <a:endCxn id="5" idx="6"/>
          </p:cNvCxnSpPr>
          <p:nvPr/>
        </p:nvCxnSpPr>
        <p:spPr>
          <a:xfrm flipH="1">
            <a:off x="533400" y="2046288"/>
            <a:ext cx="2678113" cy="887412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3200400" y="19812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4" name="Прямая соединительная линия 33"/>
          <p:cNvCxnSpPr>
            <a:stCxn id="14" idx="1"/>
            <a:endCxn id="11" idx="5"/>
          </p:cNvCxnSpPr>
          <p:nvPr/>
        </p:nvCxnSpPr>
        <p:spPr>
          <a:xfrm flipH="1" flipV="1">
            <a:off x="522288" y="3722688"/>
            <a:ext cx="1089025" cy="1241425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Овал 36"/>
          <p:cNvSpPr/>
          <p:nvPr/>
        </p:nvSpPr>
        <p:spPr>
          <a:xfrm>
            <a:off x="4038600" y="47244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8" name="Прямая соединительная линия 37"/>
          <p:cNvCxnSpPr>
            <a:stCxn id="37" idx="1"/>
            <a:endCxn id="6" idx="5"/>
          </p:cNvCxnSpPr>
          <p:nvPr/>
        </p:nvCxnSpPr>
        <p:spPr>
          <a:xfrm flipH="1" flipV="1">
            <a:off x="2274888" y="3341688"/>
            <a:ext cx="1774825" cy="1393825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stCxn id="14" idx="0"/>
            <a:endCxn id="8" idx="4"/>
          </p:cNvCxnSpPr>
          <p:nvPr/>
        </p:nvCxnSpPr>
        <p:spPr>
          <a:xfrm flipV="1">
            <a:off x="1638300" y="1676400"/>
            <a:ext cx="1219200" cy="327660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2209800" y="3276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8" name="Прямая соединительная линия 47"/>
          <p:cNvCxnSpPr>
            <a:stCxn id="13" idx="1"/>
            <a:endCxn id="10" idx="4"/>
          </p:cNvCxnSpPr>
          <p:nvPr/>
        </p:nvCxnSpPr>
        <p:spPr>
          <a:xfrm flipV="1">
            <a:off x="3363913" y="2286000"/>
            <a:ext cx="331787" cy="2373313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34" name="TextBox 52"/>
          <p:cNvSpPr txBox="1">
            <a:spLocks noChangeArrowheads="1"/>
          </p:cNvSpPr>
          <p:nvPr/>
        </p:nvSpPr>
        <p:spPr bwMode="auto">
          <a:xfrm>
            <a:off x="2286000" y="3048000"/>
            <a:ext cx="38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О</a:t>
            </a:r>
          </a:p>
        </p:txBody>
      </p:sp>
      <p:sp>
        <p:nvSpPr>
          <p:cNvPr id="13335" name="TextBox 54"/>
          <p:cNvSpPr txBox="1">
            <a:spLocks noChangeArrowheads="1"/>
          </p:cNvSpPr>
          <p:nvPr/>
        </p:nvSpPr>
        <p:spPr bwMode="auto">
          <a:xfrm>
            <a:off x="609600" y="1600200"/>
            <a:ext cx="38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А</a:t>
            </a:r>
          </a:p>
        </p:txBody>
      </p:sp>
      <p:sp>
        <p:nvSpPr>
          <p:cNvPr id="13336" name="TextBox 55"/>
          <p:cNvSpPr txBox="1">
            <a:spLocks noChangeArrowheads="1"/>
          </p:cNvSpPr>
          <p:nvPr/>
        </p:nvSpPr>
        <p:spPr bwMode="auto">
          <a:xfrm>
            <a:off x="2895600" y="1143000"/>
            <a:ext cx="38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B</a:t>
            </a:r>
            <a:endParaRPr lang="ru-RU" sz="2400"/>
          </a:p>
        </p:txBody>
      </p:sp>
      <p:sp>
        <p:nvSpPr>
          <p:cNvPr id="13337" name="TextBox 56"/>
          <p:cNvSpPr txBox="1">
            <a:spLocks noChangeArrowheads="1"/>
          </p:cNvSpPr>
          <p:nvPr/>
        </p:nvSpPr>
        <p:spPr bwMode="auto">
          <a:xfrm>
            <a:off x="3733800" y="1752600"/>
            <a:ext cx="38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C</a:t>
            </a:r>
            <a:endParaRPr lang="ru-RU" sz="2400"/>
          </a:p>
        </p:txBody>
      </p:sp>
      <p:sp>
        <p:nvSpPr>
          <p:cNvPr id="13338" name="TextBox 57"/>
          <p:cNvSpPr txBox="1">
            <a:spLocks noChangeArrowheads="1"/>
          </p:cNvSpPr>
          <p:nvPr/>
        </p:nvSpPr>
        <p:spPr bwMode="auto">
          <a:xfrm>
            <a:off x="3048000" y="1981200"/>
            <a:ext cx="38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D</a:t>
            </a:r>
            <a:endParaRPr lang="ru-RU" sz="2400"/>
          </a:p>
        </p:txBody>
      </p:sp>
      <p:sp>
        <p:nvSpPr>
          <p:cNvPr id="13339" name="TextBox 58"/>
          <p:cNvSpPr txBox="1">
            <a:spLocks noChangeArrowheads="1"/>
          </p:cNvSpPr>
          <p:nvPr/>
        </p:nvSpPr>
        <p:spPr bwMode="auto">
          <a:xfrm>
            <a:off x="3962400" y="2362200"/>
            <a:ext cx="38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E</a:t>
            </a:r>
            <a:endParaRPr lang="ru-RU" sz="2400"/>
          </a:p>
        </p:txBody>
      </p:sp>
      <p:sp>
        <p:nvSpPr>
          <p:cNvPr id="13340" name="TextBox 59"/>
          <p:cNvSpPr txBox="1">
            <a:spLocks noChangeArrowheads="1"/>
          </p:cNvSpPr>
          <p:nvPr/>
        </p:nvSpPr>
        <p:spPr bwMode="auto">
          <a:xfrm>
            <a:off x="4038600" y="4343400"/>
            <a:ext cx="38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F</a:t>
            </a:r>
            <a:endParaRPr lang="ru-RU" sz="2400"/>
          </a:p>
        </p:txBody>
      </p:sp>
      <p:sp>
        <p:nvSpPr>
          <p:cNvPr id="13341" name="TextBox 60"/>
          <p:cNvSpPr txBox="1">
            <a:spLocks noChangeArrowheads="1"/>
          </p:cNvSpPr>
          <p:nvPr/>
        </p:nvSpPr>
        <p:spPr bwMode="auto">
          <a:xfrm>
            <a:off x="3276600" y="4648200"/>
            <a:ext cx="38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G</a:t>
            </a:r>
            <a:endParaRPr lang="ru-RU" sz="2400"/>
          </a:p>
        </p:txBody>
      </p:sp>
      <p:sp>
        <p:nvSpPr>
          <p:cNvPr id="13342" name="TextBox 61"/>
          <p:cNvSpPr txBox="1">
            <a:spLocks noChangeArrowheads="1"/>
          </p:cNvSpPr>
          <p:nvPr/>
        </p:nvSpPr>
        <p:spPr bwMode="auto">
          <a:xfrm>
            <a:off x="76200" y="2667000"/>
            <a:ext cx="38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N</a:t>
            </a:r>
            <a:endParaRPr lang="ru-RU" sz="2400"/>
          </a:p>
        </p:txBody>
      </p:sp>
      <p:sp>
        <p:nvSpPr>
          <p:cNvPr id="13343" name="TextBox 62"/>
          <p:cNvSpPr txBox="1">
            <a:spLocks noChangeArrowheads="1"/>
          </p:cNvSpPr>
          <p:nvPr/>
        </p:nvSpPr>
        <p:spPr bwMode="auto">
          <a:xfrm>
            <a:off x="1447800" y="4953000"/>
            <a:ext cx="38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H</a:t>
            </a:r>
            <a:endParaRPr lang="ru-RU" sz="2400"/>
          </a:p>
        </p:txBody>
      </p:sp>
      <p:sp>
        <p:nvSpPr>
          <p:cNvPr id="13344" name="TextBox 63"/>
          <p:cNvSpPr txBox="1">
            <a:spLocks noChangeArrowheads="1"/>
          </p:cNvSpPr>
          <p:nvPr/>
        </p:nvSpPr>
        <p:spPr bwMode="auto">
          <a:xfrm>
            <a:off x="76200" y="3505200"/>
            <a:ext cx="38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M</a:t>
            </a:r>
            <a:endParaRPr lang="ru-RU" sz="2400"/>
          </a:p>
        </p:txBody>
      </p:sp>
      <p:sp>
        <p:nvSpPr>
          <p:cNvPr id="65" name="Скругленная прямоугольная выноска 64"/>
          <p:cNvSpPr/>
          <p:nvPr/>
        </p:nvSpPr>
        <p:spPr>
          <a:xfrm>
            <a:off x="5105400" y="2209800"/>
            <a:ext cx="3276600" cy="1981200"/>
          </a:xfrm>
          <a:prstGeom prst="wedgeRoundRect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5181600" y="2514600"/>
            <a:ext cx="3200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/>
              <a:t>Какие из отрезков являются хордами?</a:t>
            </a:r>
          </a:p>
          <a:p>
            <a:endParaRPr lang="ru-RU" sz="2400"/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5181600" y="2514600"/>
            <a:ext cx="32004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/>
              <a:t>Какие из отрезков являются радиусами?</a:t>
            </a:r>
          </a:p>
          <a:p>
            <a:endParaRPr lang="ru-RU" sz="2400"/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5181600" y="2514600"/>
            <a:ext cx="32004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/>
              <a:t>Какие из отрезков являются диаметрами?</a:t>
            </a:r>
          </a:p>
          <a:p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repeatCount="500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500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500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500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500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6" grpId="1"/>
      <p:bldP spid="67" grpId="0"/>
      <p:bldP spid="67" grpId="1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457200" y="685800"/>
            <a:ext cx="3733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В классе:</a:t>
            </a:r>
          </a:p>
          <a:p>
            <a:r>
              <a:rPr lang="ru-RU" sz="2400"/>
              <a:t>№ 144 (а)</a:t>
            </a:r>
          </a:p>
          <a:p>
            <a:r>
              <a:rPr lang="ru-RU" sz="2400"/>
              <a:t>№ 144 (</a:t>
            </a:r>
            <a:r>
              <a:rPr lang="en-US" sz="2400"/>
              <a:t>b, c</a:t>
            </a:r>
            <a:r>
              <a:rPr lang="ru-RU" sz="2400"/>
              <a:t>)</a:t>
            </a:r>
            <a:r>
              <a:rPr lang="en-US" sz="2400"/>
              <a:t> – </a:t>
            </a:r>
            <a:r>
              <a:rPr lang="ru-RU" sz="2400"/>
              <a:t>самостоятельно</a:t>
            </a:r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5029200" y="762000"/>
            <a:ext cx="3276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Дома:</a:t>
            </a:r>
          </a:p>
          <a:p>
            <a:r>
              <a:rPr lang="ru-RU" sz="2400"/>
              <a:t>п. 21, № 143, 145, 147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chemeClr val="accent4">
              <a:lumMod val="7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</TotalTime>
  <Words>210</Words>
  <Application>Microsoft Office PowerPoint</Application>
  <PresentationFormat>Экран (4:3)</PresentationFormat>
  <Paragraphs>67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Слайд 1</vt:lpstr>
      <vt:lpstr>По какому признаку равны треугольники ?</vt:lpstr>
      <vt:lpstr>По какому признаку равны треугольники ?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Андрей</dc:creator>
  <cp:lastModifiedBy>Admin</cp:lastModifiedBy>
  <cp:revision>48</cp:revision>
  <cp:lastPrinted>1601-01-01T00:00:00Z</cp:lastPrinted>
  <dcterms:created xsi:type="dcterms:W3CDTF">2011-11-13T12:59:40Z</dcterms:created>
  <dcterms:modified xsi:type="dcterms:W3CDTF">2011-11-24T08:23:39Z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