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5"/>
  </p:notesMasterIdLst>
  <p:handoutMasterIdLst>
    <p:handoutMasterId r:id="rId16"/>
  </p:handoutMasterIdLst>
  <p:sldIdLst>
    <p:sldId id="259" r:id="rId3"/>
    <p:sldId id="261" r:id="rId4"/>
    <p:sldId id="265" r:id="rId5"/>
    <p:sldId id="264" r:id="rId6"/>
    <p:sldId id="260" r:id="rId7"/>
    <p:sldId id="269" r:id="rId8"/>
    <p:sldId id="270" r:id="rId9"/>
    <p:sldId id="271" r:id="rId10"/>
    <p:sldId id="272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00FF"/>
    <a:srgbClr val="FFE98B"/>
    <a:srgbClr val="FFDF57"/>
    <a:srgbClr val="FFCC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55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4C1D8B59-71FB-453A-A791-3D2D50D045F1}" type="datetimeFigureOut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C9DC885E-BE36-4D06-8F98-F87A225DC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60ACD80-C785-4B00-8A92-644BE58C3AA0}" type="datetimeFigureOut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FC8D17-EEE8-4B68-B91D-4D5A37856E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4C3EB9-6531-42B5-A567-7A67BBFD615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AF074-FF79-4B3A-AF8E-CE840183C0E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9259BB-FFD8-408F-B4A1-6DCFFE7C3DB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5BC5DA-C7CA-4EA3-97BD-1406389EBB6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9D023-7C79-4EF6-A4C0-80126AA8076D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165D4-9EB4-4740-BC61-9762927223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E774C-935E-40E9-8BB2-4E374872B767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DFCF1-833C-4289-B248-757168754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D1637-C40E-463E-8510-334C328597FF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4A000-9D77-49E9-85F3-565EC9D87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CDB88-883F-4399-8657-B1956E4BE755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3492-A353-49D0-B251-7638E6DF76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ECBBF-009D-4E3C-996C-FCF0DF71F6DF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F8121-891C-489F-B2B0-01CC2CDDB4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3AEA1-386F-451F-97FB-EC97813C9A50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C0A91-06BD-4B2D-B996-E1194DFEE1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093BA-FE49-4CAF-BBAA-315E2472EBAE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BA64-7CCE-45C5-B89D-B0C3D90E1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E3BD5-7B80-4033-B8EA-CC224BC1D0C8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8427A-CB1D-4C84-9B43-ECFD2CA92F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EE864-5591-4A72-B92A-0DA10CA3AC3C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4D2A1-24FE-4457-8296-ECFB28925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5AAF1-FDBA-441A-A850-CCAB05CEBB78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30DA3-7968-4E39-B1B6-C6F6756E2F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04A4A-F91E-461F-85CB-810055C7F0BB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AC2A3-B50F-4ECA-B1DD-F0EC61501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BBB8D-CF28-4CD8-B452-720C9166A629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слайда Шакуров З З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04E00-CEEB-4EDC-A967-C67FA1EDF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97423-43F7-42CA-A293-810A55504F7A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слайда Шакуров З З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8713D-A7A8-4323-8F9C-4FA9BF565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DFAAB6-F549-4AE3-97D4-59942AD45AF7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Руководитель Шакуров З З  Разработчик Ямнеев А Р</a:t>
            </a: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3CE2EA-D219-46D2-804A-7C853D7FF3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1E30B9-CA75-42F2-8792-10A40DB0E54A}" type="datetime1">
              <a:rPr lang="ru-RU"/>
              <a:pPr>
                <a:defRPr/>
              </a:pPr>
              <a:t>07.08.2013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Автор слайда Шакуров З З</a:t>
            </a: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2F9C8E-86E0-443D-89F5-9CB8616C2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2demom.wmv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D:\&#1087;&#1088;&#1086;&#1075;&#1088;&#1072;&#1084;&#1084;&#1099;%20&#1064;&#1072;&#1082;&#1091;&#1088;&#1086;&#1074;&#1072;\&#1091;&#1088;&#1086;&#1082;&#1080;%20&#1092;&#1080;&#1079;&#1080;&#1082;&#1072;&#1048;&#1050;&#1058;\m\m1.wav" TargetMode="Externa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D:\&#1087;&#1088;&#1086;&#1075;&#1088;&#1072;&#1084;&#1084;&#1099;%20&#1064;&#1072;&#1082;&#1091;&#1088;&#1086;&#1074;&#1072;\&#1091;&#1088;&#1086;&#1082;&#1080;%20&#1092;&#1080;&#1079;&#1080;&#1082;&#1072;&#1048;&#1050;&#1058;\m\m2.wav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str.slrsystem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i.aha.ru/ALL/e6a.htm" TargetMode="External"/><Relationship Id="rId5" Type="http://schemas.openxmlformats.org/officeDocument/2006/relationships/hyperlink" Target="http://www.sci.aha.ru/ALL/e6.htm" TargetMode="External"/><Relationship Id="rId4" Type="http://schemas.openxmlformats.org/officeDocument/2006/relationships/hyperlink" Target="http://www.sci.aha.ru/ALL/a10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20040"/>
            <a:ext cx="7410480" cy="218026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Масса тела</a:t>
            </a:r>
            <a:endParaRPr lang="ru-RU" dirty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357188" y="2214563"/>
            <a:ext cx="8286750" cy="2438400"/>
          </a:xfrm>
        </p:spPr>
        <p:txBody>
          <a:bodyPr/>
          <a:lstStyle/>
          <a:p>
            <a:pPr eaLnBrk="1" hangingPunct="1"/>
            <a:r>
              <a:rPr lang="ru-RU" sz="2400" dirty="0" smtClean="0"/>
              <a:t>Данная программа раскрывает тему «масса  тела» </a:t>
            </a:r>
          </a:p>
          <a:p>
            <a:pPr eaLnBrk="1" hangingPunct="1"/>
            <a:r>
              <a:rPr lang="ru-RU" sz="2400" dirty="0" smtClean="0"/>
              <a:t>Создана  для  учащихся общеобразовательных школ.</a:t>
            </a:r>
          </a:p>
          <a:p>
            <a:pPr eaLnBrk="1" hangingPunct="1"/>
            <a:r>
              <a:rPr lang="ru-RU" sz="2400" dirty="0" smtClean="0"/>
              <a:t>Продукция  </a:t>
            </a:r>
            <a:r>
              <a:rPr lang="ru-RU" sz="2400" dirty="0" err="1" smtClean="0"/>
              <a:t>Куракинской</a:t>
            </a:r>
            <a:r>
              <a:rPr lang="ru-RU" sz="2400" dirty="0" smtClean="0"/>
              <a:t> СОШ </a:t>
            </a:r>
            <a:r>
              <a:rPr lang="ru-RU" sz="2400" dirty="0" err="1" smtClean="0"/>
              <a:t>Параньгинского</a:t>
            </a:r>
            <a:r>
              <a:rPr lang="ru-RU" sz="2400" dirty="0" smtClean="0"/>
              <a:t> района  республики Марий Эл.</a:t>
            </a:r>
          </a:p>
          <a:p>
            <a:pPr eaLnBrk="1" hangingPunct="1"/>
            <a:r>
              <a:rPr lang="ru-RU" sz="2400" dirty="0" smtClean="0"/>
              <a:t>В проекте использованы фильмы в формате</a:t>
            </a:r>
            <a:r>
              <a:rPr lang="en-US" sz="2400" dirty="0" smtClean="0"/>
              <a:t> WMV</a:t>
            </a:r>
            <a:endParaRPr lang="ru-RU" sz="24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5DDD7-1B35-4328-A9D7-0EB096985A6A}" type="slidenum">
              <a:rPr lang="ru-RU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571480"/>
            <a:ext cx="5486400" cy="522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Масса  тела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4B7C64-2B57-4389-92BD-07798692B2BB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4100" name="Picture 1" descr="\\Computer7\SharedDocs\Макс\Новая папка (2)\7e162376944662c19cc564a9343abe4a[1].jpg">
            <a:hlinkClick r:id="rId2" action="ppaction://hlinkfile" tooltip="Щёлкни и просмотри видео демонстрацию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428750"/>
            <a:ext cx="1643062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28875" y="1428750"/>
            <a:ext cx="6000750" cy="3170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Масса является – одной из фундаментальных физических величин 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Массу тела можно определить двумя способами: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А) По взаимодействию двух тел.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Б) По притяжению тела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к земле</a:t>
            </a:r>
            <a:r>
              <a:rPr lang="ru-RU" sz="3200" dirty="0">
                <a:latin typeface="+mn-lt"/>
              </a:rPr>
              <a:t>.</a:t>
            </a:r>
          </a:p>
        </p:txBody>
      </p:sp>
      <p:sp>
        <p:nvSpPr>
          <p:cNvPr id="4102" name="TextBox 9"/>
          <p:cNvSpPr txBox="1">
            <a:spLocks noChangeArrowheads="1"/>
          </p:cNvSpPr>
          <p:nvPr/>
        </p:nvSpPr>
        <p:spPr bwMode="auto">
          <a:xfrm>
            <a:off x="357188" y="2714625"/>
            <a:ext cx="1857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Просмотр демонстрации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69000"/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28860" y="214290"/>
            <a:ext cx="4286280" cy="35719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Масса тела</a:t>
            </a:r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71500" y="4214813"/>
            <a:ext cx="8001000" cy="1571625"/>
          </a:xfrm>
        </p:spPr>
        <p:txBody>
          <a:bodyPr>
            <a:normAutofit fontScale="92500" lnSpcReduction="10000"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4000" dirty="0" smtClean="0">
                <a:solidFill>
                  <a:srgbClr val="C00000"/>
                </a:solidFill>
              </a:rPr>
              <a:t>Чем больше масса тела, тем сильнее тело притягивается к Земле</a:t>
            </a:r>
            <a:r>
              <a:rPr lang="ru-RU" sz="2800" dirty="0" smtClean="0"/>
              <a:t>  </a:t>
            </a:r>
            <a:r>
              <a:rPr lang="ru-RU" sz="2000" dirty="0" smtClean="0"/>
              <a:t>(масса тела больше, сила тяжести, действующая на тело больше)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28688" y="3071813"/>
            <a:ext cx="7215187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857625" y="3143250"/>
            <a:ext cx="1428750" cy="10001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Рисунок 8" descr="ANI009.W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214313"/>
            <a:ext cx="2998788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ANI007.WM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0" y="714375"/>
            <a:ext cx="1146175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75460-C93B-4FF1-AE8D-EDEA5683DDB2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 rot="914899">
            <a:off x="928688" y="3071813"/>
            <a:ext cx="7215187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Рисунок 13" descr="ANI007.WM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27875">
            <a:off x="1071563" y="1714500"/>
            <a:ext cx="1146175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ANI009.W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74968">
            <a:off x="5903913" y="1627188"/>
            <a:ext cx="300037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m1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0.00504 0.27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706 L 0.00243 0.112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670" fill="hold"/>
                                        <p:tgtEl>
                                          <p:spTgt spid="5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4"/>
                </p:tgtEl>
              </p:cMediaNode>
            </p:audio>
          </p:childTnLst>
        </p:cTn>
      </p:par>
    </p:tnLst>
    <p:bldLst>
      <p:bldP spid="7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4000"/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Текст 2"/>
          <p:cNvSpPr>
            <a:spLocks noGrp="1"/>
          </p:cNvSpPr>
          <p:nvPr>
            <p:ph type="body" idx="2"/>
          </p:nvPr>
        </p:nvSpPr>
        <p:spPr>
          <a:xfrm>
            <a:off x="457200" y="4429125"/>
            <a:ext cx="8115300" cy="1428750"/>
          </a:xfrm>
        </p:spPr>
        <p:txBody>
          <a:bodyPr/>
          <a:lstStyle/>
          <a:p>
            <a:pPr algn="just" eaLnBrk="1" hangingPunct="1"/>
            <a:r>
              <a:rPr lang="ru-RU" sz="3200" smtClean="0">
                <a:solidFill>
                  <a:srgbClr val="1003BD"/>
                </a:solidFill>
              </a:rPr>
              <a:t>При взаимодействии с другим телом, тело с большей массой изменяет свою скорость меньше.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286116" y="214290"/>
            <a:ext cx="2286016" cy="357190"/>
          </a:xfrm>
          <a:prstGeom prst="rect">
            <a:avLst/>
          </a:prstGeom>
        </p:spPr>
        <p:txBody>
          <a:bodyPr anchor="b"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80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Масса тела</a:t>
            </a:r>
            <a:endParaRPr lang="ru-RU" sz="2800" dirty="0">
              <a:ln w="6350">
                <a:noFill/>
              </a:ln>
              <a:solidFill>
                <a:schemeClr val="accent1">
                  <a:tint val="73000"/>
                  <a:satMod val="180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 descr="BD10061_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2428875"/>
            <a:ext cx="200025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E00428_.W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65888" y="428625"/>
            <a:ext cx="2678112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E249-4A31-43EE-96ED-F1B40103C7DC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6152" name="m2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1.48148E-6 L 0.2382 1.48148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2.22222E-6 L -0.69201 0.0381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850" fill="hold"/>
                                        <p:tgtEl>
                                          <p:spTgt spid="6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Масса тела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33F7FE-E680-43CE-9277-15745711C0E8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7173" name="Текст 6"/>
          <p:cNvSpPr>
            <a:spLocks noGrp="1"/>
          </p:cNvSpPr>
          <p:nvPr>
            <p:ph type="body" sz="half" idx="2"/>
          </p:nvPr>
        </p:nvSpPr>
        <p:spPr>
          <a:xfrm>
            <a:off x="785813" y="4143375"/>
            <a:ext cx="7286625" cy="1547813"/>
          </a:xfrm>
        </p:spPr>
        <p:txBody>
          <a:bodyPr/>
          <a:lstStyle/>
          <a:p>
            <a:pPr algn="l" eaLnBrk="1" hangingPunct="1"/>
            <a:endParaRPr lang="ru-RU" sz="2000" smtClean="0"/>
          </a:p>
          <a:p>
            <a:pPr algn="r" eaLnBrk="1" hangingPunct="1"/>
            <a:endParaRPr lang="ru-RU" sz="2000" smtClean="0"/>
          </a:p>
          <a:p>
            <a:pPr eaLnBrk="1" hangingPunct="1"/>
            <a:endParaRPr lang="ru-RU" sz="6000" smtClean="0"/>
          </a:p>
          <a:p>
            <a:pPr algn="l" eaLnBrk="1" hangingPunct="1"/>
            <a:endParaRPr lang="ru-RU" sz="200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717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643063"/>
            <a:ext cx="27813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717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63" y="4357688"/>
            <a:ext cx="52006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809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4071938" y="1643063"/>
            <a:ext cx="3714750" cy="22145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0800000" flipH="1">
            <a:off x="5000625" y="2714625"/>
            <a:ext cx="1857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5394326" y="3321050"/>
            <a:ext cx="10715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Умножение 25"/>
          <p:cNvSpPr/>
          <p:nvPr/>
        </p:nvSpPr>
        <p:spPr>
          <a:xfrm>
            <a:off x="5643563" y="3000375"/>
            <a:ext cx="571500" cy="557213"/>
          </a:xfrm>
          <a:prstGeom prst="mathMultiply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84" name="TextBox 19"/>
          <p:cNvSpPr txBox="1">
            <a:spLocks noChangeArrowheads="1"/>
          </p:cNvSpPr>
          <p:nvPr/>
        </p:nvSpPr>
        <p:spPr bwMode="auto">
          <a:xfrm>
            <a:off x="4714875" y="2714625"/>
            <a:ext cx="7858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Book Antiqua" pitchFamily="18" charset="0"/>
              </a:rPr>
              <a:t>m</a:t>
            </a:r>
            <a:endParaRPr lang="ru-RU" sz="6600">
              <a:latin typeface="Times New Roman" pitchFamily="18" charset="0"/>
            </a:endParaRPr>
          </a:p>
        </p:txBody>
      </p:sp>
      <p:sp>
        <p:nvSpPr>
          <p:cNvPr id="7185" name="TextBox 20"/>
          <p:cNvSpPr txBox="1">
            <a:spLocks noChangeArrowheads="1"/>
          </p:cNvSpPr>
          <p:nvPr/>
        </p:nvSpPr>
        <p:spPr bwMode="auto">
          <a:xfrm>
            <a:off x="5715000" y="1785938"/>
            <a:ext cx="1143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Book Antiqua" pitchFamily="18" charset="0"/>
              </a:rPr>
              <a:t>f</a:t>
            </a:r>
            <a:endParaRPr lang="ru-RU" sz="6600">
              <a:latin typeface="Times New Roman" pitchFamily="18" charset="0"/>
            </a:endParaRPr>
          </a:p>
        </p:txBody>
      </p:sp>
      <p:sp>
        <p:nvSpPr>
          <p:cNvPr id="7186" name="TextBox 21"/>
          <p:cNvSpPr txBox="1">
            <a:spLocks noChangeArrowheads="1"/>
          </p:cNvSpPr>
          <p:nvPr/>
        </p:nvSpPr>
        <p:spPr bwMode="auto">
          <a:xfrm>
            <a:off x="6357938" y="2643188"/>
            <a:ext cx="642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200">
                <a:latin typeface="Book Antiqua" pitchFamily="18" charset="0"/>
              </a:rPr>
              <a:t>a</a:t>
            </a:r>
            <a:endParaRPr lang="ru-RU" sz="7200">
              <a:latin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ln>
                  <a:noFill/>
                </a:ln>
                <a:solidFill>
                  <a:srgbClr val="FFE98B"/>
                </a:solidFill>
                <a:effectLst/>
              </a:rPr>
              <a:t>Единицы массы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>
          <a:xfrm>
            <a:off x="457200" y="1196975"/>
            <a:ext cx="8229600" cy="4679950"/>
          </a:xfrm>
        </p:spPr>
        <p:txBody>
          <a:bodyPr/>
          <a:lstStyle/>
          <a:p>
            <a:r>
              <a:rPr lang="ru-RU" sz="3200" smtClean="0"/>
              <a:t>Тонна (т); килограмм (кг); грамм (г); миллиграмм (мг).</a:t>
            </a:r>
          </a:p>
          <a:p>
            <a:r>
              <a:rPr lang="ru-RU" sz="3200" smtClean="0"/>
              <a:t>1т = 1* 1000 = 1000 кг</a:t>
            </a:r>
          </a:p>
          <a:p>
            <a:r>
              <a:rPr lang="ru-RU" sz="3200" smtClean="0"/>
              <a:t>1 г = 1 : 1000 = 0,001 кг</a:t>
            </a:r>
          </a:p>
          <a:p>
            <a:r>
              <a:rPr lang="ru-RU" sz="3200" smtClean="0"/>
              <a:t>1 мг = 1 : 1 000 000 = 0,000 001 кг</a:t>
            </a:r>
          </a:p>
          <a:p>
            <a:r>
              <a:rPr lang="ru-RU" sz="3200" smtClean="0"/>
              <a:t>1 кг = 1 : 1000 = 0,001 т</a:t>
            </a:r>
          </a:p>
          <a:p>
            <a:r>
              <a:rPr lang="ru-RU" sz="3200" smtClean="0"/>
              <a:t>1 кг = 1 * 1000 = 1000 г</a:t>
            </a:r>
          </a:p>
          <a:p>
            <a:r>
              <a:rPr lang="ru-RU" sz="3200" smtClean="0"/>
              <a:t>1 кг = 1 * 1 000 000 = 1 000 000 мг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3341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sz="3700" smtClean="0">
                <a:ln>
                  <a:noFill/>
                </a:ln>
                <a:solidFill>
                  <a:srgbClr val="FFE98B"/>
                </a:solidFill>
                <a:effectLst/>
              </a:rPr>
              <a:t>Единицы массы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611188" y="1989138"/>
            <a:ext cx="2303462" cy="7921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4000" smtClean="0"/>
              <a:t>23,51т =</a:t>
            </a:r>
          </a:p>
          <a:p>
            <a:endParaRPr lang="ru-RU" sz="4000" smtClean="0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3490913" y="2565400"/>
            <a:ext cx="215900" cy="144463"/>
          </a:xfrm>
          <a:custGeom>
            <a:avLst/>
            <a:gdLst>
              <a:gd name="T0" fmla="*/ 0 w 136"/>
              <a:gd name="T1" fmla="*/ 0 h 91"/>
              <a:gd name="T2" fmla="*/ 91 w 136"/>
              <a:gd name="T3" fmla="*/ 91 h 91"/>
              <a:gd name="T4" fmla="*/ 136 w 136"/>
              <a:gd name="T5" fmla="*/ 0 h 91"/>
              <a:gd name="T6" fmla="*/ 0 60000 65536"/>
              <a:gd name="T7" fmla="*/ 0 60000 65536"/>
              <a:gd name="T8" fmla="*/ 0 60000 65536"/>
              <a:gd name="T9" fmla="*/ 0 w 136"/>
              <a:gd name="T10" fmla="*/ 0 h 91"/>
              <a:gd name="T11" fmla="*/ 136 w 136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91">
                <a:moveTo>
                  <a:pt x="0" y="0"/>
                </a:moveTo>
                <a:cubicBezTo>
                  <a:pt x="34" y="45"/>
                  <a:pt x="68" y="91"/>
                  <a:pt x="91" y="91"/>
                </a:cubicBezTo>
                <a:cubicBezTo>
                  <a:pt x="114" y="91"/>
                  <a:pt x="129" y="15"/>
                  <a:pt x="136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538163" y="3208338"/>
            <a:ext cx="2308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ru-RU"/>
              <a:t> </a:t>
            </a:r>
            <a:r>
              <a:rPr lang="ru-RU" sz="3600">
                <a:latin typeface="Times New Roman" pitchFamily="18" charset="0"/>
              </a:rPr>
              <a:t>23,51 кг =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2771775" y="1989138"/>
            <a:ext cx="3390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</a:rPr>
              <a:t>23,51  * 1000 =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6299200" y="1989138"/>
            <a:ext cx="197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23510</a:t>
            </a:r>
            <a:r>
              <a:rPr lang="ru-RU"/>
              <a:t> </a:t>
            </a:r>
            <a:r>
              <a:rPr lang="ru-RU" sz="4000">
                <a:latin typeface="Times New Roman" pitchFamily="18" charset="0"/>
              </a:rPr>
              <a:t>кг</a:t>
            </a:r>
          </a:p>
        </p:txBody>
      </p:sp>
      <p:sp>
        <p:nvSpPr>
          <p:cNvPr id="32780" name="Freeform 12"/>
          <p:cNvSpPr>
            <a:spLocks/>
          </p:cNvSpPr>
          <p:nvPr/>
        </p:nvSpPr>
        <p:spPr bwMode="auto">
          <a:xfrm>
            <a:off x="3779838" y="2565400"/>
            <a:ext cx="215900" cy="144463"/>
          </a:xfrm>
          <a:custGeom>
            <a:avLst/>
            <a:gdLst>
              <a:gd name="T0" fmla="*/ 0 w 136"/>
              <a:gd name="T1" fmla="*/ 0 h 91"/>
              <a:gd name="T2" fmla="*/ 91 w 136"/>
              <a:gd name="T3" fmla="*/ 91 h 91"/>
              <a:gd name="T4" fmla="*/ 136 w 136"/>
              <a:gd name="T5" fmla="*/ 0 h 91"/>
              <a:gd name="T6" fmla="*/ 0 60000 65536"/>
              <a:gd name="T7" fmla="*/ 0 60000 65536"/>
              <a:gd name="T8" fmla="*/ 0 60000 65536"/>
              <a:gd name="T9" fmla="*/ 0 w 136"/>
              <a:gd name="T10" fmla="*/ 0 h 91"/>
              <a:gd name="T11" fmla="*/ 136 w 136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91">
                <a:moveTo>
                  <a:pt x="0" y="0"/>
                </a:moveTo>
                <a:cubicBezTo>
                  <a:pt x="34" y="45"/>
                  <a:pt x="68" y="91"/>
                  <a:pt x="91" y="91"/>
                </a:cubicBezTo>
                <a:cubicBezTo>
                  <a:pt x="114" y="91"/>
                  <a:pt x="129" y="15"/>
                  <a:pt x="136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1" name="Freeform 13"/>
          <p:cNvSpPr>
            <a:spLocks/>
          </p:cNvSpPr>
          <p:nvPr/>
        </p:nvSpPr>
        <p:spPr bwMode="auto">
          <a:xfrm>
            <a:off x="4067175" y="2565400"/>
            <a:ext cx="215900" cy="144463"/>
          </a:xfrm>
          <a:custGeom>
            <a:avLst/>
            <a:gdLst>
              <a:gd name="T0" fmla="*/ 0 w 136"/>
              <a:gd name="T1" fmla="*/ 0 h 91"/>
              <a:gd name="T2" fmla="*/ 91 w 136"/>
              <a:gd name="T3" fmla="*/ 91 h 91"/>
              <a:gd name="T4" fmla="*/ 136 w 136"/>
              <a:gd name="T5" fmla="*/ 0 h 91"/>
              <a:gd name="T6" fmla="*/ 0 60000 65536"/>
              <a:gd name="T7" fmla="*/ 0 60000 65536"/>
              <a:gd name="T8" fmla="*/ 0 60000 65536"/>
              <a:gd name="T9" fmla="*/ 0 w 136"/>
              <a:gd name="T10" fmla="*/ 0 h 91"/>
              <a:gd name="T11" fmla="*/ 136 w 136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91">
                <a:moveTo>
                  <a:pt x="0" y="0"/>
                </a:moveTo>
                <a:cubicBezTo>
                  <a:pt x="34" y="45"/>
                  <a:pt x="68" y="91"/>
                  <a:pt x="91" y="91"/>
                </a:cubicBezTo>
                <a:cubicBezTo>
                  <a:pt x="114" y="91"/>
                  <a:pt x="129" y="15"/>
                  <a:pt x="136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3203575" y="3213100"/>
            <a:ext cx="3390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</a:rPr>
              <a:t> 23,51 : 1000 =</a:t>
            </a:r>
          </a:p>
        </p:txBody>
      </p:sp>
      <p:sp>
        <p:nvSpPr>
          <p:cNvPr id="32784" name="Freeform 16"/>
          <p:cNvSpPr>
            <a:spLocks/>
          </p:cNvSpPr>
          <p:nvPr/>
        </p:nvSpPr>
        <p:spPr bwMode="auto">
          <a:xfrm>
            <a:off x="3706813" y="3789363"/>
            <a:ext cx="287337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5" name="Freeform 17"/>
          <p:cNvSpPr>
            <a:spLocks/>
          </p:cNvSpPr>
          <p:nvPr/>
        </p:nvSpPr>
        <p:spPr bwMode="auto">
          <a:xfrm>
            <a:off x="3419475" y="3789363"/>
            <a:ext cx="287338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6" name="Freeform 18"/>
          <p:cNvSpPr>
            <a:spLocks/>
          </p:cNvSpPr>
          <p:nvPr/>
        </p:nvSpPr>
        <p:spPr bwMode="auto">
          <a:xfrm>
            <a:off x="3132138" y="3789363"/>
            <a:ext cx="287337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2698750" y="3213100"/>
            <a:ext cx="75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CC3300"/>
                </a:solidFill>
                <a:latin typeface="Times New Roman" pitchFamily="18" charset="0"/>
              </a:rPr>
              <a:t>0,0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6443663" y="32131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0,02351т</a:t>
            </a: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466725" y="4432300"/>
            <a:ext cx="2193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ru-RU"/>
              <a:t> </a:t>
            </a:r>
            <a:r>
              <a:rPr lang="ru-RU" sz="3600">
                <a:latin typeface="Times New Roman" pitchFamily="18" charset="0"/>
              </a:rPr>
              <a:t>2351 кг =</a:t>
            </a: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2698750" y="4437063"/>
            <a:ext cx="3671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</a:rPr>
              <a:t> 2 3 5 1 : 1000 =</a:t>
            </a:r>
          </a:p>
        </p:txBody>
      </p:sp>
      <p:sp>
        <p:nvSpPr>
          <p:cNvPr id="32792" name="Freeform 24"/>
          <p:cNvSpPr>
            <a:spLocks/>
          </p:cNvSpPr>
          <p:nvPr/>
        </p:nvSpPr>
        <p:spPr bwMode="auto">
          <a:xfrm>
            <a:off x="3994150" y="5013325"/>
            <a:ext cx="287338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3" name="Freeform 25"/>
          <p:cNvSpPr>
            <a:spLocks/>
          </p:cNvSpPr>
          <p:nvPr/>
        </p:nvSpPr>
        <p:spPr bwMode="auto">
          <a:xfrm>
            <a:off x="3635375" y="4941888"/>
            <a:ext cx="287338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4" name="Freeform 26"/>
          <p:cNvSpPr>
            <a:spLocks/>
          </p:cNvSpPr>
          <p:nvPr/>
        </p:nvSpPr>
        <p:spPr bwMode="auto">
          <a:xfrm>
            <a:off x="3275013" y="4941888"/>
            <a:ext cx="287337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6299200" y="4437063"/>
            <a:ext cx="154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2,351т</a:t>
            </a:r>
          </a:p>
        </p:txBody>
      </p:sp>
      <p:sp>
        <p:nvSpPr>
          <p:cNvPr id="9238" name="Text Box 29"/>
          <p:cNvSpPr txBox="1">
            <a:spLocks noChangeArrowheads="1"/>
          </p:cNvSpPr>
          <p:nvPr/>
        </p:nvSpPr>
        <p:spPr bwMode="auto">
          <a:xfrm>
            <a:off x="5919788" y="6451600"/>
            <a:ext cx="2401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Автор слайда Шакуров З З</a:t>
            </a:r>
          </a:p>
        </p:txBody>
      </p:sp>
      <p:sp>
        <p:nvSpPr>
          <p:cNvPr id="9239" name="Rectangle 30"/>
          <p:cNvSpPr>
            <a:spLocks noChangeArrowheads="1"/>
          </p:cNvSpPr>
          <p:nvPr/>
        </p:nvSpPr>
        <p:spPr bwMode="auto">
          <a:xfrm>
            <a:off x="323850" y="1125538"/>
            <a:ext cx="8496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Тонна (т); килограмм (кг)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/>
      <p:bldP spid="32773" grpId="0"/>
      <p:bldP spid="32774" grpId="0"/>
      <p:bldP spid="32775" grpId="0"/>
      <p:bldP spid="32780" grpId="0" animBg="1"/>
      <p:bldP spid="32781" grpId="0" animBg="1"/>
      <p:bldP spid="32783" grpId="0"/>
      <p:bldP spid="32784" grpId="0" animBg="1"/>
      <p:bldP spid="32785" grpId="0" animBg="1"/>
      <p:bldP spid="32786" grpId="0" animBg="1"/>
      <p:bldP spid="32788" grpId="0"/>
      <p:bldP spid="32789" grpId="0"/>
      <p:bldP spid="32790" grpId="0"/>
      <p:bldP spid="32791" grpId="0"/>
      <p:bldP spid="32792" grpId="0" animBg="1"/>
      <p:bldP spid="32793" grpId="0" animBg="1"/>
      <p:bldP spid="32794" grpId="0" animBg="1"/>
      <p:bldP spid="327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3341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sz="3700" smtClean="0">
                <a:ln>
                  <a:noFill/>
                </a:ln>
                <a:solidFill>
                  <a:srgbClr val="FFE98B"/>
                </a:solidFill>
                <a:effectLst/>
              </a:rPr>
              <a:t>Единицы массы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323850" y="1989138"/>
            <a:ext cx="2590800" cy="7921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4000" smtClean="0"/>
              <a:t>43,01кг =</a:t>
            </a:r>
          </a:p>
          <a:p>
            <a:endParaRPr lang="ru-RU" sz="4000" smtClean="0"/>
          </a:p>
        </p:txBody>
      </p:sp>
      <p:sp>
        <p:nvSpPr>
          <p:cNvPr id="33796" name="Freeform 4"/>
          <p:cNvSpPr>
            <a:spLocks/>
          </p:cNvSpPr>
          <p:nvPr/>
        </p:nvSpPr>
        <p:spPr bwMode="auto">
          <a:xfrm>
            <a:off x="3348038" y="2565400"/>
            <a:ext cx="215900" cy="144463"/>
          </a:xfrm>
          <a:custGeom>
            <a:avLst/>
            <a:gdLst>
              <a:gd name="T0" fmla="*/ 0 w 136"/>
              <a:gd name="T1" fmla="*/ 0 h 91"/>
              <a:gd name="T2" fmla="*/ 91 w 136"/>
              <a:gd name="T3" fmla="*/ 91 h 91"/>
              <a:gd name="T4" fmla="*/ 136 w 136"/>
              <a:gd name="T5" fmla="*/ 0 h 91"/>
              <a:gd name="T6" fmla="*/ 0 60000 65536"/>
              <a:gd name="T7" fmla="*/ 0 60000 65536"/>
              <a:gd name="T8" fmla="*/ 0 60000 65536"/>
              <a:gd name="T9" fmla="*/ 0 w 136"/>
              <a:gd name="T10" fmla="*/ 0 h 91"/>
              <a:gd name="T11" fmla="*/ 136 w 136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91">
                <a:moveTo>
                  <a:pt x="0" y="0"/>
                </a:moveTo>
                <a:cubicBezTo>
                  <a:pt x="34" y="45"/>
                  <a:pt x="68" y="91"/>
                  <a:pt x="91" y="91"/>
                </a:cubicBezTo>
                <a:cubicBezTo>
                  <a:pt x="114" y="91"/>
                  <a:pt x="129" y="15"/>
                  <a:pt x="136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38163" y="3208338"/>
            <a:ext cx="1857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ru-RU"/>
              <a:t> </a:t>
            </a:r>
            <a:r>
              <a:rPr lang="ru-RU" sz="3600">
                <a:latin typeface="Times New Roman" pitchFamily="18" charset="0"/>
              </a:rPr>
              <a:t>36,6 г =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628900" y="1989138"/>
            <a:ext cx="3390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</a:rPr>
              <a:t>43,01  * 1000 =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156325" y="1989138"/>
            <a:ext cx="1725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43010</a:t>
            </a:r>
            <a:r>
              <a:rPr lang="ru-RU"/>
              <a:t> </a:t>
            </a:r>
            <a:r>
              <a:rPr lang="ru-RU" sz="4000">
                <a:latin typeface="Times New Roman" pitchFamily="18" charset="0"/>
              </a:rPr>
              <a:t>г</a:t>
            </a:r>
          </a:p>
        </p:txBody>
      </p:sp>
      <p:sp>
        <p:nvSpPr>
          <p:cNvPr id="33800" name="Freeform 8"/>
          <p:cNvSpPr>
            <a:spLocks/>
          </p:cNvSpPr>
          <p:nvPr/>
        </p:nvSpPr>
        <p:spPr bwMode="auto">
          <a:xfrm>
            <a:off x="3636963" y="2565400"/>
            <a:ext cx="215900" cy="144463"/>
          </a:xfrm>
          <a:custGeom>
            <a:avLst/>
            <a:gdLst>
              <a:gd name="T0" fmla="*/ 0 w 136"/>
              <a:gd name="T1" fmla="*/ 0 h 91"/>
              <a:gd name="T2" fmla="*/ 91 w 136"/>
              <a:gd name="T3" fmla="*/ 91 h 91"/>
              <a:gd name="T4" fmla="*/ 136 w 136"/>
              <a:gd name="T5" fmla="*/ 0 h 91"/>
              <a:gd name="T6" fmla="*/ 0 60000 65536"/>
              <a:gd name="T7" fmla="*/ 0 60000 65536"/>
              <a:gd name="T8" fmla="*/ 0 60000 65536"/>
              <a:gd name="T9" fmla="*/ 0 w 136"/>
              <a:gd name="T10" fmla="*/ 0 h 91"/>
              <a:gd name="T11" fmla="*/ 136 w 136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91">
                <a:moveTo>
                  <a:pt x="0" y="0"/>
                </a:moveTo>
                <a:cubicBezTo>
                  <a:pt x="34" y="45"/>
                  <a:pt x="68" y="91"/>
                  <a:pt x="91" y="91"/>
                </a:cubicBezTo>
                <a:cubicBezTo>
                  <a:pt x="114" y="91"/>
                  <a:pt x="129" y="15"/>
                  <a:pt x="136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3924300" y="2565400"/>
            <a:ext cx="215900" cy="144463"/>
          </a:xfrm>
          <a:custGeom>
            <a:avLst/>
            <a:gdLst>
              <a:gd name="T0" fmla="*/ 0 w 136"/>
              <a:gd name="T1" fmla="*/ 0 h 91"/>
              <a:gd name="T2" fmla="*/ 91 w 136"/>
              <a:gd name="T3" fmla="*/ 91 h 91"/>
              <a:gd name="T4" fmla="*/ 136 w 136"/>
              <a:gd name="T5" fmla="*/ 0 h 91"/>
              <a:gd name="T6" fmla="*/ 0 60000 65536"/>
              <a:gd name="T7" fmla="*/ 0 60000 65536"/>
              <a:gd name="T8" fmla="*/ 0 60000 65536"/>
              <a:gd name="T9" fmla="*/ 0 w 136"/>
              <a:gd name="T10" fmla="*/ 0 h 91"/>
              <a:gd name="T11" fmla="*/ 136 w 136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91">
                <a:moveTo>
                  <a:pt x="0" y="0"/>
                </a:moveTo>
                <a:cubicBezTo>
                  <a:pt x="34" y="45"/>
                  <a:pt x="68" y="91"/>
                  <a:pt x="91" y="91"/>
                </a:cubicBezTo>
                <a:cubicBezTo>
                  <a:pt x="114" y="91"/>
                  <a:pt x="129" y="15"/>
                  <a:pt x="136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3060700" y="3213100"/>
            <a:ext cx="3390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</a:rPr>
              <a:t> 36,6 : 1000 =</a:t>
            </a:r>
          </a:p>
        </p:txBody>
      </p:sp>
      <p:sp>
        <p:nvSpPr>
          <p:cNvPr id="33803" name="Freeform 11"/>
          <p:cNvSpPr>
            <a:spLocks/>
          </p:cNvSpPr>
          <p:nvPr/>
        </p:nvSpPr>
        <p:spPr bwMode="auto">
          <a:xfrm>
            <a:off x="3563938" y="3789363"/>
            <a:ext cx="287337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4" name="Freeform 12"/>
          <p:cNvSpPr>
            <a:spLocks/>
          </p:cNvSpPr>
          <p:nvPr/>
        </p:nvSpPr>
        <p:spPr bwMode="auto">
          <a:xfrm>
            <a:off x="3276600" y="3789363"/>
            <a:ext cx="287338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5" name="Freeform 13"/>
          <p:cNvSpPr>
            <a:spLocks/>
          </p:cNvSpPr>
          <p:nvPr/>
        </p:nvSpPr>
        <p:spPr bwMode="auto">
          <a:xfrm>
            <a:off x="2989263" y="3789363"/>
            <a:ext cx="287337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2555875" y="3213100"/>
            <a:ext cx="75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CC3300"/>
                </a:solidFill>
                <a:latin typeface="Times New Roman" pitchFamily="18" charset="0"/>
              </a:rPr>
              <a:t>0,0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6300788" y="3213100"/>
            <a:ext cx="2035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0,0366кг</a:t>
            </a: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466725" y="4432300"/>
            <a:ext cx="1971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ru-RU"/>
              <a:t> </a:t>
            </a:r>
            <a:r>
              <a:rPr lang="ru-RU" sz="3600">
                <a:latin typeface="Times New Roman" pitchFamily="18" charset="0"/>
              </a:rPr>
              <a:t>2550 г =</a:t>
            </a: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2339975" y="4437063"/>
            <a:ext cx="3671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</a:rPr>
              <a:t> 2 5 5 0 : 1000 =</a:t>
            </a:r>
          </a:p>
        </p:txBody>
      </p:sp>
      <p:sp>
        <p:nvSpPr>
          <p:cNvPr id="33810" name="Freeform 18"/>
          <p:cNvSpPr>
            <a:spLocks/>
          </p:cNvSpPr>
          <p:nvPr/>
        </p:nvSpPr>
        <p:spPr bwMode="auto">
          <a:xfrm>
            <a:off x="3635375" y="5013325"/>
            <a:ext cx="287338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1" name="Freeform 19"/>
          <p:cNvSpPr>
            <a:spLocks/>
          </p:cNvSpPr>
          <p:nvPr/>
        </p:nvSpPr>
        <p:spPr bwMode="auto">
          <a:xfrm>
            <a:off x="3276600" y="4941888"/>
            <a:ext cx="287338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2" name="Freeform 20"/>
          <p:cNvSpPr>
            <a:spLocks/>
          </p:cNvSpPr>
          <p:nvPr/>
        </p:nvSpPr>
        <p:spPr bwMode="auto">
          <a:xfrm>
            <a:off x="2916238" y="4941888"/>
            <a:ext cx="287337" cy="298450"/>
          </a:xfrm>
          <a:custGeom>
            <a:avLst/>
            <a:gdLst>
              <a:gd name="T0" fmla="*/ 181 w 181"/>
              <a:gd name="T1" fmla="*/ 45 h 188"/>
              <a:gd name="T2" fmla="*/ 136 w 181"/>
              <a:gd name="T3" fmla="*/ 181 h 188"/>
              <a:gd name="T4" fmla="*/ 0 w 181"/>
              <a:gd name="T5" fmla="*/ 0 h 188"/>
              <a:gd name="T6" fmla="*/ 0 60000 65536"/>
              <a:gd name="T7" fmla="*/ 0 60000 65536"/>
              <a:gd name="T8" fmla="*/ 0 60000 65536"/>
              <a:gd name="T9" fmla="*/ 0 w 181"/>
              <a:gd name="T10" fmla="*/ 0 h 188"/>
              <a:gd name="T11" fmla="*/ 181 w 181"/>
              <a:gd name="T12" fmla="*/ 188 h 1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188">
                <a:moveTo>
                  <a:pt x="181" y="45"/>
                </a:moveTo>
                <a:cubicBezTo>
                  <a:pt x="173" y="116"/>
                  <a:pt x="166" y="188"/>
                  <a:pt x="136" y="181"/>
                </a:cubicBezTo>
                <a:cubicBezTo>
                  <a:pt x="106" y="174"/>
                  <a:pt x="23" y="30"/>
                  <a:pt x="0" y="0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5940425" y="4437063"/>
            <a:ext cx="1527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2,55кг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5919788" y="6451600"/>
            <a:ext cx="2401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Автор слайда Шакуров З З</a:t>
            </a:r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323850" y="1125538"/>
            <a:ext cx="8496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Грамм (г); килограмм (кг)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/>
      <p:bldP spid="33798" grpId="0"/>
      <p:bldP spid="33799" grpId="0"/>
      <p:bldP spid="33800" grpId="0" animBg="1"/>
      <p:bldP spid="33801" grpId="0" animBg="1"/>
      <p:bldP spid="33802" grpId="0"/>
      <p:bldP spid="33803" grpId="0" animBg="1"/>
      <p:bldP spid="33804" grpId="0" animBg="1"/>
      <p:bldP spid="33805" grpId="0" animBg="1"/>
      <p:bldP spid="33806" grpId="0"/>
      <p:bldP spid="33807" grpId="0"/>
      <p:bldP spid="33808" grpId="0"/>
      <p:bldP spid="33809" grpId="0"/>
      <p:bldP spid="33810" grpId="0" animBg="1"/>
      <p:bldP spid="33811" grpId="0" animBg="1"/>
      <p:bldP spid="33812" grpId="0" animBg="1"/>
      <p:bldP spid="338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ln>
                  <a:noFill/>
                </a:ln>
                <a:solidFill>
                  <a:srgbClr val="FFE98B"/>
                </a:solidFill>
                <a:effectLst/>
              </a:rPr>
              <a:t>Перевод в кг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68313" y="1196975"/>
            <a:ext cx="8229600" cy="22320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4000" smtClean="0"/>
              <a:t>2т45кг567г65мг  =  2*1000 + 45 +</a:t>
            </a:r>
          </a:p>
          <a:p>
            <a:pPr>
              <a:buFont typeface="Wingdings 2" pitchFamily="18" charset="2"/>
              <a:buNone/>
            </a:pPr>
            <a:r>
              <a:rPr lang="ru-RU" sz="4000" smtClean="0"/>
              <a:t>576:1000 + 65:1000000 = 2000 + 45 +</a:t>
            </a:r>
          </a:p>
          <a:p>
            <a:pPr>
              <a:buFont typeface="Wingdings 2" pitchFamily="18" charset="2"/>
              <a:buNone/>
            </a:pPr>
            <a:r>
              <a:rPr lang="ru-RU" sz="4000" smtClean="0"/>
              <a:t>0,576 + 0,000065 =</a:t>
            </a:r>
            <a:r>
              <a:rPr lang="ru-RU" sz="3200" smtClean="0"/>
              <a:t> 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716463" y="2708275"/>
            <a:ext cx="40338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</a:t>
            </a:r>
            <a:r>
              <a:rPr lang="ru-RU" sz="3600"/>
              <a:t>2000</a:t>
            </a:r>
          </a:p>
          <a:p>
            <a:r>
              <a:rPr lang="ru-RU" sz="3600"/>
              <a:t>     45</a:t>
            </a:r>
          </a:p>
          <a:p>
            <a:r>
              <a:rPr lang="ru-RU" sz="3600"/>
              <a:t>+     0,576</a:t>
            </a:r>
          </a:p>
          <a:p>
            <a:r>
              <a:rPr lang="ru-RU" sz="3600"/>
              <a:t>       0,000065</a:t>
            </a:r>
          </a:p>
          <a:p>
            <a:r>
              <a:rPr lang="ru-RU" sz="3600"/>
              <a:t>----------------------</a:t>
            </a:r>
          </a:p>
          <a:p>
            <a:r>
              <a:rPr lang="ru-RU" sz="3600"/>
              <a:t> 2045,576065 кг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087" y="658813"/>
            <a:ext cx="8229600" cy="939784"/>
          </a:xfrm>
        </p:spPr>
        <p:txBody>
          <a:bodyPr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По этим ссылкам вы сможете узнать много интересного о массе тела</a:t>
            </a:r>
            <a:endParaRPr lang="ru-RU" dirty="0"/>
          </a:p>
        </p:txBody>
      </p:sp>
      <p:graphicFrame>
        <p:nvGraphicFramePr>
          <p:cNvPr id="8231" name="Group 39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29600" cy="420052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Адреса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Аннотация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3"/>
                        </a:rPr>
                        <a:t>http://astr.slrsystem.ru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Здесь вы найдёте сведения об астрономических объектах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4"/>
                        </a:rPr>
                        <a:t>http://www.sci.aha.ru/ALL/a10.htm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Здесь вы найдёте сведения о массах некоторых тел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5"/>
                        </a:rPr>
                        <a:t>http://www.sci.aha.ru/ALL/e6.htm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Здесь вы найдёте сведения о массе головного мозга животных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6"/>
                        </a:rPr>
                        <a:t>http://www.sci.aha.ru/ALL/e6a.htm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Здесь вы найдёте сведения о массе яиц птиц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ED3C3-94C2-4A1A-9B4A-5B969F794EFC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086600" cy="74769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Задачи :</a:t>
            </a:r>
            <a:endParaRPr lang="ru-RU" dirty="0"/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>
          <a:xfrm>
            <a:off x="428625" y="3214688"/>
            <a:ext cx="3000375" cy="500062"/>
          </a:xfrm>
        </p:spPr>
        <p:txBody>
          <a:bodyPr/>
          <a:lstStyle/>
          <a:p>
            <a:pPr marL="73025" eaLnBrk="1" hangingPunct="1"/>
            <a:r>
              <a:rPr lang="ru-RU" sz="4000" smtClean="0"/>
              <a:t>    </a:t>
            </a:r>
            <a:r>
              <a:rPr lang="en-US" sz="4000" smtClean="0"/>
              <a:t>m=?</a:t>
            </a:r>
            <a:endParaRPr lang="ru-RU" sz="4000" smtClean="0"/>
          </a:p>
          <a:p>
            <a:pPr marL="73025" eaLnBrk="1" hangingPunct="1"/>
            <a:endParaRPr lang="ru-RU" sz="4000" smtClean="0"/>
          </a:p>
          <a:p>
            <a:pPr marL="73025" eaLnBrk="1" hangingPunct="1"/>
            <a:endParaRPr lang="ru-RU" sz="4000" smtClean="0"/>
          </a:p>
          <a:p>
            <a:pPr marL="73025" eaLnBrk="1" hangingPunct="1"/>
            <a:endParaRPr lang="ru-RU" sz="400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E2270-87B6-4561-962D-4479E8E0145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9222" name="Рисунок 1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5" y="1785938"/>
            <a:ext cx="27146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Прямоугольник 19"/>
          <p:cNvSpPr>
            <a:spLocks noChangeArrowheads="1"/>
          </p:cNvSpPr>
          <p:nvPr/>
        </p:nvSpPr>
        <p:spPr bwMode="auto">
          <a:xfrm>
            <a:off x="500063" y="1285875"/>
            <a:ext cx="1928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a</a:t>
            </a:r>
            <a:r>
              <a:rPr lang="ru-RU" sz="3200"/>
              <a:t> =2 м</a:t>
            </a:r>
            <a:r>
              <a:rPr lang="en-US" sz="3200"/>
              <a:t>/</a:t>
            </a:r>
            <a:r>
              <a:rPr lang="ru-RU" sz="2400"/>
              <a:t>С</a:t>
            </a:r>
            <a:r>
              <a:rPr lang="ru-RU" sz="2400" baseline="30000"/>
              <a:t>2</a:t>
            </a:r>
          </a:p>
        </p:txBody>
      </p:sp>
      <p:sp>
        <p:nvSpPr>
          <p:cNvPr id="13319" name="Прямоугольник 20"/>
          <p:cNvSpPr>
            <a:spLocks noChangeArrowheads="1"/>
          </p:cNvSpPr>
          <p:nvPr/>
        </p:nvSpPr>
        <p:spPr bwMode="auto">
          <a:xfrm>
            <a:off x="500063" y="2000250"/>
            <a:ext cx="3100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F=</a:t>
            </a:r>
            <a:r>
              <a:rPr lang="ru-RU" sz="2800"/>
              <a:t>1,2 к</a:t>
            </a:r>
            <a:r>
              <a:rPr lang="en-US" sz="2800"/>
              <a:t> </a:t>
            </a:r>
            <a:r>
              <a:rPr lang="ru-RU" sz="2800"/>
              <a:t>Н</a:t>
            </a:r>
            <a:r>
              <a:rPr lang="en-US" sz="2800"/>
              <a:t>=1200 </a:t>
            </a:r>
            <a:r>
              <a:rPr lang="ru-RU" sz="2800"/>
              <a:t>Н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14313" y="3071813"/>
            <a:ext cx="328612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2571751" y="2143125"/>
            <a:ext cx="18589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8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3929063"/>
            <a:ext cx="1643062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428875" y="4214813"/>
            <a:ext cx="1357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=600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3929063" y="4214813"/>
            <a:ext cx="6143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кг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3857625" y="5214938"/>
            <a:ext cx="2773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Ответ : 600 кг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142875" y="4146550"/>
            <a:ext cx="571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4400">
                <a:latin typeface="Calibri" pitchFamily="34" charset="0"/>
                <a:ea typeface="Calibri" pitchFamily="34" charset="0"/>
                <a:cs typeface="Times New Roman" pitchFamily="18" charset="0"/>
              </a:rPr>
              <a:t>m</a:t>
            </a:r>
            <a:endParaRPr lang="en-US" sz="44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1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Масса тела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4C3D7-EB1A-456C-8D06-629850DBEB2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10268" name="Group 2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758113" cy="3975100"/>
        </p:xfrm>
        <a:graphic>
          <a:graphicData uri="http://schemas.openxmlformats.org/drawingml/2006/table">
            <a:tbl>
              <a:tblPr/>
              <a:tblGrid>
                <a:gridCol w="2586038"/>
                <a:gridCol w="2765425"/>
                <a:gridCol w="2406650"/>
              </a:tblGrid>
              <a:tr h="993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Обозначение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Единица измерения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Прибор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F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м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/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с </a:t>
                      </a:r>
                      <a:r>
                        <a:rPr kumimoji="0" lang="ru-RU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2</a:t>
                      </a:r>
                      <a:endParaRPr kumimoji="0" lang="ru-RU" sz="3200" b="0" i="0" u="none" strike="noStrike" cap="none" normalizeH="0" baseline="30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3" name="applause.wav"/>
                          </a:hlinkClick>
                        </a:rPr>
                        <a:t>Весы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3" name="applause.wav"/>
                          </a:hlinkClick>
                        </a:rPr>
                        <a:t>кг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Амперметр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hlinkClick r:id="" action="ppaction://noaction">
                            <a:snd r:embed="rId3" name="applause.wav"/>
                          </a:hlinkClick>
                        </a:rPr>
                        <a:t>m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Дж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hlinkClick r:id="" action="ppaction://noaction">
                            <a:snd r:embed="rId2" name="explode.wav"/>
                          </a:hlinkClick>
                        </a:rPr>
                        <a:t>Вольтметр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941</TotalTime>
  <Words>432</Words>
  <Application>Microsoft Office PowerPoint</Application>
  <PresentationFormat>Экран (4:3)</PresentationFormat>
  <Paragraphs>110</Paragraphs>
  <Slides>12</Slides>
  <Notes>4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Апекс</vt:lpstr>
      <vt:lpstr>1_Апекс</vt:lpstr>
      <vt:lpstr>Масса тела</vt:lpstr>
      <vt:lpstr>Масса  тела </vt:lpstr>
      <vt:lpstr>Масса тела</vt:lpstr>
      <vt:lpstr>Слайд 4</vt:lpstr>
      <vt:lpstr>Масса тела</vt:lpstr>
      <vt:lpstr>Единицы массы</vt:lpstr>
      <vt:lpstr>Единицы массы</vt:lpstr>
      <vt:lpstr>Единицы массы</vt:lpstr>
      <vt:lpstr>Перевод в кг</vt:lpstr>
      <vt:lpstr>По этим ссылкам вы сможете узнать много интересного о массе тела</vt:lpstr>
      <vt:lpstr>Задачи :</vt:lpstr>
      <vt:lpstr>Масса тела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Николай</cp:lastModifiedBy>
  <cp:revision>131</cp:revision>
  <dcterms:created xsi:type="dcterms:W3CDTF">2007-10-08T08:25:09Z</dcterms:created>
  <dcterms:modified xsi:type="dcterms:W3CDTF">2013-08-07T11:01:32Z</dcterms:modified>
</cp:coreProperties>
</file>