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  <a:srgbClr val="007A37"/>
    <a:srgbClr val="201795"/>
    <a:srgbClr val="ECE7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46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CE370A7-3103-4BDF-AAFE-4B1394FC84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7CD302-EEAA-49B8-B869-CE20FA1BDFC6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204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3291AC-C31A-4EF3-8E88-F387410E1F12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215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FC988F-4A34-4070-8464-23044DE717DE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225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56D50C-0137-4ADB-89FD-29EFE1009726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235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FA670E-47B1-4B21-8A92-948D7A0D0895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245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2759F6-3B25-4C9E-83F9-3C55D1F3C665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256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C9F6A-A85C-4EB3-88F6-374BD57B2D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6A908-4C0C-4232-9CE8-13782EEC8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F5430-E0F5-4ABC-9531-7E64850790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51280-7BDB-4418-982D-CAE07A4D34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ABBDAA-8A70-4179-9042-219BD6702B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CC7ABC-991F-406E-8EB1-308F8ECB21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428AD-7CA7-487E-BC59-474CC87580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AC8DCE-1DF2-43E0-B623-6D9FD34E6E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5DDE84-634D-49AF-A3C9-8F2E8B919E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F78CD-4DC0-4446-ABF5-EBCEF61C45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F2D35C-C8EA-4BE5-8EB6-7F8D5511EE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A8D3C3B-7BE0-45BA-AEBF-277DC96DC3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066800"/>
            <a:ext cx="7696200" cy="3124200"/>
          </a:xfrm>
        </p:spPr>
        <p:txBody>
          <a:bodyPr/>
          <a:lstStyle/>
          <a:p>
            <a:pPr eaLnBrk="1" hangingPunct="1">
              <a:defRPr/>
            </a:pPr>
            <a:r>
              <a:rPr lang="ru-RU" sz="6600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Дуэль в русской литературе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14800"/>
            <a:ext cx="5486400" cy="205740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Урок-семинар литературы в 10 классе подготовлен учителем русского языка и литературы МОУ СОШ № 46 г. Белгорода Захаровой Л.Н.</a:t>
            </a:r>
          </a:p>
        </p:txBody>
      </p:sp>
      <p:sp>
        <p:nvSpPr>
          <p:cNvPr id="4" name="Рамка 3"/>
          <p:cNvSpPr/>
          <p:nvPr/>
        </p:nvSpPr>
        <p:spPr>
          <a:xfrm>
            <a:off x="3581400" y="6400800"/>
            <a:ext cx="2362200" cy="457200"/>
          </a:xfrm>
          <a:prstGeom prst="fra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Prezentacii.com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7696200" cy="960438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Предварительная подготовка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62000" y="1600200"/>
            <a:ext cx="3810000" cy="1295400"/>
          </a:xfrm>
          <a:prstGeom prst="rect">
            <a:avLst/>
          </a:prstGeom>
          <a:solidFill>
            <a:srgbClr val="ECE7C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группа</a:t>
            </a:r>
          </a:p>
          <a:p>
            <a:pPr algn="ctr">
              <a:defRPr/>
            </a:pPr>
            <a:r>
              <a:rPr lang="ru-RU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Подготовить сообщение по истории вопроса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800600" y="1600200"/>
            <a:ext cx="3810000" cy="1295400"/>
          </a:xfrm>
          <a:prstGeom prst="rect">
            <a:avLst/>
          </a:prstGeom>
          <a:solidFill>
            <a:srgbClr val="ECE7C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группа</a:t>
            </a:r>
          </a:p>
          <a:p>
            <a:pPr algn="ctr">
              <a:defRPr/>
            </a:pPr>
            <a:r>
              <a:rPr lang="ru-RU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Прочитать повесть «Выстрел» А.С.Пушкина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24400" y="3276600"/>
            <a:ext cx="3810000" cy="1295400"/>
          </a:xfrm>
          <a:prstGeom prst="rect">
            <a:avLst/>
          </a:prstGeom>
          <a:solidFill>
            <a:srgbClr val="ECE7C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группа</a:t>
            </a:r>
          </a:p>
          <a:p>
            <a:pPr algn="ctr">
              <a:defRPr/>
            </a:pPr>
            <a:r>
              <a:rPr lang="ru-RU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Прочитать повесть «Кроткая» Ф.М.Достоевского</a:t>
            </a:r>
          </a:p>
          <a:p>
            <a:pPr algn="ctr">
              <a:defRPr/>
            </a:pPr>
            <a:endParaRPr lang="ru-RU" b="1" dirty="0">
              <a:solidFill>
                <a:srgbClr val="99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62000" y="3276600"/>
            <a:ext cx="3810000" cy="1295400"/>
          </a:xfrm>
          <a:prstGeom prst="rect">
            <a:avLst/>
          </a:prstGeom>
          <a:solidFill>
            <a:srgbClr val="ECE7C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группа</a:t>
            </a:r>
          </a:p>
          <a:p>
            <a:pPr algn="ctr">
              <a:defRPr/>
            </a:pPr>
            <a:r>
              <a:rPr lang="ru-RU" sz="1600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Прочитать дуэльные эпизоды в романах А.С.Пушкина «Евгений Онегин» и М.Ю.Лермонтова «Герой нашего времени»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590800" y="4876800"/>
            <a:ext cx="3810000" cy="1295400"/>
          </a:xfrm>
          <a:prstGeom prst="rect">
            <a:avLst/>
          </a:prstGeom>
          <a:solidFill>
            <a:srgbClr val="ECE7C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группа</a:t>
            </a:r>
          </a:p>
          <a:p>
            <a:pPr algn="ctr">
              <a:defRPr/>
            </a:pPr>
            <a:r>
              <a:rPr lang="ru-RU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Прочитать повесть «Дуэль» А.П.Чехова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D:\Новая папка\обои для презентаций\svitolk1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150938"/>
            <a:ext cx="6934200" cy="555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990600" y="457200"/>
            <a:ext cx="7696200" cy="960438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Эпиграф к уроку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447800" y="2106613"/>
            <a:ext cx="6096000" cy="36083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«Доказывать нелепость </a:t>
            </a:r>
            <a:r>
              <a:rPr lang="ru-RU" b="1" dirty="0" err="1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дуэля</a:t>
            </a:r>
            <a:r>
              <a:rPr lang="ru-RU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стоит, в теории его никто не оправдывает, исключая каких-нибудь бретеров или учителей фехтования, но в практике все подчиняются ему для того, чтоб доказать, черт знает кому свою храбрость. Худшая сторона </a:t>
            </a:r>
            <a:r>
              <a:rPr lang="ru-RU" b="1" dirty="0" err="1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дуэля</a:t>
            </a:r>
            <a:r>
              <a:rPr lang="ru-RU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том, что он оправдывает всякого </a:t>
            </a:r>
            <a:r>
              <a:rPr lang="ru-RU" b="1" dirty="0" err="1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мерзавца</a:t>
            </a:r>
            <a:r>
              <a:rPr lang="ru-RU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его почетной смертью, или тем, что делает из него почетного убийцу. Человека обвиняют в том, что передергивает карты – он лезет на дуэль, </a:t>
            </a:r>
            <a:r>
              <a:rPr lang="ru-RU" b="1" dirty="0" err="1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как-будто</a:t>
            </a:r>
            <a:r>
              <a:rPr lang="ru-RU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нельзя передергивать карты и не бояться пистолета. И что за позорное равенство шулера и обвинителя!».</a:t>
            </a:r>
          </a:p>
          <a:p>
            <a:pPr>
              <a:defRPr/>
            </a:pPr>
            <a:r>
              <a:rPr lang="ru-RU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(А.И.Герцен)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7696200" cy="960438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Эпиграф к уроку</a:t>
            </a:r>
            <a:endParaRPr lang="ru-RU" dirty="0" smtClean="0"/>
          </a:p>
        </p:txBody>
      </p:sp>
      <p:pic>
        <p:nvPicPr>
          <p:cNvPr id="5123" name="Picture 5" descr="D:\Новая папка\обои для презентаций\svitolk1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150938"/>
            <a:ext cx="6934200" cy="555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905000" y="2590800"/>
            <a:ext cx="5562600" cy="297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3200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«Дуэль – приняв букву, мы расширили способность к дурным поступкам»</a:t>
            </a:r>
          </a:p>
          <a:p>
            <a:pPr>
              <a:defRPr/>
            </a:pPr>
            <a:r>
              <a:rPr lang="ru-RU" sz="3200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(Ф.М.Достоевский)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7696200" cy="960438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Эпиграф к уроку</a:t>
            </a:r>
            <a:endParaRPr lang="ru-RU" dirty="0" smtClean="0"/>
          </a:p>
        </p:txBody>
      </p:sp>
      <p:pic>
        <p:nvPicPr>
          <p:cNvPr id="6147" name="Picture 5" descr="D:\Новая папка\обои для презентаций\svitolk1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150938"/>
            <a:ext cx="6934200" cy="555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524000" y="1905000"/>
            <a:ext cx="6019800" cy="426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«Дуэль, милостивые государи, есть состояние дикости. Это совсем не право, а довод наиболее сильного или наиболее ловкого, иногда самого дерзкого!.. Вызвать на дуэль не значит атаковать лишь частное лицо, совершить проступок только в отношении него, как при обыкновенной краже или убийстве; нет, это прежде всего посягательство на общий мир, презрение к закону, восстание против государственного порядка…»</a:t>
            </a:r>
          </a:p>
          <a:p>
            <a:pPr>
              <a:defRPr/>
            </a:pPr>
            <a:r>
              <a:rPr lang="ru-RU" sz="2000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000" b="1" dirty="0" err="1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Дюпен-старший</a:t>
            </a:r>
            <a:r>
              <a:rPr lang="ru-RU" sz="2000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обер-прокурор кассационного суда в Париже)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7696200" cy="960438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 для беседы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3581400" cy="4525963"/>
          </a:xfrm>
          <a:solidFill>
            <a:srgbClr val="ECE7CC"/>
          </a:solidFill>
          <a:ln w="28575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такое дуэль?</a:t>
            </a:r>
          </a:p>
          <a:p>
            <a:pPr eaLnBrk="1" hangingPunct="1">
              <a:defRPr/>
            </a:pPr>
            <a:r>
              <a:rPr lang="ru-RU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Совпадают ли представления о чести у Даля (и русского народа) и поборников общественной морали?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81400" cy="4525963"/>
          </a:xfrm>
          <a:solidFill>
            <a:srgbClr val="ECE7CC"/>
          </a:solidFill>
          <a:ln w="28575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ru-RU" sz="2000" b="1" dirty="0" smtClean="0">
                <a:solidFill>
                  <a:srgbClr val="007A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Обратимся к «Толковому словарю» В.И.Даля:</a:t>
            </a:r>
          </a:p>
          <a:p>
            <a:pPr eaLnBrk="1" hangingPunct="1">
              <a:buFontTx/>
              <a:buNone/>
              <a:defRPr/>
            </a:pP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ru-RU" sz="2400" b="1" dirty="0" smtClean="0">
                <a:solidFill>
                  <a:srgbClr val="2017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«Честь – внутреннее нравственное достоинство человека, доблесть, честность, благородство души и чистая совесть».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696200" cy="960438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эпизодов</a:t>
            </a: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4343400" y="1371600"/>
            <a:ext cx="3886200" cy="4754563"/>
          </a:xfrm>
          <a:solidFill>
            <a:srgbClr val="ECE7CC"/>
          </a:solidFill>
          <a:ln w="28575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/>
          <a:lstStyle/>
          <a:p>
            <a:pPr eaLnBrk="1" hangingPunct="1"/>
            <a:r>
              <a:rPr lang="ru-RU" sz="1800" b="1" smtClean="0">
                <a:solidFill>
                  <a:srgbClr val="201795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Как относятся сами герои к дуэли?</a:t>
            </a:r>
          </a:p>
          <a:p>
            <a:pPr eaLnBrk="1" hangingPunct="1">
              <a:buFontTx/>
              <a:buAutoNum type="arabicPeriod"/>
            </a:pPr>
            <a:r>
              <a:rPr lang="ru-RU" sz="1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Иронично-отрицательное отношение героев к дуэли и невозможность из-за предрассудков общества и собственной гордыни отказаться от нее.</a:t>
            </a:r>
          </a:p>
          <a:p>
            <a:pPr eaLnBrk="1" hangingPunct="1">
              <a:buFontTx/>
              <a:buAutoNum type="arabicPeriod"/>
            </a:pPr>
            <a:r>
              <a:rPr lang="ru-RU" sz="1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Авторское отношение к поступку героев  (оправдывают или отрицают гибель более слабого, недостойного).</a:t>
            </a:r>
          </a:p>
          <a:p>
            <a:pPr eaLnBrk="1" hangingPunct="1">
              <a:buFontTx/>
              <a:buAutoNum type="arabicPeriod"/>
            </a:pPr>
            <a:r>
              <a:rPr lang="ru-RU" sz="1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Судьбы самих поэтов, погибших на дуэли.</a:t>
            </a:r>
          </a:p>
          <a:p>
            <a:pPr eaLnBrk="1" hangingPunct="1">
              <a:buFontTx/>
              <a:buAutoNum type="arabicPeriod"/>
            </a:pPr>
            <a:endParaRPr lang="ru-RU" sz="1800" b="1" smtClean="0">
              <a:solidFill>
                <a:srgbClr val="99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8196" name="Picture 4" descr="C:\Users\User\Desktop\Иллюстрации к Евгению Онегину\25050480_1210869408_IRepin_akvarel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371600"/>
            <a:ext cx="29400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09600" y="3352800"/>
            <a:ext cx="2895600" cy="381000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Дуэль Онегина и Ленского</a:t>
            </a:r>
          </a:p>
        </p:txBody>
      </p:sp>
      <p:pic>
        <p:nvPicPr>
          <p:cNvPr id="8197" name="Picture 5" descr="C:\Users\User\Desktop\Герой нашего времени. Иллюстрации\kinogallery-Geroy-nashego-vremeni-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3048000"/>
            <a:ext cx="2152650" cy="324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752600" y="6096000"/>
            <a:ext cx="2133600" cy="457200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Дуэль Печорина и Грушницкого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696200" cy="960438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эпизодов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5800" y="1447800"/>
            <a:ext cx="4724400" cy="2362200"/>
          </a:xfrm>
          <a:prstGeom prst="rect">
            <a:avLst/>
          </a:prstGeom>
          <a:solidFill>
            <a:srgbClr val="ECE7C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М.Лермонтов о гибели А.Пушкина:</a:t>
            </a:r>
          </a:p>
          <a:p>
            <a:pPr algn="ctr">
              <a:defRPr/>
            </a:pPr>
            <a:r>
              <a:rPr lang="ru-RU" sz="2400" b="1" dirty="0">
                <a:solidFill>
                  <a:srgbClr val="007A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«Его убийца хладнокровно</a:t>
            </a:r>
          </a:p>
          <a:p>
            <a:pPr algn="ctr">
              <a:defRPr/>
            </a:pPr>
            <a:r>
              <a:rPr lang="ru-RU" sz="2400" b="1" dirty="0">
                <a:solidFill>
                  <a:srgbClr val="007A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Навел удар. Спасенья нет…»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733800" y="3962400"/>
            <a:ext cx="4724400" cy="2667000"/>
          </a:xfrm>
          <a:prstGeom prst="rect">
            <a:avLst/>
          </a:prstGeom>
          <a:solidFill>
            <a:srgbClr val="ECE7C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Ф.Тютчев о М.Лермонтове:</a:t>
            </a:r>
          </a:p>
          <a:p>
            <a:pPr algn="ctr">
              <a:defRPr/>
            </a:pPr>
            <a:r>
              <a:rPr lang="ru-RU" sz="2000" b="1" dirty="0">
                <a:solidFill>
                  <a:srgbClr val="2017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«Будь прав или виновен он</a:t>
            </a:r>
          </a:p>
          <a:p>
            <a:pPr algn="ctr">
              <a:defRPr/>
            </a:pPr>
            <a:r>
              <a:rPr lang="ru-RU" sz="2000" b="1" dirty="0">
                <a:solidFill>
                  <a:srgbClr val="2017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 нашей правдою земною,</a:t>
            </a:r>
          </a:p>
          <a:p>
            <a:pPr algn="ctr">
              <a:defRPr/>
            </a:pPr>
            <a:r>
              <a:rPr lang="ru-RU" sz="2000" b="1" dirty="0">
                <a:solidFill>
                  <a:srgbClr val="2017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Навек он высшею рукою</a:t>
            </a:r>
          </a:p>
          <a:p>
            <a:pPr algn="ctr">
              <a:defRPr/>
            </a:pPr>
            <a:r>
              <a:rPr lang="ru-RU" sz="2000" b="1" dirty="0">
                <a:solidFill>
                  <a:srgbClr val="2017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«</a:t>
            </a:r>
            <a:r>
              <a:rPr lang="ru-RU" sz="2000" b="1" i="1" dirty="0">
                <a:solidFill>
                  <a:srgbClr val="2017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цареубийцы</a:t>
            </a:r>
            <a:r>
              <a:rPr lang="ru-RU" sz="2000" b="1" dirty="0">
                <a:solidFill>
                  <a:srgbClr val="2017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заклеймен…»</a:t>
            </a:r>
          </a:p>
          <a:p>
            <a:pPr algn="ctr">
              <a:defRPr/>
            </a:pPr>
            <a:endParaRPr lang="ru-RU" sz="2000" b="1" dirty="0">
              <a:solidFill>
                <a:srgbClr val="20179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696200" cy="960438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эпизодов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4648200" y="1447800"/>
            <a:ext cx="3505200" cy="5105400"/>
          </a:xfrm>
          <a:solidFill>
            <a:srgbClr val="ECE7CC"/>
          </a:solidFill>
          <a:ln w="28575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/>
          <a:lstStyle/>
          <a:p>
            <a:pPr eaLnBrk="1" hangingPunct="1">
              <a:buFont typeface="Arial" charset="0"/>
              <a:buAutoNum type="arabicPeriod"/>
            </a:pPr>
            <a:r>
              <a:rPr lang="ru-RU" sz="1800" b="1" smtClean="0">
                <a:solidFill>
                  <a:srgbClr val="201795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Важно то, что рассказчик – носитель русского менталитета, что очень важно для понимания авторского замысла.</a:t>
            </a:r>
          </a:p>
          <a:p>
            <a:pPr eaLnBrk="1" hangingPunct="1">
              <a:buFont typeface="Arial" charset="0"/>
              <a:buAutoNum type="arabicPeriod"/>
            </a:pPr>
            <a:r>
              <a:rPr lang="ru-RU" sz="1800" b="1" smtClean="0">
                <a:solidFill>
                  <a:srgbClr val="201795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 центре событий главный герой рассказа Сильвио и природа конфликта: зависть личности тщеславной, сильной, тщеславной, самолюбивой к своему удачливом сопернику, желание любым способом утвердить себя, возвыситься над окружающими.</a:t>
            </a:r>
          </a:p>
          <a:p>
            <a:pPr eaLnBrk="1" hangingPunct="1">
              <a:buFont typeface="Arial" charset="0"/>
              <a:buChar char="•"/>
            </a:pPr>
            <a:endParaRPr lang="ru-RU" sz="1800" b="1" smtClean="0">
              <a:solidFill>
                <a:srgbClr val="201795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0244" name="Picture 4" descr="C:\Users\User\Desktop\Иллюстрации к Повестям Белкина\6328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143000"/>
            <a:ext cx="2209800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 descr="C:\Users\User\Desktop\Иллюстрации к Повестям Белкина\img0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3124200"/>
            <a:ext cx="26035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905000" y="6248400"/>
            <a:ext cx="2590800" cy="381000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 Пушкин «Выстрел»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696200" cy="960438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эпизодов</a:t>
            </a: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4343400" y="1524000"/>
            <a:ext cx="3581400" cy="4648200"/>
          </a:xfrm>
          <a:solidFill>
            <a:srgbClr val="ECE7CC"/>
          </a:solidFill>
          <a:ln w="28575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/>
          <a:lstStyle/>
          <a:p>
            <a:pPr eaLnBrk="1" hangingPunct="1">
              <a:buFontTx/>
              <a:buNone/>
              <a:defRPr/>
            </a:pPr>
            <a:endParaRPr lang="ru-RU" sz="1800" b="1" dirty="0" smtClean="0">
              <a:solidFill>
                <a:srgbClr val="20179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buFontTx/>
              <a:buNone/>
              <a:defRPr/>
            </a:pPr>
            <a:r>
              <a:rPr lang="ru-RU" sz="1800" b="1" dirty="0" smtClean="0">
                <a:solidFill>
                  <a:srgbClr val="2017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Зависть не только грех, но и свидетельство слабости человека, его зависимости от успеха или неуспеха другого человека.</a:t>
            </a:r>
          </a:p>
          <a:p>
            <a:pPr eaLnBrk="1" hangingPunct="1">
              <a:buFontTx/>
              <a:buNone/>
              <a:defRPr/>
            </a:pPr>
            <a:r>
              <a:rPr lang="ru-RU" sz="1800" b="1" dirty="0" smtClean="0">
                <a:solidFill>
                  <a:srgbClr val="2017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Пушкин открывает тему человеческого «подполья», которая в полной мере разворачивается в творчестве Достоевского, в частности в повести «Кроткая».</a:t>
            </a:r>
          </a:p>
        </p:txBody>
      </p:sp>
      <p:pic>
        <p:nvPicPr>
          <p:cNvPr id="11268" name="Picture 4" descr="C:\Users\User\Desktop\Иллюстрации к Повестям Белкина\7558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219200"/>
            <a:ext cx="23622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 descr="C:\Users\User\Desktop\Иллюстрации к Повестям Белкина\img0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971800"/>
            <a:ext cx="2451100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524000" y="6096000"/>
            <a:ext cx="2438400" cy="457200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А.Пушкин «Выстрел»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696200" cy="960438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эпизодов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267200" y="1295400"/>
            <a:ext cx="4038600" cy="5334000"/>
          </a:xfrm>
          <a:solidFill>
            <a:srgbClr val="ECE7CC"/>
          </a:solidFill>
          <a:ln w="28575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/>
          <a:lstStyle/>
          <a:p>
            <a:pPr eaLnBrk="1" hangingPunct="1">
              <a:buFont typeface="+mj-lt"/>
              <a:buAutoNum type="arabicPeriod"/>
              <a:defRPr/>
            </a:pPr>
            <a:endParaRPr lang="ru-RU" sz="1600" b="1" dirty="0" smtClean="0">
              <a:solidFill>
                <a:srgbClr val="007A3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buFont typeface="+mj-lt"/>
              <a:buAutoNum type="arabicPeriod"/>
              <a:defRPr/>
            </a:pPr>
            <a:r>
              <a:rPr lang="ru-RU" sz="1600" b="1" dirty="0" smtClean="0">
                <a:solidFill>
                  <a:srgbClr val="007A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концу </a:t>
            </a:r>
            <a:r>
              <a:rPr lang="en-US" sz="1600" b="1" dirty="0" smtClean="0">
                <a:solidFill>
                  <a:srgbClr val="007A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XIX</a:t>
            </a:r>
            <a:r>
              <a:rPr lang="ru-RU" sz="1600" b="1" dirty="0" smtClean="0">
                <a:solidFill>
                  <a:srgbClr val="007A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века происходит трансформация человеческого сознания. Вера человека не в Бога, а в силу разума, способного организовать жизнь на основах всеобщей пользы, усиливающийся рационализм и трагизм жизни, противоречивость личностных оценок и поступков постепенно разрушали нравственную систему ценностей.</a:t>
            </a:r>
          </a:p>
          <a:p>
            <a:pPr eaLnBrk="1" hangingPunct="1">
              <a:buFont typeface="+mj-lt"/>
              <a:buAutoNum type="arabicPeriod"/>
              <a:defRPr/>
            </a:pPr>
            <a:r>
              <a:rPr lang="ru-RU" sz="1600" b="1" dirty="0" smtClean="0">
                <a:solidFill>
                  <a:srgbClr val="007A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Нравственным стало почитаться то, что было разумным или выгодным. Психологический анализ такой личности и дает в своей повести Достоевский, герой которого также прошел испытание дуэлью.</a:t>
            </a:r>
          </a:p>
          <a:p>
            <a:pPr eaLnBrk="1" hangingPunct="1">
              <a:buFont typeface="+mj-lt"/>
              <a:buAutoNum type="arabicPeriod"/>
              <a:defRPr/>
            </a:pPr>
            <a:endParaRPr lang="ru-RU" sz="1800" b="1" dirty="0" smtClean="0">
              <a:solidFill>
                <a:srgbClr val="007A3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752600"/>
            <a:ext cx="333375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85800" y="5562600"/>
            <a:ext cx="3352800" cy="457200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Ф.Достоевский «Кроткая»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696200" cy="960438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эпизодов</a:t>
            </a: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3810000" y="1600200"/>
            <a:ext cx="4495800" cy="4525963"/>
          </a:xfrm>
          <a:solidFill>
            <a:srgbClr val="ECE7CC"/>
          </a:solidFill>
          <a:ln w="28575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/>
          <a:lstStyle/>
          <a:p>
            <a:pPr eaLnBrk="1" hangingPunct="1">
              <a:buFontTx/>
              <a:buNone/>
              <a:defRPr/>
            </a:pPr>
            <a:endParaRPr lang="ru-RU" sz="2000" b="1" dirty="0" smtClean="0">
              <a:solidFill>
                <a:srgbClr val="99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buFontTx/>
              <a:buNone/>
              <a:defRPr/>
            </a:pPr>
            <a:r>
              <a:rPr lang="ru-RU" sz="2000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к классу:</a:t>
            </a:r>
          </a:p>
          <a:p>
            <a:pPr eaLnBrk="1" hangingPunct="1">
              <a:defRPr/>
            </a:pPr>
            <a:r>
              <a:rPr lang="ru-RU" b="1" dirty="0" smtClean="0">
                <a:solidFill>
                  <a:srgbClr val="007A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чем заключается особенность (двойственность) героя повести?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438400"/>
            <a:ext cx="34925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90600" y="457200"/>
            <a:ext cx="7696200" cy="960438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эпизодов</a:t>
            </a:r>
            <a:endParaRPr lang="ru-RU" b="1" dirty="0">
              <a:solidFill>
                <a:srgbClr val="99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352800" y="1600200"/>
            <a:ext cx="4953000" cy="5029200"/>
          </a:xfrm>
          <a:solidFill>
            <a:srgbClr val="ECE7CC"/>
          </a:solidFill>
          <a:ln w="28575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/>
          <a:lstStyle/>
          <a:p>
            <a:pPr>
              <a:buFontTx/>
              <a:buNone/>
              <a:defRPr/>
            </a:pPr>
            <a:endParaRPr lang="ru-RU" sz="1600" b="1" dirty="0" smtClean="0">
              <a:solidFill>
                <a:srgbClr val="007A3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Tx/>
              <a:buNone/>
              <a:defRPr/>
            </a:pPr>
            <a:r>
              <a:rPr lang="ru-RU" sz="1600" b="1" dirty="0" smtClean="0">
                <a:solidFill>
                  <a:srgbClr val="007A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Двойственный облик героя: мечтатель и ростовщик, рефлексирующий у тела погибшей жены.</a:t>
            </a:r>
          </a:p>
          <a:p>
            <a:pPr>
              <a:buFontTx/>
              <a:buNone/>
              <a:defRPr/>
            </a:pPr>
            <a:r>
              <a:rPr lang="ru-RU" sz="1600" b="1" dirty="0" smtClean="0">
                <a:solidFill>
                  <a:srgbClr val="007A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Личность героя деградирует, теряет нравственные ориентиры, подменяет их оправданием собственной выгоды и пользы.</a:t>
            </a:r>
          </a:p>
          <a:p>
            <a:pPr>
              <a:buFontTx/>
              <a:buNone/>
              <a:defRPr/>
            </a:pPr>
            <a:r>
              <a:rPr lang="ru-RU" sz="1600" b="1" dirty="0" smtClean="0">
                <a:solidFill>
                  <a:srgbClr val="007A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Свой отказ от дуэли – свидетельство трусости и эгоизма – герой оправдывает, но «само собой, что вылетают слова слишком нетерпеливые, наивные и неожиданные, непоследовательные, противоречащие, но искренние, хотя бы даже ужасно лживые, ибо человек лжет иногда очень искренне, особенно когда сам себя желает утвердить в правде своей лжи» (Ф.Достоевский).</a:t>
            </a:r>
            <a:endParaRPr lang="ru-RU" sz="1600" b="1" dirty="0">
              <a:solidFill>
                <a:srgbClr val="007A3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133600"/>
            <a:ext cx="2940050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90600" y="457200"/>
            <a:ext cx="7696200" cy="960438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эпизодов</a:t>
            </a:r>
            <a:endParaRPr lang="ru-RU" b="1" dirty="0">
              <a:solidFill>
                <a:srgbClr val="99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114800" y="1524000"/>
            <a:ext cx="4191000" cy="4724400"/>
          </a:xfrm>
          <a:solidFill>
            <a:srgbClr val="ECE7CC"/>
          </a:solidFill>
          <a:ln w="28575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/>
          <a:lstStyle/>
          <a:p>
            <a:pPr>
              <a:buFontTx/>
              <a:buNone/>
              <a:defRPr/>
            </a:pPr>
            <a:endParaRPr lang="ru-RU" sz="1600" b="1" dirty="0" smtClean="0">
              <a:solidFill>
                <a:srgbClr val="007A3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Tx/>
              <a:buNone/>
              <a:defRPr/>
            </a:pPr>
            <a:r>
              <a:rPr lang="ru-RU" sz="1600" b="1" dirty="0" smtClean="0">
                <a:solidFill>
                  <a:srgbClr val="007A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После самоубийства жены герой прозревает и казнит себя.</a:t>
            </a:r>
          </a:p>
          <a:p>
            <a:pPr>
              <a:buFontTx/>
              <a:buNone/>
              <a:defRPr/>
            </a:pPr>
            <a:r>
              <a:rPr lang="ru-RU" sz="1600" b="1" dirty="0" smtClean="0">
                <a:solidFill>
                  <a:srgbClr val="007A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Тема дуэли интересна автору прежде всего потому, что позволяет ему смоделировать такую экстремальную ситуацию, в которой наиболее полно раскрывается тот или иной социальный конфликт и характер героя.</a:t>
            </a:r>
          </a:p>
          <a:p>
            <a:pPr>
              <a:buFontTx/>
              <a:buNone/>
              <a:defRPr/>
            </a:pPr>
            <a:r>
              <a:rPr lang="ru-RU" sz="1600" b="1" dirty="0" smtClean="0">
                <a:solidFill>
                  <a:srgbClr val="007A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Создание экстремальной ситуации, с помощью которой не только максимально проявляется характер человека, но и возможно переосмысление им собственной жизни, дается в повести А.Чехова «Дуэль».  </a:t>
            </a:r>
            <a:endParaRPr lang="ru-RU" sz="1600" b="1" dirty="0">
              <a:solidFill>
                <a:srgbClr val="007A3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514600"/>
            <a:ext cx="376872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90600" y="457200"/>
            <a:ext cx="7696200" cy="960438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эпизодов</a:t>
            </a:r>
            <a:endParaRPr lang="ru-RU" b="1" dirty="0">
              <a:solidFill>
                <a:srgbClr val="99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733800" y="1371600"/>
            <a:ext cx="4724400" cy="5181600"/>
          </a:xfrm>
          <a:solidFill>
            <a:srgbClr val="ECE7CC"/>
          </a:solidFill>
          <a:ln w="28575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/>
          <a:lstStyle/>
          <a:p>
            <a:pPr>
              <a:buFontTx/>
              <a:buNone/>
              <a:defRPr/>
            </a:pP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«Бывают в жизни отдельных людей несчастья, например смерть близких, суд, тяжелая болезнь, которые резко, почти органически изменяют в человеке характер, привычки и даже мировоззрение» (А.Чехов).</a:t>
            </a:r>
          </a:p>
          <a:p>
            <a:pPr>
              <a:defRPr/>
            </a:pPr>
            <a:r>
              <a:rPr lang="ru-RU" sz="2000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Роль такого сильного средства, пробуждающего человека от забытья жизни, и сыграла для Лаевского и фон Корена дуэль. </a:t>
            </a:r>
            <a:endParaRPr lang="ru-RU" sz="2000" b="1" dirty="0">
              <a:solidFill>
                <a:srgbClr val="99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752600"/>
            <a:ext cx="2667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38200" y="5638800"/>
            <a:ext cx="2667000" cy="457200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А.Чехов «Дуэль»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696200" cy="960438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эпизодов</a:t>
            </a:r>
            <a:endParaRPr lang="ru-RU" b="1" dirty="0">
              <a:solidFill>
                <a:srgbClr val="99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05200" y="1447800"/>
            <a:ext cx="4800600" cy="5181600"/>
          </a:xfrm>
          <a:solidFill>
            <a:srgbClr val="ECE7CC"/>
          </a:solidFill>
          <a:ln w="28575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/>
          <a:lstStyle/>
          <a:p>
            <a:pPr>
              <a:buFontTx/>
              <a:buAutoNum type="arabicPeriod"/>
            </a:pPr>
            <a:endParaRPr lang="ru-RU" sz="1800" b="1" smtClean="0">
              <a:solidFill>
                <a:srgbClr val="99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AutoNum type="arabicPeriod"/>
            </a:pPr>
            <a:r>
              <a:rPr lang="ru-RU" sz="1800" b="1" smtClean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Лаевский и фон Корен – антиподы и антагонисты по сути.</a:t>
            </a:r>
          </a:p>
          <a:p>
            <a:pPr>
              <a:buFontTx/>
              <a:buAutoNum type="arabicPeriod"/>
            </a:pPr>
            <a:r>
              <a:rPr lang="ru-RU" sz="1800" b="1" smtClean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Дуэль не только результат несхожести характеров , но и поединок идей.</a:t>
            </a:r>
          </a:p>
          <a:p>
            <a:pPr>
              <a:buFontTx/>
              <a:buNone/>
            </a:pPr>
            <a:endParaRPr lang="ru-RU" sz="1800" b="1" smtClean="0">
              <a:solidFill>
                <a:srgbClr val="99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None/>
            </a:pPr>
            <a:r>
              <a:rPr lang="ru-RU" sz="2400" b="1" smtClean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Вопросы к классу:</a:t>
            </a:r>
          </a:p>
          <a:p>
            <a:r>
              <a:rPr lang="ru-RU" sz="2400" b="1" smtClean="0">
                <a:solidFill>
                  <a:srgbClr val="007A37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Кто предотвратил дуэль и почему?</a:t>
            </a:r>
          </a:p>
          <a:p>
            <a:r>
              <a:rPr lang="ru-RU" sz="2400" b="1" smtClean="0">
                <a:solidFill>
                  <a:srgbClr val="007A37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Что изменилось после дуэли?</a:t>
            </a: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752600"/>
            <a:ext cx="3124200" cy="448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696200" cy="960438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эпизодов</a:t>
            </a:r>
            <a:endParaRPr lang="ru-RU" b="1" dirty="0">
              <a:solidFill>
                <a:srgbClr val="99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0" y="1600200"/>
            <a:ext cx="4572000" cy="4525963"/>
          </a:xfrm>
          <a:solidFill>
            <a:srgbClr val="ECE7CC"/>
          </a:solidFill>
          <a:ln w="28575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/>
          <a:lstStyle/>
          <a:p>
            <a:pPr>
              <a:buFontTx/>
              <a:buNone/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Вывод:</a:t>
            </a:r>
          </a:p>
          <a:p>
            <a:pPr>
              <a:defRPr/>
            </a:pPr>
            <a:r>
              <a:rPr lang="ru-RU" sz="2000" b="1" dirty="0" smtClean="0">
                <a:solidFill>
                  <a:srgbClr val="2017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Пограничная ситуация заставила каждого из героев пересмотреть собственную жизнь.</a:t>
            </a:r>
          </a:p>
          <a:p>
            <a:pPr>
              <a:defRPr/>
            </a:pPr>
            <a:r>
              <a:rPr lang="ru-RU" sz="2000" b="1" dirty="0" smtClean="0">
                <a:solidFill>
                  <a:srgbClr val="2017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Смысл финала: примирение героев – наиболее духовно оправдываемая ситуация, то есть в этом отношении Чехов в определенном смысле подводит черту под «дуэльной» темой в русской литературе.</a:t>
            </a:r>
            <a:endParaRPr lang="ru-RU" sz="2000" b="1" dirty="0">
              <a:solidFill>
                <a:srgbClr val="20179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514600"/>
            <a:ext cx="3276600" cy="241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287</TotalTime>
  <Words>973</Words>
  <Application>Microsoft Office PowerPoint</Application>
  <PresentationFormat>Экран (4:3)</PresentationFormat>
  <Paragraphs>94</Paragraphs>
  <Slides>17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Arial</vt:lpstr>
      <vt:lpstr>Оформление по умолчанию</vt:lpstr>
      <vt:lpstr>Дуэль в русской литературе</vt:lpstr>
      <vt:lpstr>Предварительная подготовка</vt:lpstr>
      <vt:lpstr>Эпиграф к уроку</vt:lpstr>
      <vt:lpstr>Эпиграф к уроку</vt:lpstr>
      <vt:lpstr>Эпиграф к уроку</vt:lpstr>
      <vt:lpstr>Вопросы для беседы</vt:lpstr>
      <vt:lpstr>Анализ эпизодов</vt:lpstr>
      <vt:lpstr>Анализ эпизодов</vt:lpstr>
      <vt:lpstr>Анализ эпизодов</vt:lpstr>
      <vt:lpstr>Анализ эпизодов</vt:lpstr>
      <vt:lpstr>Анализ эпизодов</vt:lpstr>
      <vt:lpstr>Анализ эпизодов</vt:lpstr>
      <vt:lpstr>Анализ эпизодов</vt:lpstr>
      <vt:lpstr>Анализ эпизодов</vt:lpstr>
      <vt:lpstr>Анализ эпизодов</vt:lpstr>
      <vt:lpstr>Анализ эпизодов</vt:lpstr>
      <vt:lpstr>Анализ эпизодов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Дуэль в русской литературе</dc:title>
  <cp:lastModifiedBy>Admin</cp:lastModifiedBy>
  <cp:revision>33</cp:revision>
  <cp:lastPrinted>1601-01-01T00:00:00Z</cp:lastPrinted>
  <dcterms:created xsi:type="dcterms:W3CDTF">1601-01-01T00:00:00Z</dcterms:created>
  <dcterms:modified xsi:type="dcterms:W3CDTF">2012-02-09T20:42:24Z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