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9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94" autoAdjust="0"/>
    <p:restoredTop sz="94595" autoAdjust="0"/>
  </p:normalViewPr>
  <p:slideViewPr>
    <p:cSldViewPr>
      <p:cViewPr varScale="1">
        <p:scale>
          <a:sx n="70" d="100"/>
          <a:sy n="70" d="100"/>
        </p:scale>
        <p:origin x="-13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CBF557-189A-47FA-84F3-FF8A4975B0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207CD-355B-4454-9EB8-D3AE13E8EF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BD0E1-93FF-4FBE-BFB0-776DA3FAA2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C35F0-F97C-4C2E-83B9-CD7748BCE9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F0D00-6AED-4215-A289-7A4654FB7B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683C1-0B80-4794-BBDB-A35EF6761D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3234B-D0A3-4945-A3AF-ECA57747AC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9800B-4589-448C-ABD0-C1B2F4A97E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EF24E-88C9-4E4B-9061-CF65C653C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F5C47-6752-4080-A5FF-E100120B4A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A254D-6134-451E-982B-FB9E02707A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EC5FDD09-8FCA-43AD-A631-166CB61460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1033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slide" Target="slide9.xml"/><Relationship Id="rId7" Type="http://schemas.openxmlformats.org/officeDocument/2006/relationships/slide" Target="slide28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19.xml"/><Relationship Id="rId4" Type="http://schemas.openxmlformats.org/officeDocument/2006/relationships/slide" Target="slide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17.xml"/><Relationship Id="rId4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google.ru/imgres?imgurl=http://lh3.google.com/_xWUgqG0OR1A/RWq9PMnAABI/AAAAAAAAAM0/6-Z-SQG8Xx0/s800/Peru03_F09.02_35.JPG&amp;imgrefurl=http://picasaweb.google.com/lh/photo/gUVGlP2f-5bkgmwaSM5wbQ&amp;h=800&amp;w=624&amp;sz=111&amp;hl=ru&amp;start=7&amp;tbnid=1rfsdXcgSDUExM:&amp;tbnh=143&amp;tbnw=112&amp;prev=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5" Type="http://schemas.openxmlformats.org/officeDocument/2006/relationships/slide" Target="slide23.xml"/><Relationship Id="rId4" Type="http://schemas.openxmlformats.org/officeDocument/2006/relationships/slide" Target="slide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nparks.ru/ruanda.php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7" Type="http://schemas.openxmlformats.org/officeDocument/2006/relationships/slide" Target="slide34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3.xml"/><Relationship Id="rId5" Type="http://schemas.openxmlformats.org/officeDocument/2006/relationships/slide" Target="slide32.xml"/><Relationship Id="rId4" Type="http://schemas.openxmlformats.org/officeDocument/2006/relationships/slide" Target="slide3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parks.ru/paradiso.php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9.xml"/><Relationship Id="rId4" Type="http://schemas.openxmlformats.org/officeDocument/2006/relationships/slide" Target="slide3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images.google.ru/imgres?imgurl=http://www.ecotours.ru/russian/img/reserves/barguzinskiy/img1.jpg&amp;imgrefurl=http://www.ecotours.ru/russian/reserves/barguzinskiy.htm&amp;h=210&amp;w=218&amp;sz=9&amp;hl=ru&amp;start=5&amp;tbnid=73eitkS-DjAGTM:&amp;tbnh=103&amp;tbnw=107&amp;prev=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hyperlink" Target="http://images.google.ru/imgres?imgurl=http://www.floranimal.ru/national/images/418.jpg&amp;imgrefurl=http://www.floranimal.ru/national/park.php?pid=73&amp;h=201&amp;w=250&amp;sz=20&amp;hl=ru&amp;start=17&amp;tbnid=5uTy12MtaOAe_M:&amp;tbnh=89&amp;tbnw=111&amp;prev=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images.google.ru/imgres?imgurl=http://www.seti.ee/narva/uploads/newbb/16536_462f2ce075711.jpg&amp;imgrefurl=http://www.seti.ee/narva/modules/news/index.php?storytopic=0&amp;start=2320&amp;h=450&amp;w=600&amp;sz=52&amp;hl=ru&amp;start=7&amp;um=1&amp;tbnid=7_tisFMNmZlG3M:&amp;tbnh=101&amp;tbnw=135&amp;prev=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hyperlink" Target="http://images.google.ru/imgres?imgurl=http://news.bbc.co.uk/media/images/40819000/jpg/_40819193_elephants_afp400.jpg&amp;imgrefurl=http://news.bbc.co.uk/hi/russian/photo_galleries/newsid_4257000/4257849.stm&amp;h=300&amp;w=400&amp;sz=9&amp;hl=ru&amp;start=19&amp;um=1&amp;tbnid=26Fb5bCfKZkYQM:&amp;tbnh=93&amp;tbnw=124&amp;prev=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images.google.ru/imgres?imgurl=http://www.seti.ee/narva/uploads/newbb/16536_462f2ce075711.jpg&amp;imgrefurl=http://www.seti.ee/narva/modules/news/index.php?storytopic=0&amp;start=2320&amp;h=450&amp;w=600&amp;sz=52&amp;hl=ru&amp;start=7&amp;um=1&amp;tbnid=7_tisFMNmZlG3M:&amp;tbnh=101&amp;tbnw=135&amp;prev=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hyperlink" Target="http://images.google.ru/imgres?imgurl=http://news.bbc.co.uk/media/images/40819000/jpg/_40819193_elephants_afp400.jpg&amp;imgrefurl=http://news.bbc.co.uk/hi/russian/photo_galleries/newsid_4257000/4257849.stm&amp;h=300&amp;w=400&amp;sz=9&amp;hl=ru&amp;start=19&amp;um=1&amp;tbnid=26Fb5bCfKZkYQM:&amp;tbnh=93&amp;tbnw=124&amp;prev=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Национальные парки мира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Национальный парк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600" dirty="0" smtClean="0"/>
              <a:t>Национальные парки являются природоохранными, эколого-просветительскими и научно-исследовательскими учреждениями, территории (акватории) которых включают в себя природные комплексы и объекты, имеющие особую экологическую, историческую и эстетическую ценность, и которые предназначены для использования в природоохранных, просветительских, научных и культурных целях и для регулируемого туризма.</a:t>
            </a:r>
            <a:br>
              <a:rPr lang="ru-RU" sz="1600" dirty="0" smtClean="0"/>
            </a:br>
            <a:endParaRPr lang="ru-RU" sz="1600" dirty="0" smtClean="0"/>
          </a:p>
          <a:p>
            <a:pPr eaLnBrk="1" hangingPunct="1">
              <a:lnSpc>
                <a:spcPct val="80000"/>
              </a:lnSpc>
            </a:pPr>
            <a:r>
              <a:rPr lang="ru-RU" sz="1600" dirty="0" smtClean="0"/>
              <a:t>Земля, воды, недра, растительный и животный мир, находящиеся на территории национальных парков, предоставляются в пользование (владение) национальным паркам на правах, предусмотренных  законами."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В классическом понимании национальный парк имеет функциональное зонирование территории. На территории национального парка выделяются заповедное ядро, по режиму соответствующее природному заповеднику, рекреационную и буферную зоны, в которых разрешается хозяйственная деятельность различной интенсивности (туризм и иные формы рекреации, традиционное природопользование, щадящая сельскохозяйственная и лесоустроительная деятельность).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Национальные парки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hlinkClick r:id="rId2" action="ppaction://hlinksldjump"/>
              </a:rPr>
              <a:t>Северная Америка</a:t>
            </a:r>
            <a:endParaRPr lang="ru-RU" smtClean="0"/>
          </a:p>
          <a:p>
            <a:pPr eaLnBrk="1" hangingPunct="1"/>
            <a:r>
              <a:rPr lang="ru-RU" smtClean="0">
                <a:hlinkClick r:id="rId3" action="ppaction://hlinksldjump"/>
              </a:rPr>
              <a:t>Центральная Америка</a:t>
            </a:r>
            <a:endParaRPr lang="ru-RU" smtClean="0"/>
          </a:p>
          <a:p>
            <a:pPr eaLnBrk="1" hangingPunct="1"/>
            <a:r>
              <a:rPr lang="ru-RU" smtClean="0">
                <a:hlinkClick r:id="rId4" action="ppaction://hlinksldjump"/>
              </a:rPr>
              <a:t>Южная Америка</a:t>
            </a:r>
            <a:endParaRPr lang="ru-RU" smtClean="0"/>
          </a:p>
          <a:p>
            <a:pPr eaLnBrk="1" hangingPunct="1"/>
            <a:r>
              <a:rPr lang="ru-RU" smtClean="0">
                <a:hlinkClick r:id="rId5" action="ppaction://hlinksldjump"/>
              </a:rPr>
              <a:t>Африка</a:t>
            </a:r>
            <a:endParaRPr lang="ru-RU" smtClean="0"/>
          </a:p>
          <a:p>
            <a:pPr eaLnBrk="1" hangingPunct="1"/>
            <a:r>
              <a:rPr lang="ru-RU" smtClean="0">
                <a:hlinkClick r:id="rId6" action="ppaction://hlinksldjump"/>
              </a:rPr>
              <a:t>Австралия</a:t>
            </a:r>
            <a:endParaRPr lang="ru-RU" smtClean="0"/>
          </a:p>
          <a:p>
            <a:pPr eaLnBrk="1" hangingPunct="1"/>
            <a:r>
              <a:rPr lang="ru-RU" smtClean="0">
                <a:hlinkClick r:id="rId7" action="ppaction://hlinksldjump"/>
              </a:rPr>
              <a:t>Европа</a:t>
            </a:r>
            <a:endParaRPr lang="ru-RU" smtClean="0"/>
          </a:p>
          <a:p>
            <a:pPr eaLnBrk="1" hangingPunct="1"/>
            <a:r>
              <a:rPr lang="ru-RU" smtClean="0">
                <a:hlinkClick r:id="rId8" action="ppaction://hlinksldjump"/>
              </a:rPr>
              <a:t>Азия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Северная Америка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400" b="1" dirty="0" err="1" smtClean="0">
                <a:hlinkClick r:id="rId2" action="ppaction://hlinksldjump"/>
              </a:rPr>
              <a:t>Йеллоустоунский</a:t>
            </a:r>
            <a:r>
              <a:rPr lang="ru-RU" sz="2400" b="1" dirty="0" smtClean="0">
                <a:hlinkClick r:id="rId2" action="ppaction://hlinksldjump"/>
              </a:rPr>
              <a:t> национальный парк</a:t>
            </a:r>
            <a:endParaRPr lang="ru-RU" sz="2400" b="1" dirty="0" smtClean="0"/>
          </a:p>
          <a:p>
            <a:pPr eaLnBrk="1" hangingPunct="1"/>
            <a:r>
              <a:rPr lang="ru-RU" sz="2400" b="1" dirty="0" smtClean="0">
                <a:hlinkClick r:id="rId3" action="ppaction://hlinksldjump"/>
              </a:rPr>
              <a:t>Национальный парк Гранд-Каньон</a:t>
            </a:r>
            <a:endParaRPr lang="ru-RU" sz="2400" b="1" dirty="0" smtClean="0"/>
          </a:p>
          <a:p>
            <a:pPr eaLnBrk="1" hangingPunct="1"/>
            <a:r>
              <a:rPr lang="ru-RU" sz="2400" b="1" dirty="0" smtClean="0">
                <a:hlinkClick r:id="rId4" action="ppaction://hlinksldjump"/>
              </a:rPr>
              <a:t>Национальный парк </a:t>
            </a:r>
            <a:r>
              <a:rPr lang="ru-RU" sz="2400" b="1" dirty="0" err="1" smtClean="0">
                <a:hlinkClick r:id="rId4" action="ppaction://hlinksldjump"/>
              </a:rPr>
              <a:t>Джаспер</a:t>
            </a:r>
            <a:endParaRPr lang="ru-RU" sz="2400" b="1" dirty="0" smtClean="0"/>
          </a:p>
          <a:p>
            <a:pPr eaLnBrk="1" hangingPunct="1"/>
            <a:r>
              <a:rPr lang="ru-RU" sz="2400" b="1" dirty="0" smtClean="0">
                <a:hlinkClick r:id="rId5" action="ppaction://hlinksldjump"/>
              </a:rPr>
              <a:t>Йосемитский национальный парк</a:t>
            </a:r>
            <a:endParaRPr lang="ru-RU" sz="2400" b="1" dirty="0" smtClean="0"/>
          </a:p>
          <a:p>
            <a:pPr eaLnBrk="1" hangingPunct="1"/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/>
              <a:t>Йеллоустоунский национальный парк</a:t>
            </a:r>
            <a:br>
              <a:rPr lang="ru-RU" sz="2800" b="1" smtClean="0"/>
            </a:br>
            <a:endParaRPr lang="ru-RU" sz="2800" b="1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981075"/>
            <a:ext cx="8351838" cy="30241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300" smtClean="0"/>
              <a:t>Площадь </a:t>
            </a:r>
            <a:r>
              <a:rPr lang="ru-RU" sz="1300" b="1" smtClean="0"/>
              <a:t>Йеллоустоунского национального парка</a:t>
            </a:r>
            <a:r>
              <a:rPr lang="ru-RU" sz="1300" smtClean="0"/>
              <a:t> - около 900 000 гектаров. Парк расположен в штате Вайоминг (США). В этом районе расположены истоки крупнейших рек Северной Америки: Снейка, Миссури, Йеллоустоуна, вытекающего из одноименного высокогорного озера. Озеро примыкает с юга к Центральному плато. Высота Йеллоустоунского плато колеблется от 1710 м (на севере) до 3463 м (в центральной части парка). В северной части парка находится плато Блэктейлдиер и Миррор, на юго-востоке - плато Двух Океанов. В Йеллоустоуне находится около 10 000 геотермальных чудес природы. По высокогорному плато Скалистых гор проходит Континентальный водораздел. Отсюда реки текут и к востоку, и к западу, но часть воды просачивается вглубь. Именно этим объясняются удивительные природные явления Йеллоустона. Плато некогда сотрясали мощные извержения вулканов. Тысячи лет назад в результате одного из них образовался гигантский кратер длиной 75 и шириной 45 километров. Расплавленная горная порода - до сих пор "не дремлет" под земной корой, поддерживая жар в Йеллоустонском "котле". </a:t>
            </a:r>
            <a:br>
              <a:rPr lang="ru-RU" sz="1300" smtClean="0"/>
            </a:br>
            <a:r>
              <a:rPr lang="ru-RU" sz="1300" smtClean="0"/>
              <a:t/>
            </a:r>
            <a:br>
              <a:rPr lang="ru-RU" sz="1300" smtClean="0"/>
            </a:br>
            <a:endParaRPr lang="ru-RU" sz="1300" smtClean="0"/>
          </a:p>
        </p:txBody>
      </p:sp>
      <p:pic>
        <p:nvPicPr>
          <p:cNvPr id="7172" name="Picture 4" descr="yellowston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388" y="4005263"/>
            <a:ext cx="196215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mammoth_hot_sprin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4365625"/>
            <a:ext cx="3455988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teton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13" y="4797425"/>
            <a:ext cx="28511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/>
              <a:t>Национальный парк Гранд-Каньон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28775"/>
            <a:ext cx="5148263" cy="4525963"/>
          </a:xfrm>
        </p:spPr>
        <p:txBody>
          <a:bodyPr/>
          <a:lstStyle/>
          <a:p>
            <a:pPr marL="182563" indent="18256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400" b="1" smtClean="0"/>
              <a:t>Каньон Колорадо это гиганская пропасть на высоком плато Колорадо в штате Аризона на юго-западе США.</a:t>
            </a:r>
            <a:r>
              <a:rPr lang="ru-RU" sz="1400" smtClean="0"/>
              <a:t> </a:t>
            </a:r>
            <a:br>
              <a:rPr lang="ru-RU" sz="1400" smtClean="0"/>
            </a:br>
            <a:r>
              <a:rPr lang="ru-RU" sz="1400" smtClean="0"/>
              <a:t/>
            </a:r>
            <a:br>
              <a:rPr lang="ru-RU" sz="1400" smtClean="0"/>
            </a:br>
            <a:r>
              <a:rPr lang="ru-RU" sz="1400" smtClean="0"/>
              <a:t>Гранд-Каньон не самый глубокий на Земле каньон. Однако он известен благодаря своим размерам и потрясающим пейзажам. Парк занимает площадь 4931 кв.км. в среднем течении реки Колорадо.</a:t>
            </a:r>
            <a:r>
              <a:rPr lang="ru-RU" sz="1400" b="1" smtClean="0"/>
              <a:t> Национальный парк Гранд-Каньон</a:t>
            </a:r>
            <a:r>
              <a:rPr lang="ru-RU" sz="1400" smtClean="0"/>
              <a:t> расположен в пределах плато Колорадо в штате Аризона на юго-западе США. </a:t>
            </a:r>
            <a:br>
              <a:rPr lang="ru-RU" sz="1400" smtClean="0"/>
            </a:br>
            <a:r>
              <a:rPr lang="ru-RU" sz="1400" smtClean="0"/>
              <a:t/>
            </a:r>
            <a:br>
              <a:rPr lang="ru-RU" sz="1400" smtClean="0"/>
            </a:br>
            <a:r>
              <a:rPr lang="ru-RU" sz="1400" smtClean="0"/>
              <a:t>Максимальная глубина каньона - 1829 метров. В районе известной деревни Гранд-Каньон у южного края его глубина достигает 1524 м. Чтобы спуститься от края каньона к берегу реки, необходимо пройти 11,3 км. Ширина каньона в этом месте (на уровне плато) достигает 16 км. Максимальная ширина каньона в некоторых местах достигает 29 км. </a:t>
            </a:r>
            <a:br>
              <a:rPr lang="ru-RU" sz="1400" smtClean="0"/>
            </a:br>
            <a:r>
              <a:rPr lang="ru-RU" sz="1400" smtClean="0"/>
              <a:t/>
            </a:r>
            <a:br>
              <a:rPr lang="ru-RU" sz="1400" smtClean="0"/>
            </a:br>
            <a:r>
              <a:rPr lang="ru-RU" sz="1400" smtClean="0"/>
              <a:t>Хотя природоохранный статус части этой территории был присвоен уже в 1883 году, национальным парком Большой каньон реки Колорадо был объявлен только в 1919 году. </a:t>
            </a:r>
          </a:p>
        </p:txBody>
      </p:sp>
      <p:pic>
        <p:nvPicPr>
          <p:cNvPr id="8196" name="Picture 4" descr="can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205038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/>
              <a:t>Национальный парк Джаспер</a:t>
            </a:r>
            <a:br>
              <a:rPr lang="ru-RU" sz="3600" b="1" smtClean="0"/>
            </a:br>
            <a:endParaRPr lang="ru-RU" sz="3600" b="1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4762500" cy="53990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400" b="1" smtClean="0"/>
              <a:t>Национальный парк Джаспер расположен на восточных склонах Кордильер. Он объединяет разнообразные по структуре ландшафты высокогорий Главного и Передового хребтов, а также предгорий Скалистых гор. Общая площадь парка 10750 кв.км.</a:t>
            </a:r>
            <a:r>
              <a:rPr lang="ru-RU" sz="1400" smtClean="0"/>
              <a:t> </a:t>
            </a:r>
            <a:br>
              <a:rPr lang="ru-RU" sz="1400" smtClean="0"/>
            </a:br>
            <a:r>
              <a:rPr lang="ru-RU" sz="1400" smtClean="0"/>
              <a:t/>
            </a:r>
            <a:br>
              <a:rPr lang="ru-RU" sz="1400" smtClean="0"/>
            </a:br>
            <a:r>
              <a:rPr lang="ru-RU" sz="1400" smtClean="0"/>
              <a:t>Парк расположен в 320 км. к западу от города Эдмонтон (столицы провинции Альберта) и в 290 км. к северо-западу от города Калгари. Парк является одним из наиболее посещаемых туристами природоохранных объектов в Канаде. С запада к национальному парку Джаспер примыкают провинциальные парки Маунт-Робсон и Хамбер, с севера - парк дикой природы Уиллмор, с востока - заповедник Рокки-Маунтинс и охраняемые территории Уайт-Гоут и Бигхорн. </a:t>
            </a:r>
            <a:br>
              <a:rPr lang="ru-RU" sz="1400" smtClean="0"/>
            </a:br>
            <a:r>
              <a:rPr lang="ru-RU" sz="1400" smtClean="0"/>
              <a:t/>
            </a:r>
            <a:br>
              <a:rPr lang="ru-RU" sz="1400" smtClean="0"/>
            </a:br>
            <a:r>
              <a:rPr lang="ru-RU" sz="1400" smtClean="0"/>
              <a:t>Парк был основан в 1907 году. В 1984 году парк был объявлен объектом Всемирного культурного наследия ЮНЕСКО. </a:t>
            </a:r>
          </a:p>
        </p:txBody>
      </p:sp>
      <p:pic>
        <p:nvPicPr>
          <p:cNvPr id="9220" name="Picture 4" descr="jasp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25654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/>
              <a:t>Йосемитский национальный парк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773238"/>
            <a:ext cx="4619625" cy="48244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smtClean="0"/>
              <a:t>Йосемитский национальный парк (США, штат Калифорния) был создан в 1890 году благодаря неустанным усилиям натуралиста Джона Мюира. В 1890 году Конгресс США объявил его заповедником, а уже в 1864 году Конгресс присвоил Йосемитской долине в Калифорнии статус общественного парка. </a:t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>В наше время на вершине сезона, Йосемитский парк кишит людьми. Каждый год красоты парка влекут к себе четыре миллиона посетителей. Руководство заповедника стремится и сохранить первозданную природу этого края, и не забыть о туристах. </a:t>
            </a:r>
          </a:p>
        </p:txBody>
      </p:sp>
      <p:pic>
        <p:nvPicPr>
          <p:cNvPr id="10244" name="Picture 4" descr="Yosemite_Fal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1700213"/>
            <a:ext cx="381000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Центральная Америка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hlinkClick r:id="rId2" action="ppaction://hlinksldjump"/>
              </a:rPr>
              <a:t>Международный парк </a:t>
            </a:r>
            <a:r>
              <a:rPr lang="ru-RU" b="1" dirty="0" err="1" smtClean="0">
                <a:hlinkClick r:id="rId2" action="ppaction://hlinksldjump"/>
              </a:rPr>
              <a:t>Ла-Амистад</a:t>
            </a:r>
            <a:endParaRPr lang="ru-RU" b="1" dirty="0" smtClean="0"/>
          </a:p>
          <a:p>
            <a:pPr eaLnBrk="1" hangingPunct="1"/>
            <a:r>
              <a:rPr lang="ru-RU" b="1" dirty="0" smtClean="0">
                <a:hlinkClick r:id="rId3" action="ppaction://hlinksldjump"/>
              </a:rPr>
              <a:t>Национальный парк </a:t>
            </a:r>
            <a:r>
              <a:rPr lang="ru-RU" b="1" dirty="0" err="1" smtClean="0">
                <a:hlinkClick r:id="rId3" action="ppaction://hlinksldjump"/>
              </a:rPr>
              <a:t>Корковадо</a:t>
            </a:r>
            <a:r>
              <a:rPr lang="ru-RU" b="1" dirty="0" smtClean="0">
                <a:hlinkClick r:id="rId3" action="ppaction://hlinksldjump"/>
              </a:rPr>
              <a:t> (Коста-Рика)</a:t>
            </a:r>
            <a:endParaRPr lang="ru-RU" b="1" dirty="0" smtClean="0"/>
          </a:p>
          <a:p>
            <a:pPr eaLnBrk="1" hangingPunct="1"/>
            <a:r>
              <a:rPr lang="ru-RU" b="1" dirty="0" smtClean="0">
                <a:hlinkClick r:id="rId4" action="ppaction://hlinksldjump"/>
              </a:rPr>
              <a:t>Национальный парк </a:t>
            </a:r>
            <a:r>
              <a:rPr lang="ru-RU" b="1" dirty="0" err="1" smtClean="0">
                <a:hlinkClick r:id="rId4" action="ppaction://hlinksldjump"/>
              </a:rPr>
              <a:t>Монтеверде</a:t>
            </a:r>
            <a:r>
              <a:rPr lang="ru-RU" b="1" dirty="0" smtClean="0">
                <a:hlinkClick r:id="rId4" action="ppaction://hlinksldjump"/>
              </a:rPr>
              <a:t> (Коста-Рика)</a:t>
            </a:r>
            <a:endParaRPr lang="ru-RU" b="1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/>
              <a:t>Международный парк Ла-Амистад.</a:t>
            </a:r>
            <a:br>
              <a:rPr lang="ru-RU" sz="3600" b="1" smtClean="0"/>
            </a:br>
            <a:endParaRPr lang="ru-RU" sz="3600" b="1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1943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smtClean="0"/>
              <a:t>Международный парк Ла-Амистад расположен по обе стороне панамско-костариканской границы. В парк входят два граничащих друг с другом биосферных заповедника. Один из них находится в Коста-Рике, другой - в Панаме. Оба заповедника называются одинаково - Ла-Амистад, что в переводе с испанского означает "дружба".</a:t>
            </a:r>
            <a:r>
              <a:rPr lang="ru-RU" sz="1800" smtClean="0"/>
              <a:t> </a:t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>Общая площадь этого природного комплекса более 1 млн.га. В 1983 году он был занесен в Список объектов природного и культурного наследия ЮНЕСКО.</a:t>
            </a:r>
          </a:p>
        </p:txBody>
      </p:sp>
      <p:pic>
        <p:nvPicPr>
          <p:cNvPr id="12292" name="Picture 4" descr="amist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1700213"/>
            <a:ext cx="2857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484313"/>
            <a:ext cx="9144000" cy="490537"/>
          </a:xfrm>
        </p:spPr>
        <p:txBody>
          <a:bodyPr/>
          <a:lstStyle/>
          <a:p>
            <a:pPr eaLnBrk="1" hangingPunct="1"/>
            <a:r>
              <a:rPr lang="ru-RU" sz="3600" b="1" smtClean="0"/>
              <a:t>Национальный парк Корковадо</a:t>
            </a:r>
            <a:br>
              <a:rPr lang="ru-RU" sz="3600" b="1" smtClean="0"/>
            </a:br>
            <a:r>
              <a:rPr lang="ru-RU" sz="3600" b="1" smtClean="0"/>
              <a:t> (Коста-Рика)</a:t>
            </a:r>
            <a:br>
              <a:rPr lang="ru-RU" sz="3600" b="1" smtClean="0"/>
            </a:br>
            <a:endParaRPr lang="ru-RU" sz="3600" b="1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699125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Национальный парк Корковадо — прекрасный уголок природы на юге Коста-Рики. Он расположен на полуострове Оса, на побережье Тихого океана. Площадь парка составляет составляет 54 000 га. Великолепие природы этого отдаленного, почти нетронутого леса в Центральной Америке, разнообразие его растительности и животного мира привлекает к себе внимание людей. На территории Корковадо насчитывается не менее восьми экосистем. В парке произрастает около 500 видов деревьев, самое большое из которых — хлопковое дерево. Достигая в диаметре трех метров, оно возвышается более чем на 70 метров. </a:t>
            </a:r>
            <a:br>
              <a:rPr lang="ru-RU" sz="1600" smtClean="0"/>
            </a:br>
            <a:r>
              <a:rPr lang="ru-RU" sz="1600" smtClean="0"/>
              <a:t/>
            </a:r>
            <a:br>
              <a:rPr lang="ru-RU" sz="1600" smtClean="0"/>
            </a:br>
            <a:r>
              <a:rPr lang="ru-RU" sz="1600" smtClean="0"/>
              <a:t>Корковадо можно увидеть почти 400 видов пернатых обитателей. В парке живет самая большая в стране популяция красных ара. </a:t>
            </a:r>
            <a:br>
              <a:rPr lang="ru-RU" sz="1600" smtClean="0"/>
            </a:br>
            <a:r>
              <a:rPr lang="ru-RU" sz="1600" smtClean="0"/>
              <a:t/>
            </a:r>
            <a:br>
              <a:rPr lang="ru-RU" sz="1600" smtClean="0"/>
            </a:br>
            <a:endParaRPr lang="ru-RU" sz="1600" smtClean="0"/>
          </a:p>
        </p:txBody>
      </p:sp>
      <p:pic>
        <p:nvPicPr>
          <p:cNvPr id="13316" name="Picture 4" descr="corcova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688" y="1557338"/>
            <a:ext cx="22955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84313"/>
            <a:ext cx="8229600" cy="558800"/>
          </a:xfrm>
        </p:spPr>
        <p:txBody>
          <a:bodyPr/>
          <a:lstStyle/>
          <a:p>
            <a:pPr eaLnBrk="1" hangingPunct="1"/>
            <a:r>
              <a:rPr lang="ru-RU" sz="4000" b="1" smtClean="0"/>
              <a:t>Национальный парк Монтеверде (Коста-Рика)</a:t>
            </a:r>
            <a:br>
              <a:rPr lang="ru-RU" sz="4000" b="1" smtClean="0"/>
            </a:br>
            <a:endParaRPr lang="ru-RU" sz="4000" b="1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51943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В 1960-х годах группа ученых и местных жителей основала в Монтеверде Заповедник облачного леса, в который со временем включили и зону водораздела. С тех пор заповедник неоднократно расширялся, и сейчас он охватывает приблизительно 10 500 гектаров. </a:t>
            </a:r>
            <a:br>
              <a:rPr lang="ru-RU" sz="1600" smtClean="0"/>
            </a:br>
            <a:r>
              <a:rPr lang="ru-RU" sz="1600" smtClean="0"/>
              <a:t/>
            </a:r>
            <a:br>
              <a:rPr lang="ru-RU" sz="1600" smtClean="0"/>
            </a:br>
            <a:r>
              <a:rPr lang="ru-RU" sz="1600" smtClean="0"/>
              <a:t>Этот заповедник — одно из самых привлекательных мест в Коста-Рике. Ежегодно около 50 000 туристов поднимаются по крутой, извилистой грунтовой дороге, чтобы попасть в Монтеверде. Многочисленные любители птиц и натуралисты приезжают сюда, чтобы понаблюдать за всевозможными видами птиц, животных и растений, которые нашли убежище в заповеднике и близлежащих территориях. </a:t>
            </a:r>
          </a:p>
        </p:txBody>
      </p:sp>
      <p:pic>
        <p:nvPicPr>
          <p:cNvPr id="14340" name="Picture 4" descr="montever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2205038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Южная Америка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hlinkClick r:id="rId2" action="ppaction://hlinksldjump"/>
              </a:rPr>
              <a:t>Национальный парк </a:t>
            </a:r>
            <a:r>
              <a:rPr lang="ru-RU" b="1" dirty="0" err="1" smtClean="0">
                <a:hlinkClick r:id="rId2" action="ppaction://hlinksldjump"/>
              </a:rPr>
              <a:t>Жау</a:t>
            </a:r>
            <a:endParaRPr lang="ru-RU" b="1" dirty="0" smtClean="0"/>
          </a:p>
          <a:p>
            <a:pPr eaLnBrk="1" hangingPunct="1"/>
            <a:r>
              <a:rPr lang="ru-RU" b="1" dirty="0" smtClean="0">
                <a:hlinkClick r:id="rId3" action="ppaction://hlinksldjump"/>
              </a:rPr>
              <a:t>Национальный парк </a:t>
            </a:r>
            <a:r>
              <a:rPr lang="ru-RU" b="1" dirty="0" err="1" smtClean="0">
                <a:hlinkClick r:id="rId3" action="ppaction://hlinksldjump"/>
              </a:rPr>
              <a:t>Чако</a:t>
            </a:r>
            <a:endParaRPr lang="ru-RU" b="1" dirty="0" smtClean="0"/>
          </a:p>
          <a:p>
            <a:pPr eaLnBrk="1" hangingPunct="1"/>
            <a:r>
              <a:rPr lang="ru-RU" b="1" dirty="0" smtClean="0">
                <a:hlinkClick r:id="rId4" action="ppaction://hlinksldjump"/>
              </a:rPr>
              <a:t>Национальный парк </a:t>
            </a:r>
            <a:r>
              <a:rPr lang="ru-RU" b="1" dirty="0" err="1" smtClean="0">
                <a:hlinkClick r:id="rId4" action="ppaction://hlinksldjump"/>
              </a:rPr>
              <a:t>Лос-Гласьярес</a:t>
            </a:r>
            <a:endParaRPr lang="ru-RU" b="1" dirty="0" smtClean="0"/>
          </a:p>
          <a:p>
            <a:pPr eaLnBrk="1" hangingPunct="1"/>
            <a:r>
              <a:rPr lang="ru-RU" b="1" dirty="0" smtClean="0">
                <a:hlinkClick r:id="rId5" action="ppaction://hlinksldjump"/>
              </a:rPr>
              <a:t>Национальный парк Ману</a:t>
            </a:r>
            <a:endParaRPr lang="ru-RU" b="1" dirty="0" smtClean="0"/>
          </a:p>
          <a:p>
            <a:pPr eaLnBrk="1" hangingPunct="1"/>
            <a:r>
              <a:rPr lang="ru-RU" b="1" dirty="0" smtClean="0">
                <a:hlinkClick r:id="rId6" action="ppaction://hlinksldjump"/>
              </a:rPr>
              <a:t>Национальный парк </a:t>
            </a:r>
            <a:r>
              <a:rPr lang="ru-RU" b="1" dirty="0" err="1" smtClean="0">
                <a:hlinkClick r:id="rId6" action="ppaction://hlinksldjump"/>
              </a:rPr>
              <a:t>Паракас</a:t>
            </a:r>
            <a:endParaRPr lang="ru-RU" b="1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Национальный парк Жау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28775"/>
            <a:ext cx="5267325" cy="4530725"/>
          </a:xfrm>
        </p:spPr>
        <p:txBody>
          <a:bodyPr/>
          <a:lstStyle/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smtClean="0"/>
              <a:t>Национальный парк Жау был организован в 1980 году. Это один из самых больших национальных парков в Бразилии. Его площадь 2272000 га, что составляет 1.42% всего штата Амазония. В 2000 году парк был включен в Список объектов всемирного наследи ЮНЕСКО. В 2003 году национальный парк Жау был объединен с еще несколькими природоохранными территориями и вошел в состав Центрально-Амазонского заповедного комплекса.</a:t>
            </a:r>
          </a:p>
        </p:txBody>
      </p:sp>
      <p:pic>
        <p:nvPicPr>
          <p:cNvPr id="16388" name="Picture 4" descr="ja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2420938"/>
            <a:ext cx="333375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Национальный парк Чако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843588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Национальный парк Чако расположен в центральной части южно-американского континента, на востоке равнины Гран-Чако. Это название можно перевести как "Большое охотничье поле". Парк Чако было основан в 1954 году. Парк был учрежден правительством Аргентины для охраны уникальных ландшафтов наиболее возвышенных частей Восточного Чако.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/>
              <a:t>Национальный парк Лос-Гласьярес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915025" cy="5257800"/>
          </a:xfrm>
        </p:spPr>
        <p:txBody>
          <a:bodyPr/>
          <a:lstStyle/>
          <a:p>
            <a:pPr marL="92075" indent="18256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500" smtClean="0"/>
              <a:t>Национальный парк Лос-Гласьярес занимает площадь почти 446 тыс.га (по некоторым данным 760 тыс.га). Парк является вторым по величине природоохранным объектом в Аргентине. Он расположен вдоль чилийской границы в провинции Санта-Крус южнее 50 параллели. </a:t>
            </a:r>
            <a:br>
              <a:rPr lang="ru-RU" sz="1500" smtClean="0"/>
            </a:br>
            <a:r>
              <a:rPr lang="ru-RU" sz="1500" smtClean="0"/>
              <a:t/>
            </a:r>
            <a:br>
              <a:rPr lang="ru-RU" sz="1500" smtClean="0"/>
            </a:br>
            <a:r>
              <a:rPr lang="ru-RU" sz="1500" smtClean="0"/>
              <a:t>Впервые территория между озерами Вьедма и Лаго-Архентино была взята под охрану аргентинским государством в 1937 году. Однако, национальным парком эту территорию объявили только незадолго перед концом Второй мировой войны в апреле 1945 года. Современные границы </a:t>
            </a:r>
            <a:r>
              <a:rPr lang="ru-RU" sz="1500" b="1" smtClean="0"/>
              <a:t>национального парка Лос-Гласьярес</a:t>
            </a:r>
            <a:r>
              <a:rPr lang="ru-RU" sz="1500" smtClean="0"/>
              <a:t> были закодательно установлены только осенью 1971 года. В 1981 году </a:t>
            </a:r>
            <a:r>
              <a:rPr lang="ru-RU" sz="1500" b="1" smtClean="0"/>
              <a:t>национальный парк Лос-Гласьярес</a:t>
            </a:r>
            <a:r>
              <a:rPr lang="ru-RU" sz="1500" smtClean="0"/>
              <a:t> был включен в Список объектов всемирного природного наследия. </a:t>
            </a:r>
            <a:br>
              <a:rPr lang="ru-RU" sz="1500" smtClean="0"/>
            </a:br>
            <a:endParaRPr lang="ru-RU" sz="1500" smtClean="0"/>
          </a:p>
          <a:p>
            <a:pPr marL="92075" indent="18256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500" smtClean="0"/>
              <a:t>Более 40 процентов территории национального парка покрыто вечными льдами, составляющими так называемый Южный патагонский ледниковый щит. От этого щита к западу и востоку расходятся мощные долинные ледники. На востоке (в Чили) "концы" этих ледников спускаются в Тихий океан. В Аргентине большинство ледниковых языков заканчиваются в больших озерах. </a:t>
            </a:r>
            <a:br>
              <a:rPr lang="ru-RU" sz="1500" smtClean="0"/>
            </a:br>
            <a:r>
              <a:rPr lang="ru-RU" sz="1500" smtClean="0"/>
              <a:t/>
            </a:r>
            <a:br>
              <a:rPr lang="ru-RU" sz="1500" smtClean="0"/>
            </a:br>
            <a:r>
              <a:rPr lang="ru-RU" sz="1500" smtClean="0"/>
              <a:t/>
            </a:r>
            <a:br>
              <a:rPr lang="ru-RU" sz="1500" smtClean="0"/>
            </a:br>
            <a:endParaRPr lang="ru-RU" sz="1500" smtClean="0"/>
          </a:p>
        </p:txBody>
      </p:sp>
      <p:pic>
        <p:nvPicPr>
          <p:cNvPr id="18436" name="Picture 4" descr="glasiar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2133600"/>
            <a:ext cx="22098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Национальный парк Ману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554663" cy="4530725"/>
          </a:xfrm>
        </p:spPr>
        <p:txBody>
          <a:bodyPr/>
          <a:lstStyle/>
          <a:p>
            <a:pPr marL="92075" indent="18256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smtClean="0"/>
              <a:t>Ману один из старейших крупных тропических парков мира. Национальный парк Ману был образован 29 мая 1973 года. Спустя 14 лет (в 1987 году) он был признан объектом Всемирного и природного наследия ЮНЕСКО, а также получил статус биосферного заповедника. </a:t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>Национальный парк Ману расположен на юго-востоке Перу в 1400 км от столицы (Лимы). Общая площадь заповедника составляет 1,9 млн.га. Парк разделен на три зоны: собственно национальный парк, заповедник и культурная зона. </a:t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>Основная цель создания национального парка Ману - сохранение тропического биоразнообразия.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Национальный парк Паракас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130925" cy="4530725"/>
          </a:xfrm>
        </p:spPr>
        <p:txBody>
          <a:bodyPr/>
          <a:lstStyle/>
          <a:p>
            <a:pPr marL="92075" indent="18256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smtClean="0"/>
              <a:t>Национальный парк Паракас. Он расположен примерно в 250 километрах к югу от Лимы, на пути Панамериканского шоссе. </a:t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>Национальный парк Паракас занимает 335 000 гектаров побережья и полуостров Паракас. Он был образован в 1975 году правительством Перу с целью сохранить многочисленных животных, как обитающих здесь, так и ежегодно мигрирующих. Он воспитывает бережное отношение к окружающей среде и способствует развитию туризма. Именно здесь было обнаружено более 100 археологических памятников — свидетельство многовековой культуры Паракас. Прибрежные воды служат домом для морских львов, кошачьих выдр, дельфинов, более 200 видов птиц и 4 видов морских черепах.</a:t>
            </a:r>
          </a:p>
        </p:txBody>
      </p:sp>
      <p:pic>
        <p:nvPicPr>
          <p:cNvPr id="20484" name="Picture 5" descr="Peru03_F0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9563" y="2060575"/>
            <a:ext cx="2311400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Африка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hlinkClick r:id="rId2" action="ppaction://hlinksldjump"/>
              </a:rPr>
              <a:t>Национальный парк </a:t>
            </a:r>
            <a:r>
              <a:rPr lang="ru-RU" dirty="0" err="1" smtClean="0">
                <a:hlinkClick r:id="rId2" action="ppaction://hlinksldjump"/>
              </a:rPr>
              <a:t>Вирунга</a:t>
            </a:r>
            <a:r>
              <a:rPr lang="ru-RU" dirty="0" smtClean="0">
                <a:hlinkClick r:id="rId2" action="ppaction://hlinksldjump"/>
              </a:rPr>
              <a:t> </a:t>
            </a:r>
            <a:endParaRPr lang="ru-RU" dirty="0" smtClean="0"/>
          </a:p>
          <a:p>
            <a:pPr eaLnBrk="1" hangingPunct="1"/>
            <a:r>
              <a:rPr lang="ru-RU" dirty="0" smtClean="0">
                <a:hlinkClick r:id="rId3" action="ppaction://hlinksldjump"/>
              </a:rPr>
              <a:t>Заповедник Аир и </a:t>
            </a:r>
            <a:r>
              <a:rPr lang="ru-RU" dirty="0" err="1" smtClean="0">
                <a:hlinkClick r:id="rId3" action="ppaction://hlinksldjump"/>
              </a:rPr>
              <a:t>Тенере</a:t>
            </a:r>
            <a:r>
              <a:rPr lang="ru-RU" dirty="0" smtClean="0">
                <a:hlinkClick r:id="rId3" action="ppaction://hlinksldjump"/>
              </a:rPr>
              <a:t> </a:t>
            </a:r>
            <a:endParaRPr lang="ru-RU" dirty="0" smtClean="0"/>
          </a:p>
          <a:p>
            <a:pPr eaLnBrk="1" hangingPunct="1"/>
            <a:r>
              <a:rPr lang="ru-RU" dirty="0" smtClean="0">
                <a:hlinkClick r:id="rId4" action="ppaction://hlinksldjump"/>
              </a:rPr>
              <a:t>Национальный парк Серенгети </a:t>
            </a:r>
            <a:endParaRPr lang="ru-RU" dirty="0" smtClean="0"/>
          </a:p>
          <a:p>
            <a:pPr eaLnBrk="1" hangingPunct="1"/>
            <a:r>
              <a:rPr lang="ru-RU" dirty="0" smtClean="0">
                <a:hlinkClick r:id="rId5" action="ppaction://hlinksldjump"/>
              </a:rPr>
              <a:t>Национальный парк Найроби </a:t>
            </a:r>
            <a:endParaRPr lang="ru-RU" dirty="0" smtClean="0"/>
          </a:p>
          <a:p>
            <a:pPr eaLnBrk="1" hangingPunct="1"/>
            <a:r>
              <a:rPr lang="ru-RU" dirty="0" smtClean="0">
                <a:hlinkClick r:id="rId6" action="ppaction://hlinksldjump"/>
              </a:rPr>
              <a:t>Национальный</a:t>
            </a:r>
            <a:r>
              <a:rPr lang="ru-RU" b="1" dirty="0" smtClean="0">
                <a:hlinkClick r:id="rId6" action="ppaction://hlinksldjump"/>
              </a:rPr>
              <a:t> </a:t>
            </a:r>
            <a:r>
              <a:rPr lang="ru-RU" dirty="0" smtClean="0">
                <a:hlinkClick r:id="rId6" action="ppaction://hlinksldjump"/>
              </a:rPr>
              <a:t>парк Килиманджаро</a:t>
            </a:r>
            <a:endParaRPr lang="ru-RU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Национальный парк Вирунга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122863" cy="4997450"/>
          </a:xfrm>
        </p:spPr>
        <p:txBody>
          <a:bodyPr/>
          <a:lstStyle/>
          <a:p>
            <a:pPr marL="92075" indent="90488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200" b="1" smtClean="0"/>
              <a:t>Вирунга - один из самых старых национальных парков Африки.</a:t>
            </a:r>
            <a:r>
              <a:rPr lang="ru-RU" sz="1200" smtClean="0"/>
              <a:t> Он находится на северо-востоке Демократической Республики Конго. На протяжении 300 километров граница парка совпадает с государственными границами Руанды и Уганды. Годом официального рождения парка Вирунга считается 1929 год. Тогда он был назван национальный парк Альберт и Киву. В 1969 году из единого природоохранного объекта Альберт и Киву был выделен отдельный </a:t>
            </a:r>
            <a:r>
              <a:rPr lang="ru-RU" sz="1200" b="1" smtClean="0"/>
              <a:t>национальный парк Вирунга</a:t>
            </a:r>
            <a:r>
              <a:rPr lang="ru-RU" sz="1200" smtClean="0"/>
              <a:t>. В настоящее время территория парка граничит с землями национального парка Рузвензори в Уганде и </a:t>
            </a:r>
            <a:r>
              <a:rPr lang="ru-RU" sz="1200" smtClean="0">
                <a:hlinkClick r:id="rId2"/>
              </a:rPr>
              <a:t>национального парка вулканов в Руанде</a:t>
            </a:r>
            <a:r>
              <a:rPr lang="ru-RU" sz="1200" smtClean="0"/>
              <a:t>. </a:t>
            </a:r>
            <a:br>
              <a:rPr lang="ru-RU" sz="1200" smtClean="0"/>
            </a:br>
            <a:r>
              <a:rPr lang="ru-RU" sz="1200" smtClean="0"/>
              <a:t/>
            </a:r>
            <a:br>
              <a:rPr lang="ru-RU" sz="1200" smtClean="0"/>
            </a:br>
            <a:r>
              <a:rPr lang="ru-RU" sz="1200" smtClean="0"/>
              <a:t>Площадь национального парка Вирунга 790 тыс.га. Ландшафты на территории национального парка очень разнообразны. Здесь можно встретить травянистые и древесные саванны, низкорослые постоянно влажные леса, бамбуковые заросли, болота, луга, ледники, снежники и общирные лавовые плато. </a:t>
            </a:r>
            <a:br>
              <a:rPr lang="ru-RU" sz="1200" smtClean="0"/>
            </a:br>
            <a:r>
              <a:rPr lang="ru-RU" sz="1200" smtClean="0"/>
              <a:t/>
            </a:r>
            <a:br>
              <a:rPr lang="ru-RU" sz="1200" smtClean="0"/>
            </a:br>
            <a:r>
              <a:rPr lang="ru-RU" sz="1200" smtClean="0"/>
              <a:t>Территория парка вытянута с севера на юг и состоит из трех различных частей. Северная часть включает в себя горы Рувензори и долину Семлики, в центре расположены озеро Эдуард и равнины Рвинди, Рутшуру и Ишаша. Южная часть - лавовые плато Ньямлагира и Ньярагонго, а также часть вулканического массива Вирунга.</a:t>
            </a:r>
          </a:p>
        </p:txBody>
      </p:sp>
      <p:pic>
        <p:nvPicPr>
          <p:cNvPr id="22532" name="Picture 4" descr="virung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2205038"/>
            <a:ext cx="333375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Заповедник Аир и Тенере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7338"/>
            <a:ext cx="5986462" cy="4997450"/>
          </a:xfrm>
        </p:spPr>
        <p:txBody>
          <a:bodyPr/>
          <a:lstStyle/>
          <a:p>
            <a:pPr marL="92075" indent="2730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smtClean="0"/>
              <a:t>Природный резерват Аир и Тенере расположен на южной границе пустыни Сахара. Его площадь 77000 кв.км. Заповедник был основан в 1988 году. Сразу же около 15% его территории было выделено под специальный резерват со строгим режимом охраны для защиты антилоп аддакс. В 1991 году резерват вошел в список Объектов всемирного природного и культурного наследия ЮНЕСКО. </a:t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>На плато Аир много интересных геологических памятников. И плато, и горные массивы расчленены глубокими долинами. Однако здесь текут лишь временные водотоки, которые оживают лишь на короткое время после дождей. </a:t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>Климат заповедника обычен для Центральной Сахары: очень жаркий и засушливый. Нигде на территории заповедника за год не выпадает более 100 мм осадков.</a:t>
            </a:r>
          </a:p>
        </p:txBody>
      </p:sp>
      <p:pic>
        <p:nvPicPr>
          <p:cNvPr id="23556" name="Picture 4" descr="ai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9963" y="2492375"/>
            <a:ext cx="3059112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Национальный парк Серенгети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5770562" cy="4530725"/>
          </a:xfrm>
        </p:spPr>
        <p:txBody>
          <a:bodyPr/>
          <a:lstStyle/>
          <a:p>
            <a:pPr marL="0" indent="274638" eaLnBrk="1" hangingPunct="1">
              <a:lnSpc>
                <a:spcPct val="90000"/>
              </a:lnSpc>
              <a:buFont typeface="Wingdings" pitchFamily="2" charset="2"/>
              <a:buNone/>
              <a:tabLst>
                <a:tab pos="0" algn="l"/>
              </a:tabLst>
            </a:pPr>
            <a:r>
              <a:rPr lang="ru-RU" sz="2000" smtClean="0"/>
              <a:t>Национальных парк Серенгети, расположен в районе Великого Африканского Разлома. Он входит в список известнейших национальных парков мира. Национальный парк Серенгети - это низкотравные холмистые долины площадью 30 000 квадратных километров на территории Танзании и Кении. Их покрывает сочная трава, которая прекрасно растет на плодородной почве вулканического происхождения. Серенгети - рай для животных, восхищающий всех побывавших в нем. </a:t>
            </a:r>
          </a:p>
        </p:txBody>
      </p:sp>
      <p:pic>
        <p:nvPicPr>
          <p:cNvPr id="24580" name="Picture 4" descr="serenge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633663"/>
            <a:ext cx="3241675" cy="239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Национальный парк Найроби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7338"/>
            <a:ext cx="5915025" cy="4530725"/>
          </a:xfrm>
        </p:spPr>
        <p:txBody>
          <a:bodyPr/>
          <a:lstStyle/>
          <a:p>
            <a:pPr marL="92075" indent="18256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400" smtClean="0"/>
              <a:t>Всего в семи километрах от столицы Кении расположена маленькая саванна с высокой травой и редкими раскидистыми деревьями - </a:t>
            </a:r>
            <a:r>
              <a:rPr lang="ru-RU" sz="1400" b="1" smtClean="0"/>
              <a:t>национальный парк Найроби</a:t>
            </a:r>
            <a:r>
              <a:rPr lang="ru-RU" sz="1400" smtClean="0"/>
              <a:t>, общей площадью всего 117 кв. км. Открыт был этот парк раньше многих подобных парков Кении, в 1946 году. Это один из немногих парков в мире, где одновременно можно наслаждаться красотой почти нетронутой дикой природы и не терять из виду силуэт большого города. </a:t>
            </a:r>
            <a:br>
              <a:rPr lang="ru-RU" sz="1400" smtClean="0"/>
            </a:br>
            <a:r>
              <a:rPr lang="ru-RU" sz="1400" smtClean="0"/>
              <a:t/>
            </a:r>
            <a:br>
              <a:rPr lang="ru-RU" sz="1400" smtClean="0"/>
            </a:br>
            <a:r>
              <a:rPr lang="ru-RU" sz="1400" smtClean="0"/>
              <a:t>Животный и растительный мир национального парка Найроби настолько разнообразен, что можно подумать, что находишься в сердце дикой Африки, а не на окраине многомиллионного города. В парке можно увидеть львов, носорогов, гепардов, антилоп, жирафов, газелей. Там же протекает река Athi, в водах которой водятся крокодилы и бегемоты, а в прибрежных лесах – птицы и обезьяны. В национальном парке Найроби зарегистрированы около 400 различных видов птиц. Одна из особенностей парка – большое количество обитающих в нем носорогов, около 50 особей. Здесь, в отличие от других парков и заповедников, практически всегда можно увидеть черного носорога в его естественной среде обитания. В национальном парке есть также приют-лечебница для раненых и больных животных.</a:t>
            </a:r>
          </a:p>
        </p:txBody>
      </p:sp>
      <p:pic>
        <p:nvPicPr>
          <p:cNvPr id="25604" name="Picture 4" descr="nairob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2205038"/>
            <a:ext cx="2843212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649287"/>
          </a:xfrm>
        </p:spPr>
        <p:txBody>
          <a:bodyPr/>
          <a:lstStyle/>
          <a:p>
            <a:pPr eaLnBrk="1" hangingPunct="1"/>
            <a:r>
              <a:rPr lang="ru-RU" sz="3600" b="1" smtClean="0"/>
              <a:t>Национальный парк Килиманджаро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600200"/>
            <a:ext cx="5194300" cy="4530725"/>
          </a:xfrm>
        </p:spPr>
        <p:txBody>
          <a:bodyPr/>
          <a:lstStyle/>
          <a:p>
            <a:pPr marL="92075" indent="18256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Национальный парк Килиманджаро был основан в 1973 году и сейчас занимает 756 кв. км. Подножие горы находится на высоте 1829 м над уровнем моря, а пик Кибо - на высоте 5895 м. Национальный парк Килиманджаро был включен в Список всемирного наследия в 1987 г. </a:t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Гора Килиманджаро - самая высокая одиночная гора в мире. Гора Килиманджаро образовалась в результате серии вулканических движений. В результате вулканической активности образовались три пика - Шира, Кибо и Мавензи.</a:t>
            </a:r>
          </a:p>
        </p:txBody>
      </p:sp>
      <p:pic>
        <p:nvPicPr>
          <p:cNvPr id="26628" name="Picture 4" descr="kilimanja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2614613"/>
            <a:ext cx="3810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Австралия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hlinkClick r:id="rId2" action="ppaction://hlinksldjump"/>
              </a:rPr>
              <a:t>Большой Барьерный Риф</a:t>
            </a:r>
            <a:endParaRPr lang="ru-RU" b="1" dirty="0" smtClean="0"/>
          </a:p>
          <a:p>
            <a:pPr eaLnBrk="1" hangingPunct="1"/>
            <a:r>
              <a:rPr lang="ru-RU" b="1" dirty="0" smtClean="0">
                <a:hlinkClick r:id="rId3" action="ppaction://hlinksldjump"/>
              </a:rPr>
              <a:t>Национальный парк </a:t>
            </a:r>
            <a:r>
              <a:rPr lang="ru-RU" b="1" dirty="0" err="1" smtClean="0">
                <a:hlinkClick r:id="rId3" action="ppaction://hlinksldjump"/>
              </a:rPr>
              <a:t>Фьордленд</a:t>
            </a:r>
            <a:r>
              <a:rPr lang="ru-RU" b="1" dirty="0" smtClean="0">
                <a:hlinkClick r:id="rId3" action="ppaction://hlinksldjump"/>
              </a:rPr>
              <a:t> (Новая Зеландия)</a:t>
            </a:r>
            <a:endParaRPr lang="ru-RU" b="1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Большой Барьерный Риф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600200"/>
            <a:ext cx="5327650" cy="4530725"/>
          </a:xfrm>
        </p:spPr>
        <p:txBody>
          <a:bodyPr/>
          <a:lstStyle/>
          <a:p>
            <a:pPr marL="92075" indent="2730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Самое крупное на Земле скопление коралловых рифов это Большой Барьерный Риф. Он расположен на протяжении более 2300 км вдоль северо-восточного побережья Австралии. На площади более 340 тыс.кв.км. континентального шельфа, среди примерно 600 островов, разбросаны примерно 3,4 рифов, множество отмелей и песчанных островов.</a:t>
            </a:r>
          </a:p>
        </p:txBody>
      </p:sp>
      <p:pic>
        <p:nvPicPr>
          <p:cNvPr id="28676" name="Picture 4" descr="bb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163" y="2205038"/>
            <a:ext cx="3763962" cy="270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/>
              <a:t>Национальный парк Фьордленд (Новая Зеландия)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600200"/>
            <a:ext cx="5338763" cy="5068888"/>
          </a:xfrm>
        </p:spPr>
        <p:txBody>
          <a:bodyPr/>
          <a:lstStyle/>
          <a:p>
            <a:pPr marL="92075" indent="18256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Новая Зеландия - один из самых благополучных в экологическом отношении уголков Земли. Треть площади страны (более 5 млн.га) это охраняемые территории. В Новой Зеландии 14 национальных парков. </a:t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На Южном острове находится крупнейший </a:t>
            </a:r>
            <a:r>
              <a:rPr lang="ru-RU" sz="2000" b="1" smtClean="0"/>
              <a:t>национальный парк Новой Зеландии</a:t>
            </a:r>
            <a:r>
              <a:rPr lang="ru-RU" sz="2000" smtClean="0"/>
              <a:t> - Фьордленд. Парк расположен в северо-западной части острова. Протяженность парка 230 км, общая площадь 1200тыс га. </a:t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b="1" smtClean="0"/>
              <a:t>Национальный парк Фьордленд</a:t>
            </a:r>
            <a:r>
              <a:rPr lang="ru-RU" sz="2000" smtClean="0"/>
              <a:t> был основан в 1952 году. В настоящее время он включен в </a:t>
            </a:r>
            <a:r>
              <a:rPr lang="ru-RU" sz="2000" b="1" smtClean="0"/>
              <a:t>Список всемирного наследия ЮНЕСКО</a:t>
            </a:r>
            <a:r>
              <a:rPr lang="ru-RU" sz="2000" smtClean="0"/>
              <a:t>.</a:t>
            </a:r>
          </a:p>
        </p:txBody>
      </p:sp>
      <p:pic>
        <p:nvPicPr>
          <p:cNvPr id="29700" name="Picture 4" descr="большой барьерный риф 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068638"/>
            <a:ext cx="3352800" cy="21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Европа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hlinkClick r:id="rId2" action="ppaction://hlinksldjump"/>
              </a:rPr>
              <a:t>Национальный парк </a:t>
            </a:r>
            <a:r>
              <a:rPr lang="ru-RU" dirty="0" err="1" smtClean="0">
                <a:hlinkClick r:id="rId2" action="ppaction://hlinksldjump"/>
              </a:rPr>
              <a:t>Вануаз</a:t>
            </a:r>
            <a:r>
              <a:rPr lang="ru-RU" dirty="0" smtClean="0">
                <a:hlinkClick r:id="rId2" action="ppaction://hlinksldjump"/>
              </a:rPr>
              <a:t> </a:t>
            </a:r>
            <a:endParaRPr lang="ru-RU" dirty="0" smtClean="0"/>
          </a:p>
          <a:p>
            <a:pPr eaLnBrk="1" hangingPunct="1"/>
            <a:r>
              <a:rPr lang="ru-RU" dirty="0" err="1" smtClean="0">
                <a:hlinkClick r:id="rId3" action="ppaction://hlinksldjump"/>
              </a:rPr>
              <a:t>Татранский</a:t>
            </a:r>
            <a:r>
              <a:rPr lang="ru-RU" dirty="0" smtClean="0">
                <a:hlinkClick r:id="rId3" action="ppaction://hlinksldjump"/>
              </a:rPr>
              <a:t> национальный парк</a:t>
            </a:r>
            <a:endParaRPr lang="ru-RU" dirty="0" smtClean="0"/>
          </a:p>
          <a:p>
            <a:pPr eaLnBrk="1" hangingPunct="1"/>
            <a:r>
              <a:rPr lang="ru-RU" dirty="0" smtClean="0">
                <a:hlinkClick r:id="rId4" action="ppaction://hlinksldjump"/>
              </a:rPr>
              <a:t>Национальный парк </a:t>
            </a:r>
            <a:r>
              <a:rPr lang="ru-RU" dirty="0" err="1" smtClean="0">
                <a:hlinkClick r:id="rId4" action="ppaction://hlinksldjump"/>
              </a:rPr>
              <a:t>Кото-Де-Доньяна</a:t>
            </a:r>
            <a:endParaRPr lang="ru-RU" dirty="0" smtClean="0"/>
          </a:p>
          <a:p>
            <a:pPr eaLnBrk="1" hangingPunct="1"/>
            <a:r>
              <a:rPr lang="ru-RU" dirty="0" smtClean="0">
                <a:hlinkClick r:id="rId5" action="ppaction://hlinksldjump"/>
              </a:rPr>
              <a:t>Национальный парк </a:t>
            </a:r>
            <a:r>
              <a:rPr lang="ru-RU" dirty="0" err="1" smtClean="0">
                <a:hlinkClick r:id="rId5" action="ppaction://hlinksldjump"/>
              </a:rPr>
              <a:t>Тингведлир</a:t>
            </a:r>
            <a:r>
              <a:rPr lang="ru-RU" dirty="0" smtClean="0">
                <a:hlinkClick r:id="rId5" action="ppaction://hlinksldjump"/>
              </a:rPr>
              <a:t> </a:t>
            </a:r>
            <a:endParaRPr lang="ru-RU" dirty="0" smtClean="0"/>
          </a:p>
          <a:p>
            <a:pPr eaLnBrk="1" hangingPunct="1"/>
            <a:r>
              <a:rPr lang="ru-RU" dirty="0" smtClean="0">
                <a:hlinkClick r:id="rId6" action="ppaction://hlinksldjump"/>
              </a:rPr>
              <a:t>Национальный парк Беловежская пуща </a:t>
            </a:r>
            <a:endParaRPr lang="ru-RU" dirty="0" smtClean="0"/>
          </a:p>
          <a:p>
            <a:pPr eaLnBrk="1" hangingPunct="1"/>
            <a:r>
              <a:rPr lang="ru-RU" dirty="0" smtClean="0">
                <a:hlinkClick r:id="rId7" action="ppaction://hlinksldjump"/>
              </a:rPr>
              <a:t>Национальный парк </a:t>
            </a:r>
            <a:r>
              <a:rPr lang="ru-RU" dirty="0" err="1" smtClean="0">
                <a:hlinkClick r:id="rId7" action="ppaction://hlinksldjump"/>
              </a:rPr>
              <a:t>Паанаярви</a:t>
            </a:r>
            <a:r>
              <a:rPr lang="ru-RU" dirty="0" smtClean="0">
                <a:hlinkClick r:id="rId7" action="ppaction://hlinksldjump"/>
              </a:rPr>
              <a:t>   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Национальный парк Вануаз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b="1" smtClean="0"/>
              <a:t>Национальный парк Вануаз это первый национальный парк во Франции</a:t>
            </a:r>
            <a:r>
              <a:rPr lang="ru-RU" sz="1800" smtClean="0"/>
              <a:t>. Он был основан в 1963 году. Причиной создания парка послужила угроза полного истребления каменных козлов в этой местности. Определенно, Вануаз можно назвать главным </a:t>
            </a:r>
            <a:r>
              <a:rPr lang="ru-RU" sz="1800" b="1" smtClean="0"/>
              <a:t>национальным парком Франции</a:t>
            </a:r>
            <a:r>
              <a:rPr lang="ru-RU" sz="1800" smtClean="0"/>
              <a:t>. </a:t>
            </a:r>
            <a:r>
              <a:rPr lang="ru-RU" sz="1800" b="1" smtClean="0"/>
              <a:t>Национальный парк Вануаз</a:t>
            </a:r>
            <a:r>
              <a:rPr lang="ru-RU" sz="1800" smtClean="0"/>
              <a:t> располагается южнее горного массива Монблан и простирается вдоль горной цепи Альп в районе Савойе. Это относительно небольшой парк. Парк разделен на две зоны: центральная имеет протяженность 528 кв.км. и периферийная зона - 1450 кв.км. Периферийная зона представляет собой область, которая окружает центральную; она была создана для защиты живой природы в центральной зоне с целью сохранения ее в первозданном виде. Периферийная зона позволяет больше ограничить доступ людей в эти прекрасные дикие земли. На протяжении 14 километров национальный парк Вануаз граничит с итальянским </a:t>
            </a:r>
            <a:r>
              <a:rPr lang="ru-RU" sz="1800" smtClean="0">
                <a:hlinkClick r:id="rId2"/>
              </a:rPr>
              <a:t>национальным парком Гран-Парадизо</a:t>
            </a:r>
            <a:r>
              <a:rPr lang="ru-RU" sz="1800" smtClean="0"/>
              <a:t>. Оба парка составляют крупнейший охраняемый массив Западной Европы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Татранский национальный парк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122863" cy="4530725"/>
          </a:xfrm>
        </p:spPr>
        <p:txBody>
          <a:bodyPr/>
          <a:lstStyle/>
          <a:p>
            <a:pPr marL="0" indent="27463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smtClean="0"/>
              <a:t>Татры - самая высокая часть Карпатской горной системы, их максимальная высота составляет 2655 м. В хорошую погоду характерный силуэт этих гор виден на расстоянии несколько десятков километров. Татры являются естественным барьером, разделяющим два соседних государства - Польшу и Словакию. две трети территории Татранского национального парка покрывают леса. </a:t>
            </a:r>
            <a:br>
              <a:rPr lang="ru-RU" sz="2000" smtClean="0"/>
            </a:br>
            <a:endParaRPr lang="ru-RU" sz="2000" smtClean="0"/>
          </a:p>
        </p:txBody>
      </p:sp>
      <p:pic>
        <p:nvPicPr>
          <p:cNvPr id="32772" name="Picture 5" descr="Татранский национальный парк. Тат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2276475"/>
            <a:ext cx="3487738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Национальный парк Кото-Де-Доньяна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25" y="1600200"/>
            <a:ext cx="5554663" cy="4530725"/>
          </a:xfrm>
        </p:spPr>
        <p:txBody>
          <a:bodyPr/>
          <a:lstStyle/>
          <a:p>
            <a:pPr marL="92075" indent="182563" eaLnBrk="1" hangingPunct="1">
              <a:buFont typeface="Wingdings" pitchFamily="2" charset="2"/>
              <a:buNone/>
            </a:pPr>
            <a:r>
              <a:rPr lang="ru-RU" sz="2400" smtClean="0"/>
              <a:t>Легендарный Национальный парк Испании «Доньяна» площадью в 50 000 гектаров служит весенним птичьим аэропортом, который принимает сотни тысяч пернатых, летящих из Африки в Европу и делающих остановку в этих заболоченных лесистых местах, чтобы свить гнездо и вывести потомство. </a:t>
            </a:r>
          </a:p>
        </p:txBody>
      </p:sp>
      <p:pic>
        <p:nvPicPr>
          <p:cNvPr id="33796" name="Picture 5" descr="Кото-Де-Доньяна. Испания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2220913"/>
            <a:ext cx="360045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Национальный парк Тингведлир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770563" cy="4530725"/>
          </a:xfrm>
        </p:spPr>
        <p:txBody>
          <a:bodyPr/>
          <a:lstStyle/>
          <a:p>
            <a:pPr marL="92075" indent="18256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Национальный парк Тингведлир создан в соответствии с указом парламента Исландии в 1928 году. Это самая первая охраняемая территория в Исландии. Это также один из самых старых национальных парков Европы. На протяжении ХХ века территория парка неоднократно расширялась. Последний раз границы национального парка были изменены в 2004 году. </a:t>
            </a:r>
          </a:p>
        </p:txBody>
      </p:sp>
      <p:pic>
        <p:nvPicPr>
          <p:cNvPr id="34820" name="Picture 6" descr="Национальный парк Тингведлир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1628775"/>
            <a:ext cx="28575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Национальный парк Беловежская пуща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600200"/>
            <a:ext cx="5338763" cy="5257800"/>
          </a:xfrm>
        </p:spPr>
        <p:txBody>
          <a:bodyPr/>
          <a:lstStyle/>
          <a:p>
            <a:pPr marL="92075" indent="2730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400" smtClean="0"/>
              <a:t>Национальный парк «Беловежская пуща» расположен на территории Каменецкого и Пружанского районов Брестской области и Свислочского района Гродненской области. Административный центр национального парка находится в поселке Каменюки Каменецкого района. Государственный национальный парк «Беловежская пуща», расположенный на территории Республики Беларусь, представляет собой единый природный комплекс с Беловежским национальным парком Республики Польша. Площадь национального парка составляет c белорусской стороны 87 363 га; с польской – 10 501 га. </a:t>
            </a:r>
            <a:br>
              <a:rPr lang="ru-RU" sz="1400" smtClean="0"/>
            </a:br>
            <a:endParaRPr lang="ru-RU" sz="1400" smtClean="0"/>
          </a:p>
          <a:p>
            <a:pPr marL="92075" indent="2730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400" smtClean="0"/>
              <a:t>Беловежская пуща – единственный в Европе сохранившийся в естественном состоянии крупный массив высоковозрастных лесов западноевропейского типа с элементами западной, северной и южной флоры. </a:t>
            </a:r>
          </a:p>
          <a:p>
            <a:pPr marL="92075" indent="2730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400" smtClean="0"/>
              <a:t>Животный мир национального парка «Беловежская пуща» богат и многообразен. На его территории обитает 59 видов млекопитающих (в том числе 6 охраняемых), 253 вида птиц, 11 видов земноводных, 7 видов пресмыкающихся, 24 вида рыб и более 11 000 видов беспозвоночных животных. </a:t>
            </a:r>
          </a:p>
        </p:txBody>
      </p:sp>
      <p:pic>
        <p:nvPicPr>
          <p:cNvPr id="35844" name="Picture 5" descr="Bialowieza National Par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2276475"/>
            <a:ext cx="3810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652463"/>
          </a:xfrm>
        </p:spPr>
        <p:txBody>
          <a:bodyPr/>
          <a:lstStyle/>
          <a:p>
            <a:pPr eaLnBrk="1" hangingPunct="1"/>
            <a:r>
              <a:rPr lang="ru-RU" sz="4000" smtClean="0"/>
              <a:t>Национальный парк Паанаярви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5770562" cy="5876925"/>
          </a:xfrm>
        </p:spPr>
        <p:txBody>
          <a:bodyPr/>
          <a:lstStyle/>
          <a:p>
            <a:pPr marL="92075" indent="18256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Национальный парк "Паанаярви" расположен на северо-западе республики Карелия, в наиболее возвышенной ее части. Национальный парк “Паанаярви” образован 20 мая 1992 года Постановлением Правительства РФ № 331. Площадь национального парка составляет 104 473 га. </a:t>
            </a:r>
            <a:br>
              <a:rPr lang="ru-RU" sz="1600" smtClean="0"/>
            </a:br>
            <a:r>
              <a:rPr lang="ru-RU" sz="1600" smtClean="0"/>
              <a:t/>
            </a:r>
            <a:br>
              <a:rPr lang="ru-RU" sz="1600" smtClean="0"/>
            </a:br>
            <a:r>
              <a:rPr lang="ru-RU" sz="1600" smtClean="0"/>
              <a:t>Растительный мир — главная достопримечательность парка. Его своеобразие определяются тремя факторами - низкогорным характером рельефа, присутствием карбонатных пород (доломитов) благоприятных для произрастания многих кальцефильных растений и, наконец, наличием крупных нетронутых человеком природных массивов. </a:t>
            </a:r>
            <a:br>
              <a:rPr lang="ru-RU" sz="1600" smtClean="0"/>
            </a:br>
            <a:r>
              <a:rPr lang="ru-RU" sz="1600" smtClean="0"/>
              <a:t/>
            </a:r>
            <a:br>
              <a:rPr lang="ru-RU" sz="1600" smtClean="0"/>
            </a:br>
            <a:r>
              <a:rPr lang="ru-RU" sz="1600" smtClean="0"/>
              <a:t>В районе национального парка зарегистрированы 217 видов позвоночных животных: 36 видов млекопитающих, 160 — птиц, 3 — земноводных и пресмыкающихся, 17 — рыб и 1 вид круглоротых. </a:t>
            </a:r>
            <a:br>
              <a:rPr lang="ru-RU" sz="1600" smtClean="0"/>
            </a:br>
            <a:r>
              <a:rPr lang="ru-RU" sz="1600" smtClean="0"/>
              <a:t/>
            </a:r>
            <a:br>
              <a:rPr lang="ru-RU" sz="1600" smtClean="0"/>
            </a:br>
            <a:r>
              <a:rPr lang="ru-RU" sz="1600" smtClean="0"/>
              <a:t>Жемчужиной парка является озеро Паанаярви, характеризующееся при небольших размерах (1.5 на 24 км) исключительной глубиной (128 м). На реках множество порогов, есть значительные водопады. Водоемы изобилуют ценными породами рыб. </a:t>
            </a:r>
            <a:br>
              <a:rPr lang="ru-RU" sz="1600" smtClean="0"/>
            </a:br>
            <a:endParaRPr lang="ru-RU" sz="1600" smtClean="0"/>
          </a:p>
        </p:txBody>
      </p:sp>
      <p:pic>
        <p:nvPicPr>
          <p:cNvPr id="36868" name="Picture 7" descr="11544115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209800"/>
            <a:ext cx="3394075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Национальные парки Азии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err="1" smtClean="0">
                <a:hlinkClick r:id="rId2" action="ppaction://hlinksldjump"/>
              </a:rPr>
              <a:t>Баргузинский</a:t>
            </a:r>
            <a:r>
              <a:rPr lang="ru-RU" dirty="0" smtClean="0">
                <a:hlinkClick r:id="rId2" action="ppaction://hlinksldjump"/>
              </a:rPr>
              <a:t> заповедник </a:t>
            </a:r>
            <a:endParaRPr lang="ru-RU" dirty="0" smtClean="0"/>
          </a:p>
          <a:p>
            <a:pPr eaLnBrk="1" hangingPunct="1"/>
            <a:r>
              <a:rPr lang="ru-RU" dirty="0" err="1" smtClean="0">
                <a:hlinkClick r:id="rId3" action="ppaction://hlinksldjump"/>
              </a:rPr>
              <a:t>Казиранга</a:t>
            </a:r>
            <a:r>
              <a:rPr lang="ru-RU" dirty="0" smtClean="0">
                <a:hlinkClick r:id="rId3" action="ppaction://hlinksldjump"/>
              </a:rPr>
              <a:t> </a:t>
            </a:r>
            <a:endParaRPr lang="ru-RU" dirty="0" smtClean="0"/>
          </a:p>
          <a:p>
            <a:pPr eaLnBrk="1" hangingPunct="1"/>
            <a:r>
              <a:rPr lang="ru-RU" dirty="0" err="1" smtClean="0">
                <a:hlinkClick r:id="rId4" action="ppaction://hlinksldjump"/>
              </a:rPr>
              <a:t>Сагарматха</a:t>
            </a:r>
            <a:r>
              <a:rPr lang="ru-RU" dirty="0" smtClean="0"/>
              <a:t> </a:t>
            </a:r>
          </a:p>
          <a:p>
            <a:pPr eaLnBrk="1" hangingPunct="1"/>
            <a:r>
              <a:rPr lang="ru-RU" dirty="0" smtClean="0">
                <a:hlinkClick r:id="rId5" action="ppaction://hlinksldjump"/>
              </a:rPr>
              <a:t>Национальный парк </a:t>
            </a:r>
            <a:r>
              <a:rPr lang="ru-RU" dirty="0" err="1" smtClean="0">
                <a:hlinkClick r:id="rId5" action="ppaction://hlinksldjump"/>
              </a:rPr>
              <a:t>Комодо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Баргузинский заповедник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346825" cy="4530725"/>
          </a:xfrm>
        </p:spPr>
        <p:txBody>
          <a:bodyPr/>
          <a:lstStyle/>
          <a:p>
            <a:pPr marL="92075" indent="18256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Баргузинский государственный природный биосферный заповедник является одним из старейших заповедников России, учрежденным постановлением Иркутского генерал-губернатора от 17 мая 1916 г., а в начале 1917 г. создание заповедника было оформлено постановлением правительства. </a:t>
            </a:r>
            <a:br>
              <a:rPr lang="ru-RU" sz="1600" smtClean="0"/>
            </a:br>
            <a:r>
              <a:rPr lang="ru-RU" sz="1600" smtClean="0"/>
              <a:t>Главной причиной создания заповедника явилось катастрофическое падение пушного и, в частности, соболиного промысла. Для спасения соболя от полного уничтожения и организации заповедников были организованы экспедиции на Байкал, Камчатку и Саяны. По результатам обследования в числе других (Саянский и др.) был спроектирован Баргузинский заповедник. </a:t>
            </a:r>
            <a:br>
              <a:rPr lang="ru-RU" sz="1600" smtClean="0"/>
            </a:br>
            <a:r>
              <a:rPr lang="ru-RU" sz="1600" smtClean="0"/>
              <a:t>Конвенции В 1986 году Баргузинский заповедник получил статус биосферного. В 1996 году Баргузинский заповедник в числе других байкальских ООПТ был включен в Список Всемирного культурного и природного наследия ЮНЕСКО (номинация "Озеро Байкал"). </a:t>
            </a:r>
            <a:br>
              <a:rPr lang="ru-RU" sz="1600" smtClean="0"/>
            </a:br>
            <a:endParaRPr lang="ru-RU" sz="1600" smtClean="0"/>
          </a:p>
        </p:txBody>
      </p:sp>
      <p:pic>
        <p:nvPicPr>
          <p:cNvPr id="38916" name="Picture 5" descr="img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1268413"/>
            <a:ext cx="2171700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7" descr="41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588" y="4581525"/>
            <a:ext cx="2138362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Казиранга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114800" cy="4530725"/>
          </a:xfrm>
        </p:spPr>
        <p:txBody>
          <a:bodyPr/>
          <a:lstStyle/>
          <a:p>
            <a:pPr marL="92075" indent="18256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smtClean="0"/>
              <a:t>Этот парк, расположенный в центре штата Ассам, является одной из немногих в восточной Индии областей с нетронутой человеком природой. Здесь обитают однорогие носороги (самая крупная в мире популяция этого вида), тигры, слоны, пантеры и медведи, а также отмечены огромные скопления птиц. </a:t>
            </a:r>
          </a:p>
        </p:txBody>
      </p:sp>
      <p:pic>
        <p:nvPicPr>
          <p:cNvPr id="39940" name="Picture 7" descr="16536_462f2ce07571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908050"/>
            <a:ext cx="2941638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9" descr="_40819193_elephants_afp4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425" y="3860800"/>
            <a:ext cx="29083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Сагарматха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838" y="1600200"/>
            <a:ext cx="5051425" cy="4530725"/>
          </a:xfrm>
        </p:spPr>
        <p:txBody>
          <a:bodyPr/>
          <a:lstStyle/>
          <a:p>
            <a:pPr marL="92075" indent="2730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smtClean="0"/>
              <a:t>Сагарматха – это выдающийся природный ландшафт, включающий высокогорья, ледники и глубокие ущелья, над которыми доминирует высочайшая вершина мира – гора Эверест (8848 м). В парке обитают несколько редких видов животных, включая снежного барса и малую панду. Уникальная культура местного населения – шерпов – также привлекает внимание к этой местности. </a:t>
            </a:r>
          </a:p>
        </p:txBody>
      </p:sp>
      <p:pic>
        <p:nvPicPr>
          <p:cNvPr id="40964" name="Picture 7" descr="3465852_YEver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260350"/>
            <a:ext cx="41052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9" descr="фото | Karabas Barabas | Джомолунгма, Сагарматха, Эверест.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r="20"/>
          <a:stretch>
            <a:fillRect/>
          </a:stretch>
        </p:blipFill>
        <p:spPr bwMode="auto">
          <a:xfrm>
            <a:off x="5041900" y="3644900"/>
            <a:ext cx="4067175" cy="317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Национальный парк Комодо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600200"/>
            <a:ext cx="5338763" cy="4530725"/>
          </a:xfrm>
        </p:spPr>
        <p:txBody>
          <a:bodyPr/>
          <a:lstStyle/>
          <a:p>
            <a:pPr marL="92075" indent="2730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smtClean="0"/>
              <a:t>Национальный парк Комодо находится в центре индонезийского архипелага, между островами Сумбава и Флорес. Владения национального парка содержат 603 квадратных километров суши и 1,214 квадратных километров бирюзовых морских вод. Парк включает три главных острова: Комодо, Ринка и Падар, а также множество небольших островов общей площадью 1817 километров, которые также входят в группу Малых Зондских островов. Этот национальный парк представляет собой несколько прекрасных экзотических островов вкупе с богатой прибрежной и дикой морской природой. Его уникальное широкое биоразнообразие сделало его самым популярным парком Индонезии.</a:t>
            </a:r>
            <a:br>
              <a:rPr lang="ru-RU" sz="1800" smtClean="0"/>
            </a:br>
            <a:endParaRPr lang="ru-RU" sz="1800" smtClean="0"/>
          </a:p>
        </p:txBody>
      </p:sp>
      <p:pic>
        <p:nvPicPr>
          <p:cNvPr id="41988" name="Picture 6" descr="Национальный парк - Комодо (7 фото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1554163"/>
            <a:ext cx="360045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8" descr="Национальный парк - Комодо (7 фото)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4365625"/>
            <a:ext cx="36734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Уровень">
  <a:themeElements>
    <a:clrScheme name="Уровень 9">
      <a:dk1>
        <a:srgbClr val="000000"/>
      </a:dk1>
      <a:lt1>
        <a:srgbClr val="FFFFF3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8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3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8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117</TotalTime>
  <Words>1851</Words>
  <Application>Microsoft Office PowerPoint</Application>
  <PresentationFormat>Экран (4:3)</PresentationFormat>
  <Paragraphs>109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Уровень</vt:lpstr>
      <vt:lpstr>Национальные парки мира</vt:lpstr>
      <vt:lpstr>Национальный парк</vt:lpstr>
      <vt:lpstr>Национальные парки</vt:lpstr>
      <vt:lpstr>Северная Америка</vt:lpstr>
      <vt:lpstr>Йеллоустоунский национальный парк </vt:lpstr>
      <vt:lpstr>Национальный парк Гранд-Каньон</vt:lpstr>
      <vt:lpstr>Национальный парк Джаспер </vt:lpstr>
      <vt:lpstr>Йосемитский национальный парк</vt:lpstr>
      <vt:lpstr>Центральная Америка</vt:lpstr>
      <vt:lpstr>Международный парк Ла-Амистад. </vt:lpstr>
      <vt:lpstr>Национальный парк Корковадо  (Коста-Рика) </vt:lpstr>
      <vt:lpstr>Национальный парк Монтеверде (Коста-Рика) </vt:lpstr>
      <vt:lpstr>Южная Америка</vt:lpstr>
      <vt:lpstr>Национальный парк Жау</vt:lpstr>
      <vt:lpstr>Национальный парк Чако</vt:lpstr>
      <vt:lpstr>Национальный парк Лос-Гласьярес</vt:lpstr>
      <vt:lpstr>Национальный парк Ману</vt:lpstr>
      <vt:lpstr>Национальный парк Паракас</vt:lpstr>
      <vt:lpstr>Африка</vt:lpstr>
      <vt:lpstr>Национальный парк Вирунга </vt:lpstr>
      <vt:lpstr>Заповедник Аир и Тенере </vt:lpstr>
      <vt:lpstr>Национальный парк Серенгети </vt:lpstr>
      <vt:lpstr>Национальный парк Найроби </vt:lpstr>
      <vt:lpstr>Национальный парк Килиманджаро</vt:lpstr>
      <vt:lpstr>Австралия</vt:lpstr>
      <vt:lpstr>Большой Барьерный Риф</vt:lpstr>
      <vt:lpstr>Национальный парк Фьордленд (Новая Зеландия)</vt:lpstr>
      <vt:lpstr>Европа</vt:lpstr>
      <vt:lpstr>Национальный парк Вануаз </vt:lpstr>
      <vt:lpstr>Татранский национальный парк </vt:lpstr>
      <vt:lpstr>Национальный парк Кото-Де-Доньяна </vt:lpstr>
      <vt:lpstr>Национальный парк Тингведлир </vt:lpstr>
      <vt:lpstr>Национальный парк Беловежская пуща </vt:lpstr>
      <vt:lpstr>Национальный парк Паанаярви </vt:lpstr>
      <vt:lpstr>Национальные парки Азии </vt:lpstr>
      <vt:lpstr>Баргузинский заповедник</vt:lpstr>
      <vt:lpstr>Казиранга</vt:lpstr>
      <vt:lpstr>Сагарматха</vt:lpstr>
      <vt:lpstr>Национальный парк Комодо</vt:lpstr>
    </vt:vector>
  </TitlesOfParts>
  <Company>PRCNIT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Национальные парки</dc:title>
  <dc:creator>KoblovaMV</dc:creator>
  <dc:description>star.sgu.ru</dc:description>
  <cp:lastModifiedBy>Николай</cp:lastModifiedBy>
  <cp:revision>31</cp:revision>
  <dcterms:created xsi:type="dcterms:W3CDTF">2007-12-06T08:21:47Z</dcterms:created>
  <dcterms:modified xsi:type="dcterms:W3CDTF">2015-06-05T12:18:52Z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000800a608000000000001024140</vt:lpwstr>
  </property>
</Properties>
</file>