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sldIdLst>
    <p:sldId id="256" r:id="rId2"/>
    <p:sldId id="258" r:id="rId3"/>
    <p:sldId id="275" r:id="rId4"/>
    <p:sldId id="273" r:id="rId5"/>
    <p:sldId id="274" r:id="rId6"/>
    <p:sldId id="259" r:id="rId7"/>
    <p:sldId id="261" r:id="rId8"/>
    <p:sldId id="268" r:id="rId9"/>
    <p:sldId id="277" r:id="rId10"/>
    <p:sldId id="262" r:id="rId11"/>
    <p:sldId id="263" r:id="rId12"/>
    <p:sldId id="260" r:id="rId13"/>
    <p:sldId id="264" r:id="rId14"/>
    <p:sldId id="265" r:id="rId15"/>
    <p:sldId id="266" r:id="rId16"/>
    <p:sldId id="278" r:id="rId17"/>
    <p:sldId id="267" r:id="rId18"/>
    <p:sldId id="276" r:id="rId19"/>
    <p:sldId id="279" r:id="rId20"/>
    <p:sldId id="280" r:id="rId21"/>
    <p:sldId id="281" r:id="rId22"/>
    <p:sldId id="284" r:id="rId23"/>
    <p:sldId id="285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9900"/>
    <a:srgbClr val="99CC00"/>
    <a:srgbClr val="990000"/>
    <a:srgbClr val="006699"/>
    <a:srgbClr val="694F3B"/>
    <a:srgbClr val="0F490B"/>
    <a:srgbClr val="53550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30" autoAdjust="0"/>
    <p:restoredTop sz="94302" autoAdjust="0"/>
  </p:normalViewPr>
  <p:slideViewPr>
    <p:cSldViewPr>
      <p:cViewPr varScale="1">
        <p:scale>
          <a:sx n="100" d="100"/>
          <a:sy n="100" d="100"/>
        </p:scale>
        <p:origin x="-12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7" name="Freeform 5"/>
              <p:cNvSpPr>
                <a:spLocks/>
              </p:cNvSpPr>
              <p:nvPr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" name="Freeform 6"/>
              <p:cNvSpPr>
                <a:spLocks/>
              </p:cNvSpPr>
              <p:nvPr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" name="Freeform 7"/>
              <p:cNvSpPr>
                <a:spLocks/>
              </p:cNvSpPr>
              <p:nvPr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" name="Freeform 8"/>
              <p:cNvSpPr>
                <a:spLocks/>
              </p:cNvSpPr>
              <p:nvPr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9"/>
              <p:cNvSpPr>
                <a:spLocks/>
              </p:cNvSpPr>
              <p:nvPr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10"/>
              <p:cNvSpPr>
                <a:spLocks/>
              </p:cNvSpPr>
              <p:nvPr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Freeform 11"/>
              <p:cNvSpPr>
                <a:spLocks/>
              </p:cNvSpPr>
              <p:nvPr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12"/>
              <p:cNvSpPr>
                <a:spLocks/>
              </p:cNvSpPr>
              <p:nvPr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Freeform 13"/>
              <p:cNvSpPr>
                <a:spLocks/>
              </p:cNvSpPr>
              <p:nvPr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" name="Freeform 14"/>
              <p:cNvSpPr>
                <a:spLocks/>
              </p:cNvSpPr>
              <p:nvPr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" name="Freeform 15"/>
              <p:cNvSpPr>
                <a:spLocks/>
              </p:cNvSpPr>
              <p:nvPr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Freeform 19"/>
              <p:cNvSpPr>
                <a:spLocks/>
              </p:cNvSpPr>
              <p:nvPr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Freeform 23"/>
              <p:cNvSpPr>
                <a:spLocks/>
              </p:cNvSpPr>
              <p:nvPr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Freeform 27"/>
              <p:cNvSpPr>
                <a:spLocks/>
              </p:cNvSpPr>
              <p:nvPr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Freeform 28"/>
              <p:cNvSpPr>
                <a:spLocks/>
              </p:cNvSpPr>
              <p:nvPr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Freeform 29"/>
              <p:cNvSpPr>
                <a:spLocks/>
              </p:cNvSpPr>
              <p:nvPr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32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54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5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6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7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8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9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0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1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2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3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5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6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7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8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grpSp>
            <p:nvGrpSpPr>
              <p:cNvPr id="33" name="Group 46"/>
              <p:cNvGrpSpPr>
                <a:grpSpLocks/>
              </p:cNvGrpSpPr>
              <p:nvPr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52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3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grpSp>
            <p:nvGrpSpPr>
              <p:cNvPr id="34" name="Group 49"/>
              <p:cNvGrpSpPr>
                <a:grpSpLocks/>
              </p:cNvGrpSpPr>
              <p:nvPr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43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4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5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6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7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8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9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0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sp>
            <p:nvSpPr>
              <p:cNvPr id="35" name="Freeform 59"/>
              <p:cNvSpPr>
                <a:spLocks/>
              </p:cNvSpPr>
              <p:nvPr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Freeform 60"/>
              <p:cNvSpPr>
                <a:spLocks/>
              </p:cNvSpPr>
              <p:nvPr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Freeform 61"/>
              <p:cNvSpPr>
                <a:spLocks/>
              </p:cNvSpPr>
              <p:nvPr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Freeform 62"/>
              <p:cNvSpPr>
                <a:spLocks/>
              </p:cNvSpPr>
              <p:nvPr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9" name="Freeform 63"/>
              <p:cNvSpPr>
                <a:spLocks/>
              </p:cNvSpPr>
              <p:nvPr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Freeform 64"/>
              <p:cNvSpPr>
                <a:spLocks/>
              </p:cNvSpPr>
              <p:nvPr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Freeform 65"/>
              <p:cNvSpPr>
                <a:spLocks/>
              </p:cNvSpPr>
              <p:nvPr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Freeform 66"/>
              <p:cNvSpPr>
                <a:spLocks/>
              </p:cNvSpPr>
              <p:nvPr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59811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455613" y="1920875"/>
            <a:ext cx="8226425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9812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8239AD6-3E31-40B5-BC70-CA6092AF81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46B111-A428-435C-8602-7BE13CFF2E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43CA3-EB1D-4ED8-AE89-4396FE5163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8AC260-1516-449B-A352-772671EFCE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AE77C-CBE1-42A2-9BBC-DBA92FBF20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558159-AD99-4BA5-A1A4-528AB8EE5C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9ABAE-F5E7-4BAF-B031-E6DFBC4AE2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DCF2F5-BF80-4EA5-B950-9FFF91F20C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4FC5E-5667-4EE3-A6DC-2DD3A78170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253AC-1644-4586-94A1-5912BE80D0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3050"/>
            <a:ext cx="2055813" cy="58229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18212" cy="58229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1B1E3-DEEC-4CAB-9D10-10EA61549E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5613" y="273050"/>
            <a:ext cx="8226425" cy="5822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3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7AA2B-752A-4A06-89A3-F4B6F558D4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63529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158723" name="Freeform 3"/>
            <p:cNvSpPr>
              <a:spLocks/>
            </p:cNvSpPr>
            <p:nvPr userDrawn="1"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33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158725" name="Freeform 5"/>
              <p:cNvSpPr>
                <a:spLocks/>
              </p:cNvSpPr>
              <p:nvPr userDrawn="1"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26" name="Freeform 6"/>
              <p:cNvSpPr>
                <a:spLocks/>
              </p:cNvSpPr>
              <p:nvPr userDrawn="1"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27" name="Freeform 7"/>
              <p:cNvSpPr>
                <a:spLocks/>
              </p:cNvSpPr>
              <p:nvPr userDrawn="1"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28" name="Freeform 8"/>
              <p:cNvSpPr>
                <a:spLocks/>
              </p:cNvSpPr>
              <p:nvPr userDrawn="1"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29" name="Freeform 9"/>
              <p:cNvSpPr>
                <a:spLocks/>
              </p:cNvSpPr>
              <p:nvPr userDrawn="1"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30" name="Freeform 10"/>
              <p:cNvSpPr>
                <a:spLocks/>
              </p:cNvSpPr>
              <p:nvPr userDrawn="1"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31" name="Freeform 11"/>
              <p:cNvSpPr>
                <a:spLocks/>
              </p:cNvSpPr>
              <p:nvPr userDrawn="1"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32" name="Freeform 12"/>
              <p:cNvSpPr>
                <a:spLocks/>
              </p:cNvSpPr>
              <p:nvPr userDrawn="1"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33" name="Freeform 13"/>
              <p:cNvSpPr>
                <a:spLocks/>
              </p:cNvSpPr>
              <p:nvPr userDrawn="1"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34" name="Freeform 14"/>
              <p:cNvSpPr>
                <a:spLocks/>
              </p:cNvSpPr>
              <p:nvPr userDrawn="1"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35" name="Freeform 15"/>
              <p:cNvSpPr>
                <a:spLocks/>
              </p:cNvSpPr>
              <p:nvPr userDrawn="1"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36" name="Freeform 16"/>
              <p:cNvSpPr>
                <a:spLocks/>
              </p:cNvSpPr>
              <p:nvPr userDrawn="1"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37" name="Freeform 17"/>
              <p:cNvSpPr>
                <a:spLocks/>
              </p:cNvSpPr>
              <p:nvPr userDrawn="1"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38" name="Freeform 18"/>
              <p:cNvSpPr>
                <a:spLocks/>
              </p:cNvSpPr>
              <p:nvPr userDrawn="1"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39" name="Freeform 19"/>
              <p:cNvSpPr>
                <a:spLocks/>
              </p:cNvSpPr>
              <p:nvPr userDrawn="1"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40" name="Freeform 20"/>
              <p:cNvSpPr>
                <a:spLocks/>
              </p:cNvSpPr>
              <p:nvPr userDrawn="1"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41" name="Freeform 21"/>
              <p:cNvSpPr>
                <a:spLocks/>
              </p:cNvSpPr>
              <p:nvPr userDrawn="1"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42" name="Freeform 22"/>
              <p:cNvSpPr>
                <a:spLocks/>
              </p:cNvSpPr>
              <p:nvPr userDrawn="1"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43" name="Freeform 23"/>
              <p:cNvSpPr>
                <a:spLocks/>
              </p:cNvSpPr>
              <p:nvPr userDrawn="1"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44" name="Freeform 24"/>
              <p:cNvSpPr>
                <a:spLocks/>
              </p:cNvSpPr>
              <p:nvPr userDrawn="1"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45" name="Freeform 25"/>
              <p:cNvSpPr>
                <a:spLocks/>
              </p:cNvSpPr>
              <p:nvPr userDrawn="1"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46" name="Freeform 26"/>
              <p:cNvSpPr>
                <a:spLocks/>
              </p:cNvSpPr>
              <p:nvPr userDrawn="1"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47" name="Freeform 27"/>
              <p:cNvSpPr>
                <a:spLocks/>
              </p:cNvSpPr>
              <p:nvPr userDrawn="1"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48" name="Freeform 28"/>
              <p:cNvSpPr>
                <a:spLocks/>
              </p:cNvSpPr>
              <p:nvPr userDrawn="1"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49" name="Freeform 29"/>
              <p:cNvSpPr>
                <a:spLocks/>
              </p:cNvSpPr>
              <p:nvPr userDrawn="1"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059" name="Group 30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158751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8752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8753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8754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8755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8756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8757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8758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8759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8760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8761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8762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8763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8764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8765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grpSp>
            <p:nvGrpSpPr>
              <p:cNvPr id="1060" name="Group 46"/>
              <p:cNvGrpSpPr>
                <a:grpSpLocks/>
              </p:cNvGrpSpPr>
              <p:nvPr userDrawn="1"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158767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8768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grpSp>
            <p:nvGrpSpPr>
              <p:cNvPr id="1061" name="Group 49"/>
              <p:cNvGrpSpPr>
                <a:grpSpLocks/>
              </p:cNvGrpSpPr>
              <p:nvPr userDrawn="1"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158770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8771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8772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8773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8774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8775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8776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8777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8778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sp>
            <p:nvSpPr>
              <p:cNvPr id="158779" name="Freeform 59"/>
              <p:cNvSpPr>
                <a:spLocks/>
              </p:cNvSpPr>
              <p:nvPr userDrawn="1"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80" name="Freeform 60"/>
              <p:cNvSpPr>
                <a:spLocks/>
              </p:cNvSpPr>
              <p:nvPr userDrawn="1"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81" name="Freeform 61"/>
              <p:cNvSpPr>
                <a:spLocks/>
              </p:cNvSpPr>
              <p:nvPr userDrawn="1"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82" name="Freeform 62"/>
              <p:cNvSpPr>
                <a:spLocks/>
              </p:cNvSpPr>
              <p:nvPr userDrawn="1"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83" name="Freeform 63"/>
              <p:cNvSpPr>
                <a:spLocks/>
              </p:cNvSpPr>
              <p:nvPr userDrawn="1"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84" name="Freeform 64"/>
              <p:cNvSpPr>
                <a:spLocks/>
              </p:cNvSpPr>
              <p:nvPr userDrawn="1"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85" name="Freeform 65"/>
              <p:cNvSpPr>
                <a:spLocks/>
              </p:cNvSpPr>
              <p:nvPr userDrawn="1"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86" name="Freeform 66"/>
              <p:cNvSpPr>
                <a:spLocks/>
              </p:cNvSpPr>
              <p:nvPr userDrawn="1"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58787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58788" name="Rectangle 6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8789" name="Rectangle 6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2050"/>
            <a:ext cx="2895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8790" name="Rectangle 7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fld id="{85A97BE3-13E2-4DCA-97F5-44F8B8B44F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8791" name="Rectangle 7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8613"/>
            <a:ext cx="8226425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91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87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87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87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87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87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8"/>
          <p:cNvSpPr>
            <a:spLocks noChangeArrowheads="1" noChangeShapeType="1" noTextEdit="1"/>
          </p:cNvSpPr>
          <p:nvPr/>
        </p:nvSpPr>
        <p:spPr bwMode="auto">
          <a:xfrm>
            <a:off x="971550" y="765175"/>
            <a:ext cx="7056438" cy="12239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9900"/>
                    </a:gs>
                    <a:gs pos="100000">
                      <a:srgbClr val="336600"/>
                    </a:gs>
                  </a:gsLst>
                  <a:lin ang="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Черепахи</a:t>
            </a:r>
          </a:p>
        </p:txBody>
      </p:sp>
      <p:pic>
        <p:nvPicPr>
          <p:cNvPr id="3075" name="Picture 9" descr="черепах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2643182"/>
            <a:ext cx="4608512" cy="30972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" name="Рамка 3"/>
          <p:cNvSpPr/>
          <p:nvPr/>
        </p:nvSpPr>
        <p:spPr>
          <a:xfrm>
            <a:off x="4214810" y="0"/>
            <a:ext cx="2071702" cy="428604"/>
          </a:xfrm>
          <a:prstGeom prst="fram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Prezentacii.com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9388" y="404813"/>
            <a:ext cx="8785225" cy="62642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b="1" i="1" smtClean="0">
                <a:solidFill>
                  <a:srgbClr val="993300"/>
                </a:solidFill>
                <a:effectLst/>
              </a:rPr>
              <a:t>ЧЕРЕПАХИ</a:t>
            </a:r>
            <a:r>
              <a:rPr lang="ru-RU" sz="2400" b="1" i="1" smtClean="0">
                <a:solidFill>
                  <a:srgbClr val="000000"/>
                </a:solidFill>
                <a:effectLst/>
              </a:rPr>
              <a:t> - отряд                                                         пресмыкающихся. 12 семейств,                 объединенных в 2 подотряда.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2400" b="1" i="1" smtClean="0">
                <a:solidFill>
                  <a:srgbClr val="000000"/>
                </a:solidFill>
                <a:effectLst/>
              </a:rPr>
              <a:t>Первый - </a:t>
            </a:r>
            <a:r>
              <a:rPr lang="ru-RU" sz="2400" b="1" i="1" smtClean="0">
                <a:solidFill>
                  <a:srgbClr val="993300"/>
                </a:solidFill>
                <a:effectLst/>
              </a:rPr>
              <a:t>скрытошейные</a:t>
            </a:r>
            <a:r>
              <a:rPr lang="ru-RU" sz="2400" b="1" i="1" smtClean="0">
                <a:solidFill>
                  <a:srgbClr val="000000"/>
                </a:solidFill>
                <a:effectLst/>
              </a:rPr>
              <a:t> :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i="1" smtClean="0">
                <a:solidFill>
                  <a:srgbClr val="000000"/>
                </a:solidFill>
                <a:effectLst/>
              </a:rPr>
              <a:t>         - каймановые,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i="1" smtClean="0">
                <a:solidFill>
                  <a:srgbClr val="000000"/>
                </a:solidFill>
                <a:effectLst/>
              </a:rPr>
              <a:t>         - пресноводные,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i="1" smtClean="0">
                <a:solidFill>
                  <a:srgbClr val="000000"/>
                </a:solidFill>
                <a:effectLst/>
              </a:rPr>
              <a:t>         - сухопутные,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i="1" smtClean="0">
                <a:solidFill>
                  <a:srgbClr val="000000"/>
                </a:solidFill>
                <a:effectLst/>
              </a:rPr>
              <a:t>         - морские,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i="1" smtClean="0">
                <a:solidFill>
                  <a:srgbClr val="000000"/>
                </a:solidFill>
                <a:effectLst/>
              </a:rPr>
              <a:t>         - кожистые черепахи .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i="1" smtClean="0">
                <a:solidFill>
                  <a:srgbClr val="000000"/>
                </a:solidFill>
                <a:effectLst/>
              </a:rPr>
              <a:t>       Они втягивают шею и голову внутрь панциря.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2400" b="1" i="1" smtClean="0">
                <a:solidFill>
                  <a:srgbClr val="000000"/>
                </a:solidFill>
                <a:effectLst/>
              </a:rPr>
              <a:t>Второй – </a:t>
            </a:r>
            <a:r>
              <a:rPr lang="ru-RU" sz="2400" b="1" i="1" smtClean="0">
                <a:solidFill>
                  <a:srgbClr val="993300"/>
                </a:solidFill>
                <a:effectLst/>
              </a:rPr>
              <a:t>бокошейные: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sz="2400" b="1" i="1" smtClean="0">
                <a:solidFill>
                  <a:srgbClr val="000000"/>
                </a:solidFill>
                <a:effectLst/>
              </a:rPr>
              <a:t>                                               - змеиношейные,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sz="2400" b="1" i="1" smtClean="0">
                <a:solidFill>
                  <a:srgbClr val="000000"/>
                </a:solidFill>
                <a:effectLst/>
              </a:rPr>
              <a:t>                                               - пеломедузовые черепахи.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sz="2400" b="1" i="1" smtClean="0">
                <a:solidFill>
                  <a:srgbClr val="000000"/>
                </a:solidFill>
                <a:effectLst/>
              </a:rPr>
              <a:t>                                                Они загибают шею сбоку    				     под панцирь, а не 						    втягивают ее внутрь.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ru-RU" sz="2400" b="1" i="1" smtClean="0">
              <a:solidFill>
                <a:srgbClr val="000000"/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FontTx/>
              <a:buChar char="-"/>
            </a:pPr>
            <a:r>
              <a:rPr lang="ru-RU" sz="2400" b="1" i="1" smtClean="0">
                <a:solidFill>
                  <a:srgbClr val="000000"/>
                </a:solidFill>
                <a:effectLst/>
              </a:rPr>
              <a:t>Всего насчитывают около 230 видов черепах.</a:t>
            </a:r>
          </a:p>
        </p:txBody>
      </p:sp>
      <p:pic>
        <p:nvPicPr>
          <p:cNvPr id="4099" name="Picture 4" descr="североамериканская лесная черепах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4365625"/>
            <a:ext cx="2859087" cy="1830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100" name="Picture 5" descr="двукоготная черепах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404813"/>
            <a:ext cx="321945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5613" y="333375"/>
            <a:ext cx="4037012" cy="5762625"/>
          </a:xfrm>
        </p:spPr>
        <p:txBody>
          <a:bodyPr/>
          <a:lstStyle/>
          <a:p>
            <a:pPr eaLnBrk="1" hangingPunct="1"/>
            <a:r>
              <a:rPr lang="ru-RU" b="1" i="1" smtClean="0">
                <a:effectLst/>
              </a:rPr>
              <a:t>Черепашки появляются на свет вполне сформировав-шимися.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b="1" i="1" smtClean="0">
                <a:effectLst/>
              </a:rPr>
              <a:t> </a:t>
            </a:r>
          </a:p>
        </p:txBody>
      </p:sp>
      <p:sp>
        <p:nvSpPr>
          <p:cNvPr id="19456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5025" y="333375"/>
            <a:ext cx="4037013" cy="5762625"/>
          </a:xfrm>
        </p:spPr>
        <p:txBody>
          <a:bodyPr/>
          <a:lstStyle/>
          <a:p>
            <a:pPr eaLnBrk="1" hangingPunct="1">
              <a:defRPr/>
            </a:pPr>
            <a:r>
              <a:rPr lang="ru-RU" b="1" i="1" smtClean="0">
                <a:effectLst/>
              </a:rPr>
              <a:t>Но панцирь их еще довольно мягок и окончательно затвердевает по истечении нескольких лет.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mtClean="0"/>
          </a:p>
        </p:txBody>
      </p:sp>
      <p:pic>
        <p:nvPicPr>
          <p:cNvPr id="5124" name="Picture 4" descr="Черепаша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3141663"/>
            <a:ext cx="5000625" cy="3409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5613" y="620713"/>
            <a:ext cx="4037012" cy="5832475"/>
          </a:xfrm>
        </p:spPr>
        <p:txBody>
          <a:bodyPr/>
          <a:lstStyle/>
          <a:p>
            <a:pPr eaLnBrk="1" hangingPunct="1"/>
            <a:r>
              <a:rPr lang="ru-RU" b="1" i="1" smtClean="0">
                <a:effectLst/>
              </a:rPr>
              <a:t>От всех животных черепах отличает их толстый костный панцирь, внутрь которого большенство видов может втягивать голову и конечности, покрытые чешуёй, похожей на змеиную. </a:t>
            </a:r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5025" y="4005263"/>
            <a:ext cx="4319588" cy="2663825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b="1" i="1" smtClean="0">
                <a:effectLst/>
              </a:rPr>
              <a:t>Первые черепахи появились на нашей планете 200 млн лет назад, и за последние 150 млн лет они практически не изменились. Значит, способ, выбранный ими для защиты от врагов, оказался очень надежным.</a:t>
            </a:r>
          </a:p>
          <a:p>
            <a:pPr eaLnBrk="1" hangingPunct="1">
              <a:defRPr/>
            </a:pPr>
            <a:endParaRPr lang="ru-RU" sz="2000" smtClean="0"/>
          </a:p>
        </p:txBody>
      </p:sp>
      <p:pic>
        <p:nvPicPr>
          <p:cNvPr id="6148" name="Picture 6" descr="морская зелена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3" y="620713"/>
            <a:ext cx="4392612" cy="3024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5613" y="260350"/>
            <a:ext cx="4037012" cy="5835650"/>
          </a:xfrm>
        </p:spPr>
        <p:txBody>
          <a:bodyPr/>
          <a:lstStyle/>
          <a:p>
            <a:pPr eaLnBrk="1" hangingPunct="1"/>
            <a:r>
              <a:rPr lang="ru-RU" sz="2400" b="1" i="1" smtClean="0">
                <a:effectLst/>
              </a:rPr>
              <a:t>Панцирь черепах образован позвонками, ключицами и ребрами, сросшимися с костными пластинами, которые заполняют промежутки между ними. </a:t>
            </a:r>
          </a:p>
          <a:p>
            <a:pPr eaLnBrk="1" hangingPunct="1"/>
            <a:r>
              <a:rPr lang="ru-RU" sz="2400" b="1" i="1" smtClean="0">
                <a:effectLst/>
              </a:rPr>
              <a:t>На этой костной основе располагаются полностью покрывающие её роговые щитки. </a:t>
            </a:r>
          </a:p>
        </p:txBody>
      </p:sp>
      <p:sp>
        <p:nvSpPr>
          <p:cNvPr id="1935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5025" y="3357563"/>
            <a:ext cx="4037013" cy="27384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b="1" i="1" smtClean="0">
                <a:effectLst/>
              </a:rPr>
              <a:t>Вся эта конструкция очень прочна и надёжна, хотя необходимость таскать ёе на себе делает черепах медлительными и неуклюжими.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smtClean="0"/>
          </a:p>
        </p:txBody>
      </p:sp>
      <p:pic>
        <p:nvPicPr>
          <p:cNvPr id="7172" name="Picture 5" descr="Строение черепах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33375"/>
            <a:ext cx="4392613" cy="287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3" name="Rectangle 3"/>
          <p:cNvSpPr>
            <a:spLocks noGrp="1" noChangeArrowheads="1"/>
          </p:cNvSpPr>
          <p:nvPr>
            <p:ph type="title"/>
          </p:nvPr>
        </p:nvSpPr>
        <p:spPr>
          <a:xfrm>
            <a:off x="455613" y="273050"/>
            <a:ext cx="8226425" cy="852488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i="1" smtClean="0">
                <a:solidFill>
                  <a:srgbClr val="694F3B"/>
                </a:solidFill>
                <a:latin typeface="Script MT Bold" pitchFamily="66" charset="0"/>
              </a:rPr>
              <a:t>СУХОПУТНЫЕ ЧЕРЕПАХИ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125538"/>
            <a:ext cx="4897437" cy="55435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b="1" i="1" smtClean="0">
                <a:effectLst/>
              </a:rPr>
              <a:t>Наземные черепахи распространены на всех материках (кроме Антарктиды), преимущественно в степях и пустынях, и на многих островах.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400" b="1" i="1" smtClean="0">
              <a:effectLst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400" b="1" i="1" smtClean="0">
                <a:effectLst/>
              </a:rPr>
              <a:t>Пищей сухопутным черепахам служит зеленая растительность, лишь иногда они поедают мелких малоподвижных животных. Могут долго обходиться без пищи и воды, однако в жару с удовольствием пьют воду. </a:t>
            </a:r>
          </a:p>
        </p:txBody>
      </p:sp>
      <p:sp>
        <p:nvSpPr>
          <p:cNvPr id="1638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59338" y="3933825"/>
            <a:ext cx="3894137" cy="2592388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b="1" i="1" smtClean="0">
                <a:effectLst/>
              </a:rPr>
              <a:t>Для сухопутных черепах характерна необычайная живучесть и стойкость к неблагоприятным условиям. Продолжительность их жизни велика — до 50-100 лет.</a:t>
            </a:r>
          </a:p>
          <a:p>
            <a:pPr eaLnBrk="1" hangingPunct="1">
              <a:defRPr/>
            </a:pPr>
            <a:endParaRPr lang="ru-RU" sz="2000" smtClean="0"/>
          </a:p>
        </p:txBody>
      </p:sp>
      <p:pic>
        <p:nvPicPr>
          <p:cNvPr id="8197" name="Picture 5" descr="IMGP00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263" y="1125538"/>
            <a:ext cx="3740150" cy="2736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 i="1" smtClean="0">
                <a:solidFill>
                  <a:srgbClr val="694F3B"/>
                </a:solidFill>
                <a:latin typeface="Script MT Bold" pitchFamily="66" charset="0"/>
              </a:rPr>
              <a:t>СУХОПУТНЫЕ ЧЕРЕПАХИ</a:t>
            </a:r>
          </a:p>
        </p:txBody>
      </p:sp>
      <p:sp>
        <p:nvSpPr>
          <p:cNvPr id="9219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708400" y="1341438"/>
            <a:ext cx="5256213" cy="5327650"/>
          </a:xfrm>
        </p:spPr>
        <p:txBody>
          <a:bodyPr/>
          <a:lstStyle/>
          <a:p>
            <a:pPr eaLnBrk="1" hangingPunct="1"/>
            <a:endParaRPr lang="ru-RU" sz="2800" b="1" i="1" smtClean="0">
              <a:solidFill>
                <a:srgbClr val="990000"/>
              </a:solidFill>
              <a:effectLst/>
            </a:endParaRPr>
          </a:p>
          <a:p>
            <a:pPr eaLnBrk="1" hangingPunct="1"/>
            <a:r>
              <a:rPr lang="ru-RU" sz="2800" b="1" i="1" smtClean="0">
                <a:solidFill>
                  <a:srgbClr val="990000"/>
                </a:solidFill>
                <a:effectLst/>
              </a:rPr>
              <a:t>Среднеазиатская черепаха</a:t>
            </a:r>
            <a:r>
              <a:rPr lang="ru-RU" sz="2800" b="1" i="1" smtClean="0">
                <a:effectLst/>
              </a:rPr>
              <a:t> длиной до 30 см  типичный обитатель песчаных глинистых пустынь, изредка поселяется на сельскохозяйственных землях. </a:t>
            </a:r>
          </a:p>
        </p:txBody>
      </p:sp>
      <p:pic>
        <p:nvPicPr>
          <p:cNvPr id="9220" name="Picture 16" descr="IMGP028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268413"/>
            <a:ext cx="3779838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17" descr="IMGP029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3860800"/>
            <a:ext cx="3743325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 i="1" smtClean="0">
                <a:solidFill>
                  <a:srgbClr val="694F3B"/>
                </a:solidFill>
                <a:latin typeface="Script MT Bold" pitchFamily="66" charset="0"/>
              </a:rPr>
              <a:t>СУХОПУТНЫЕ ЧЕРЕПАХИ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5613" y="1598613"/>
            <a:ext cx="4621212" cy="4497387"/>
          </a:xfrm>
        </p:spPr>
        <p:txBody>
          <a:bodyPr/>
          <a:lstStyle/>
          <a:p>
            <a:pPr eaLnBrk="1" hangingPunct="1"/>
            <a:r>
              <a:rPr lang="ru-RU" b="1" i="1" smtClean="0">
                <a:effectLst/>
              </a:rPr>
              <a:t>К наиболее древним видам относятся </a:t>
            </a:r>
            <a:r>
              <a:rPr lang="ru-RU" b="1" i="1" smtClean="0">
                <a:solidFill>
                  <a:srgbClr val="990000"/>
                </a:solidFill>
                <a:effectLst/>
              </a:rPr>
              <a:t>гигантские черепахи</a:t>
            </a:r>
            <a:r>
              <a:rPr lang="ru-RU" b="1" i="1" smtClean="0">
                <a:effectLst/>
              </a:rPr>
              <a:t>, обитающие на Галапагосcких и Сейшельских островах. </a:t>
            </a:r>
          </a:p>
          <a:p>
            <a:pPr eaLnBrk="1" hangingPunct="1"/>
            <a:r>
              <a:rPr lang="ru-RU" b="1" i="1" smtClean="0">
                <a:effectLst/>
              </a:rPr>
              <a:t>Известно два вида гигантских черепах и множество подвидов. </a:t>
            </a:r>
          </a:p>
        </p:txBody>
      </p:sp>
      <p:sp>
        <p:nvSpPr>
          <p:cNvPr id="18637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076825" y="4221163"/>
            <a:ext cx="3605213" cy="18748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b="1" i="1" smtClean="0">
                <a:effectLst/>
              </a:rPr>
              <a:t>Популяции этих животных сильно сократились в 20 веке.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mtClean="0"/>
          </a:p>
        </p:txBody>
      </p:sp>
      <p:pic>
        <p:nvPicPr>
          <p:cNvPr id="10245" name="Picture 5" descr="Слоновая 2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725" y="1412875"/>
            <a:ext cx="3600450" cy="2663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71" grpId="0" build="p"/>
      <p:bldP spid="18637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6613"/>
            <a:ext cx="4492625" cy="52593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b="1" i="1" smtClean="0">
                <a:effectLst/>
              </a:rPr>
              <a:t>Продолжительность жизни </a:t>
            </a:r>
            <a:r>
              <a:rPr lang="ru-RU" b="1" i="1" smtClean="0">
                <a:solidFill>
                  <a:srgbClr val="990000"/>
                </a:solidFill>
                <a:effectLst/>
              </a:rPr>
              <a:t>слоновой черепахи</a:t>
            </a:r>
            <a:r>
              <a:rPr lang="ru-RU" b="1" i="1" smtClean="0">
                <a:effectLst/>
              </a:rPr>
              <a:t> 100–150 лет. Эти черепахи обитают на Галапагосских островах и составляют одну из самых ярких достопримечатель-ностей этого архипелага.</a:t>
            </a:r>
            <a:r>
              <a:rPr lang="ru-RU" sz="2000" b="1" i="1" smtClean="0">
                <a:effectLst/>
              </a:rPr>
              <a:t> </a:t>
            </a:r>
            <a:endParaRPr lang="ru-RU" smtClean="0">
              <a:effectLst/>
            </a:endParaRPr>
          </a:p>
        </p:txBody>
      </p:sp>
      <p:sp>
        <p:nvSpPr>
          <p:cNvPr id="20378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5025" y="3573463"/>
            <a:ext cx="4037013" cy="25225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b="1" i="1" smtClean="0">
                <a:effectLst/>
              </a:rPr>
              <a:t>Недаром испанские мореплаватели, открывшие острова в 16 веке, назвали их Галапагосскими (от испанского galago — большая черепаха).</a:t>
            </a:r>
            <a:r>
              <a:rPr lang="ru-RU" sz="2400" smtClean="0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smtClean="0"/>
          </a:p>
        </p:txBody>
      </p:sp>
      <p:pic>
        <p:nvPicPr>
          <p:cNvPr id="11268" name="Picture 6" descr="Слоновая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463" y="404813"/>
            <a:ext cx="4176712" cy="2952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 i="1" smtClean="0">
                <a:solidFill>
                  <a:srgbClr val="694F3B"/>
                </a:solidFill>
                <a:latin typeface="Script MT Bold" pitchFamily="66" charset="0"/>
              </a:rPr>
              <a:t>СУХОПУТНЫЕ ЧЕРЕПАХИ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63938" y="1341438"/>
            <a:ext cx="5400675" cy="5327650"/>
          </a:xfrm>
        </p:spPr>
        <p:txBody>
          <a:bodyPr/>
          <a:lstStyle/>
          <a:p>
            <a:pPr eaLnBrk="1" hangingPunct="1"/>
            <a:r>
              <a:rPr lang="ru-RU" sz="2400" b="1" i="1" smtClean="0">
                <a:solidFill>
                  <a:srgbClr val="990000"/>
                </a:solidFill>
                <a:effectLst/>
              </a:rPr>
              <a:t>Лучистая черепаха</a:t>
            </a:r>
            <a:r>
              <a:rPr lang="ru-RU" sz="2400" b="1" i="1" smtClean="0">
                <a:effectLst/>
              </a:rPr>
              <a:t>  с длиной панциря до 38 см обитает в равнинных районах острова Мадагаскар. Отличается красивой формой панциря. </a:t>
            </a:r>
          </a:p>
          <a:p>
            <a:pPr eaLnBrk="1" hangingPunct="1">
              <a:buFont typeface="Wingdings" pitchFamily="2" charset="2"/>
              <a:buNone/>
            </a:pPr>
            <a:endParaRPr lang="ru-RU" sz="2400" b="1" i="1" smtClean="0">
              <a:effectLst/>
            </a:endParaRPr>
          </a:p>
          <a:p>
            <a:pPr eaLnBrk="1" hangingPunct="1"/>
            <a:r>
              <a:rPr lang="ru-RU" sz="2400" b="1" i="1" smtClean="0">
                <a:solidFill>
                  <a:srgbClr val="990000"/>
                </a:solidFill>
                <a:effectLst/>
              </a:rPr>
              <a:t>Коробчатые черепахи,</a:t>
            </a:r>
            <a:r>
              <a:rPr lang="ru-RU" sz="2400" b="1" i="1" smtClean="0">
                <a:effectLst/>
              </a:rPr>
              <a:t> в отличии от остальных сухопутных черепах, умеют герметично «запирать» свой панцирь с помощью двух подвижных щитков пластрона.</a:t>
            </a:r>
          </a:p>
        </p:txBody>
      </p:sp>
      <p:pic>
        <p:nvPicPr>
          <p:cNvPr id="12292" name="Picture 4" descr="коробчатая черепаха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860800"/>
            <a:ext cx="3168650" cy="2447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293" name="Picture 5" descr="лучиста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484313"/>
            <a:ext cx="3241675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73050"/>
            <a:ext cx="8226425" cy="779463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i="1" smtClean="0">
                <a:solidFill>
                  <a:srgbClr val="694F3B"/>
                </a:solidFill>
                <a:latin typeface="Script MT Bold" pitchFamily="66" charset="0"/>
              </a:rPr>
              <a:t>СУХОПУТНЫЕ ЧЕРЕПАХИ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268413"/>
            <a:ext cx="4752975" cy="54006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b="1" i="1" smtClean="0">
                <a:solidFill>
                  <a:srgbClr val="990000"/>
                </a:solidFill>
                <a:effectLst/>
              </a:rPr>
              <a:t>Гоферы</a:t>
            </a:r>
            <a:r>
              <a:rPr lang="ru-RU" sz="2400" b="1" i="1" smtClean="0">
                <a:effectLst/>
              </a:rPr>
              <a:t> отличаются от других наземных черепах уплощенными передними ногами с широкими и короткими когтями. Ее длина до 34 см; панцирь невысокий, иногда чуть бугорчатый.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400" b="1" i="1" smtClean="0">
              <a:effectLst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000" b="1" i="1" smtClean="0">
                <a:effectLst/>
              </a:rPr>
              <a:t>Гофер селится в сухих песчанных местностях, дюнах, сосновых редколесьях на песках и песчаных пустынях. Широкими и сильными передними ногами они роют длинные норы (от 3 до 12 м), которые служат прибежищем для  лягушек, змей, кроликов, крыс.</a:t>
            </a:r>
          </a:p>
        </p:txBody>
      </p:sp>
      <p:sp>
        <p:nvSpPr>
          <p:cNvPr id="17613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32363" y="4221163"/>
            <a:ext cx="4032250" cy="24479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b="1" i="1" smtClean="0">
                <a:effectLst/>
              </a:rPr>
              <a:t>Гоферы питаются зеленой растительностью, фруктами, изредка съедают насекомых. Весной-летом самки откладывают по 4-7 яиц. 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400" smtClean="0"/>
          </a:p>
        </p:txBody>
      </p:sp>
      <p:pic>
        <p:nvPicPr>
          <p:cNvPr id="13317" name="Picture 5" descr="Гофер-полифе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1196975"/>
            <a:ext cx="3095625" cy="28082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76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6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6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6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0" grpId="0"/>
      <p:bldP spid="176131" grpId="0" build="p"/>
      <p:bldP spid="17613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8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i="1" smtClean="0">
                <a:solidFill>
                  <a:srgbClr val="694F3B"/>
                </a:solidFill>
                <a:latin typeface="Script MT Bold" pitchFamily="66" charset="0"/>
              </a:rPr>
              <a:t>МОРСКИЕ   ЧЕРЕПАХИ</a:t>
            </a:r>
          </a:p>
        </p:txBody>
      </p:sp>
      <p:sp>
        <p:nvSpPr>
          <p:cNvPr id="165899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268413"/>
            <a:ext cx="4313237" cy="54006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b="1" i="1" smtClean="0">
                <a:effectLst/>
              </a:rPr>
              <a:t>Длина панциря морских черепах от 80 см до 1,4 м, вес до 600 кг.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i="1" smtClean="0">
                <a:effectLst/>
              </a:rPr>
              <a:t>Ластообразные конечности и голова не убираются под панцирь; короткая и толстая шея может втягиваться лишь частично.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i="1" smtClean="0">
                <a:effectLst/>
              </a:rPr>
              <a:t>Морские черепахи обитают в тропических и субтропических морях, заплывают в умеренные широты.</a:t>
            </a:r>
            <a:r>
              <a:rPr lang="ru-RU" sz="2400" b="1" i="1" smtClean="0"/>
              <a:t> </a:t>
            </a:r>
            <a:endParaRPr lang="ru-RU" sz="2400" smtClean="0"/>
          </a:p>
        </p:txBody>
      </p:sp>
      <p:sp>
        <p:nvSpPr>
          <p:cNvPr id="165900" name="Rectangle 12"/>
          <p:cNvSpPr>
            <a:spLocks noGrp="1" noChangeArrowheads="1"/>
          </p:cNvSpPr>
          <p:nvPr>
            <p:ph type="body" sz="half" idx="2"/>
          </p:nvPr>
        </p:nvSpPr>
        <p:spPr>
          <a:xfrm>
            <a:off x="4645025" y="1125538"/>
            <a:ext cx="4498975" cy="49704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b="1" i="1" smtClean="0"/>
              <a:t> </a:t>
            </a:r>
            <a:r>
              <a:rPr lang="ru-RU" sz="2400" b="1" i="1" smtClean="0">
                <a:effectLst/>
              </a:rPr>
              <a:t>Питаются моллюсками, рыбами и водорослями. В период размножения черепахи совершают дальние (до 2000 км) миграции, безошибочно ориентируясь в открытом океане. 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400" smtClean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ru-RU" sz="2400" smtClean="0"/>
          </a:p>
        </p:txBody>
      </p:sp>
      <p:pic>
        <p:nvPicPr>
          <p:cNvPr id="14341" name="Picture 13" descr="морская черепаха логерхе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3644900"/>
            <a:ext cx="3960812" cy="2952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i="1" smtClean="0">
                <a:solidFill>
                  <a:srgbClr val="694F3B"/>
                </a:solidFill>
                <a:latin typeface="Script MT Bold" pitchFamily="66" charset="0"/>
              </a:rPr>
              <a:t>МОРСКИЕ   ЧЕРЕПАХИ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268413"/>
            <a:ext cx="4313237" cy="48275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b="1" i="1" smtClean="0">
                <a:effectLst/>
              </a:rPr>
              <a:t>На сушу они выходят только для кладки яиц (как правило, от нескольких десятков до 200).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b="1" i="1" smtClean="0">
                <a:effectLst/>
              </a:rPr>
              <a:t>Мясо, яйца, панцири морских черепах долгое время были объектом промысла, поэтому их численность  резко сократилась.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b="1" i="1" smtClean="0">
                <a:effectLst/>
              </a:rPr>
              <a:t>Все морские черепахи — в Международной Красной книге.</a:t>
            </a:r>
          </a:p>
          <a:p>
            <a:pPr eaLnBrk="1" hangingPunct="1">
              <a:lnSpc>
                <a:spcPct val="90000"/>
              </a:lnSpc>
            </a:pPr>
            <a:endParaRPr lang="ru-RU" sz="2400" smtClean="0">
              <a:effectLst/>
            </a:endParaRP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5025" y="4508500"/>
            <a:ext cx="4037013" cy="1587500"/>
          </a:xfrm>
        </p:spPr>
        <p:txBody>
          <a:bodyPr/>
          <a:lstStyle/>
          <a:p>
            <a:pPr eaLnBrk="1" hangingPunct="1"/>
            <a:r>
              <a:rPr lang="ru-RU" sz="2400" b="1" i="1" smtClean="0">
                <a:effectLst/>
              </a:rPr>
              <a:t>Морские черепахи гнездятся кучно. Для этого выбирают пустынный берег.</a:t>
            </a:r>
          </a:p>
        </p:txBody>
      </p:sp>
      <p:pic>
        <p:nvPicPr>
          <p:cNvPr id="15365" name="Picture 6" descr="гнездовь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463" y="1412875"/>
            <a:ext cx="4019550" cy="3095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i="1" smtClean="0">
                <a:solidFill>
                  <a:srgbClr val="694F3B"/>
                </a:solidFill>
                <a:latin typeface="Script MT Bold" pitchFamily="66" charset="0"/>
              </a:rPr>
              <a:t>МОРСКИЕ   ЧЕРЕПАХИ</a:t>
            </a:r>
          </a:p>
        </p:txBody>
      </p:sp>
      <p:sp>
        <p:nvSpPr>
          <p:cNvPr id="1638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771775" y="1268413"/>
            <a:ext cx="6121400" cy="5589587"/>
          </a:xfrm>
        </p:spPr>
        <p:txBody>
          <a:bodyPr/>
          <a:lstStyle/>
          <a:p>
            <a:pPr eaLnBrk="1" hangingPunct="1"/>
            <a:r>
              <a:rPr lang="ru-RU" sz="2800" b="1" i="1" smtClean="0">
                <a:effectLst/>
              </a:rPr>
              <a:t>Широко распространен в Средиземном море </a:t>
            </a:r>
            <a:r>
              <a:rPr lang="ru-RU" sz="2800" b="1" i="1" smtClean="0">
                <a:solidFill>
                  <a:srgbClr val="990000"/>
                </a:solidFill>
                <a:effectLst/>
              </a:rPr>
              <a:t>логгерхед </a:t>
            </a:r>
            <a:r>
              <a:rPr lang="ru-RU" sz="2800" b="1" i="1" smtClean="0">
                <a:effectLst/>
              </a:rPr>
              <a:t>(головастая морская черепаха), питается рыбой и моллюсками</a:t>
            </a:r>
          </a:p>
          <a:p>
            <a:pPr eaLnBrk="1" hangingPunct="1">
              <a:buFont typeface="Wingdings" pitchFamily="2" charset="2"/>
              <a:buNone/>
            </a:pPr>
            <a:endParaRPr lang="ru-RU" sz="1800" b="1" i="1" smtClean="0">
              <a:effectLst/>
            </a:endParaRPr>
          </a:p>
          <a:p>
            <a:pPr eaLnBrk="1" hangingPunct="1"/>
            <a:r>
              <a:rPr lang="ru-RU" sz="2400" b="1" i="1" smtClean="0">
                <a:effectLst/>
              </a:rPr>
              <a:t>Очень крупная </a:t>
            </a:r>
            <a:r>
              <a:rPr lang="ru-RU" sz="2400" b="1" i="1" smtClean="0">
                <a:solidFill>
                  <a:srgbClr val="990000"/>
                </a:solidFill>
                <a:effectLst/>
              </a:rPr>
              <a:t>кожистая черепаха</a:t>
            </a:r>
            <a:r>
              <a:rPr lang="ru-RU" sz="2400" b="1" i="1" smtClean="0">
                <a:effectLst/>
              </a:rPr>
              <a:t> называется еще бесщитковой. Её тело вместо панциря одето кожей. Известны случаи, когда попадались черепахи длиной 2 м. Водится в Тихом, Атлантическом и Индийском океанах.</a:t>
            </a:r>
          </a:p>
        </p:txBody>
      </p:sp>
      <p:pic>
        <p:nvPicPr>
          <p:cNvPr id="16388" name="Picture 6" descr="морская черепаха логерхед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268413"/>
            <a:ext cx="2592387" cy="2520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6389" name="Picture 7" descr="кожистая черепаха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4005263"/>
            <a:ext cx="2592387" cy="2376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i="1" smtClean="0">
                <a:solidFill>
                  <a:srgbClr val="694F3B"/>
                </a:solidFill>
                <a:latin typeface="Script MT Bold" pitchFamily="66" charset="0"/>
              </a:rPr>
              <a:t>МОРСКИЕ   ЧЕРЕПАХИ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4724400"/>
            <a:ext cx="4673600" cy="1873250"/>
          </a:xfrm>
        </p:spPr>
        <p:txBody>
          <a:bodyPr/>
          <a:lstStyle/>
          <a:p>
            <a:pPr eaLnBrk="1" hangingPunct="1"/>
            <a:r>
              <a:rPr lang="ru-RU" b="1" i="1" smtClean="0">
                <a:effectLst/>
              </a:rPr>
              <a:t>Широко распространена во всех тропических морях </a:t>
            </a:r>
            <a:r>
              <a:rPr lang="ru-RU" b="1" i="1" smtClean="0">
                <a:solidFill>
                  <a:srgbClr val="990000"/>
                </a:solidFill>
                <a:effectLst/>
              </a:rPr>
              <a:t>бисса</a:t>
            </a:r>
            <a:r>
              <a:rPr lang="ru-RU" sz="2400" b="1" i="1" smtClean="0">
                <a:solidFill>
                  <a:srgbClr val="990000"/>
                </a:solidFill>
                <a:effectLst/>
              </a:rPr>
              <a:t>.</a:t>
            </a:r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645025" y="1196975"/>
            <a:ext cx="4498975" cy="5472113"/>
          </a:xfrm>
        </p:spPr>
        <p:txBody>
          <a:bodyPr/>
          <a:lstStyle/>
          <a:p>
            <a:pPr eaLnBrk="1" hangingPunct="1">
              <a:defRPr/>
            </a:pPr>
            <a:r>
              <a:rPr lang="ru-RU" b="1" i="1" smtClean="0">
                <a:effectLst/>
              </a:rPr>
              <a:t>Во все времена роговые щитки биссы использовались для изготовления украшений.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b="1" i="1" smtClean="0">
              <a:effectLst/>
            </a:endParaRPr>
          </a:p>
          <a:p>
            <a:pPr eaLnBrk="1" hangingPunct="1">
              <a:defRPr/>
            </a:pPr>
            <a:r>
              <a:rPr lang="ru-RU" b="1" i="1" smtClean="0">
                <a:effectLst/>
              </a:rPr>
              <a:t>Говорят, что император Нерон имел удовольствие купаться в черепаховой ванне.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mtClean="0"/>
          </a:p>
        </p:txBody>
      </p:sp>
      <p:pic>
        <p:nvPicPr>
          <p:cNvPr id="17413" name="Picture 6" descr="морская черепаха Бисс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268413"/>
            <a:ext cx="3889375" cy="34559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i="1" smtClean="0">
                <a:solidFill>
                  <a:srgbClr val="694F3B"/>
                </a:solidFill>
                <a:latin typeface="Script MT Bold" pitchFamily="66" charset="0"/>
              </a:rPr>
              <a:t>МОРСКИЕ   ЧЕРЕПАХИ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4149725"/>
            <a:ext cx="4673600" cy="2447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000" b="1" i="1" smtClean="0">
                <a:solidFill>
                  <a:srgbClr val="990000"/>
                </a:solidFill>
                <a:effectLst/>
              </a:rPr>
              <a:t>ЗЕЛЕНАЯ ЧЕРЕПАХА</a:t>
            </a:r>
            <a:r>
              <a:rPr lang="ru-RU" sz="2000" b="1" i="1" smtClean="0">
                <a:effectLst/>
              </a:rPr>
              <a:t> (суповая черепаха)  Масса тела достигает 200, редко 450 кг, длина панциря — более 1 м. 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b="1" i="1" smtClean="0">
                <a:effectLst/>
              </a:rPr>
              <a:t>Зеленая черепаха прекрасно плавает и ныряет (ее легкие отличаются разветвленными бронхами).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5025" y="1196975"/>
            <a:ext cx="4498975" cy="54721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000" b="1" i="1" smtClean="0">
                <a:effectLst/>
              </a:rPr>
              <a:t>Когда-то зеленые черепахи были столь многочисленны, что их стада в Карибском море преграждали путь кораблям. 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b="1" i="1" smtClean="0">
                <a:effectLst/>
              </a:rPr>
              <a:t>Ныне зеленая черепаха, как и другие виды морских черепах, исчезла во многих местах своего обитания, занесена в Международную Красную книгу и нуждается в охране. 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b="1" i="1" smtClean="0">
                <a:effectLst/>
              </a:rPr>
              <a:t>К такому печальному состоянию привело хищническое истребление этих пресмыкающихся из-за исключительных качеств черепахового супа, очень вкусного мяса, яиц и ценного панциря. </a:t>
            </a:r>
          </a:p>
        </p:txBody>
      </p:sp>
      <p:pic>
        <p:nvPicPr>
          <p:cNvPr id="18437" name="Picture 6" descr="рыба-прилипала на морской черепах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557338"/>
            <a:ext cx="3960812" cy="2376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 i="1" smtClean="0">
                <a:solidFill>
                  <a:srgbClr val="694F3B"/>
                </a:solidFill>
                <a:latin typeface="Script MT Bold" pitchFamily="66" charset="0"/>
              </a:rPr>
              <a:t>ПРЕСНОВОДНЫЕ ЧЕРЕПАХИ</a:t>
            </a:r>
          </a:p>
        </p:txBody>
      </p:sp>
      <p:sp>
        <p:nvSpPr>
          <p:cNvPr id="18534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598613"/>
            <a:ext cx="4492625" cy="5070475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i="1" smtClean="0">
                <a:effectLst/>
              </a:rPr>
              <a:t>Семейство черепах, включающее 30 родов и около 80 видов. </a:t>
            </a:r>
          </a:p>
          <a:p>
            <a:pPr eaLnBrk="1" hangingPunct="1">
              <a:defRPr/>
            </a:pPr>
            <a:r>
              <a:rPr lang="ru-RU" sz="2400" b="1" i="1" smtClean="0">
                <a:effectLst/>
              </a:rPr>
              <a:t>Распространены широко — в Азии, Европе, Северной Африке, Северной и Южной Америке.</a:t>
            </a:r>
            <a:r>
              <a:rPr lang="ru-RU" sz="2400" smtClean="0"/>
              <a:t> </a:t>
            </a:r>
          </a:p>
          <a:p>
            <a:pPr eaLnBrk="1" hangingPunct="1">
              <a:defRPr/>
            </a:pPr>
            <a:r>
              <a:rPr lang="ru-RU" sz="2400" b="1" i="1" smtClean="0">
                <a:effectLst/>
              </a:rPr>
              <a:t>Пресноводные черепахи двигаются быстро и ловко как в воде, так и на суше.</a:t>
            </a:r>
          </a:p>
        </p:txBody>
      </p:sp>
      <p:sp>
        <p:nvSpPr>
          <p:cNvPr id="1946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427538" y="3500438"/>
            <a:ext cx="4537075" cy="3168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b="1" i="1" smtClean="0">
                <a:effectLst/>
              </a:rPr>
              <a:t>Большинство видов — водные обитатели, населяющие водоемы со слабым течением.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b="1" i="1" smtClean="0">
                <a:effectLst/>
              </a:rPr>
              <a:t> Питаются разнообразной животной (большинство) и растительной пищей .</a:t>
            </a:r>
          </a:p>
        </p:txBody>
      </p:sp>
      <p:pic>
        <p:nvPicPr>
          <p:cNvPr id="19461" name="Picture 7" descr="степная 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1196975"/>
            <a:ext cx="3960812" cy="2376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 i="1" smtClean="0">
                <a:solidFill>
                  <a:srgbClr val="694F3B"/>
                </a:solidFill>
                <a:latin typeface="Script MT Bold" pitchFamily="66" charset="0"/>
              </a:rPr>
              <a:t>ПРЕСНОВОДНЫЕ ЧЕРЕПАХИ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196975"/>
            <a:ext cx="4313237" cy="547211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ru-RU" sz="2000" b="1" i="1" smtClean="0">
              <a:effectLst/>
            </a:endParaRPr>
          </a:p>
          <a:p>
            <a:pPr eaLnBrk="1" hangingPunct="1">
              <a:lnSpc>
                <a:spcPct val="80000"/>
              </a:lnSpc>
            </a:pPr>
            <a:endParaRPr lang="ru-RU" sz="2000" b="1" i="1" smtClean="0">
              <a:effectLst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000" b="1" i="1" smtClean="0">
                <a:effectLst/>
              </a:rPr>
              <a:t>Бахромчатая черепаха, или </a:t>
            </a:r>
            <a:r>
              <a:rPr lang="ru-RU" sz="2000" b="1" i="1" smtClean="0">
                <a:solidFill>
                  <a:srgbClr val="990000"/>
                </a:solidFill>
                <a:effectLst/>
              </a:rPr>
              <a:t>мата-мата,</a:t>
            </a:r>
            <a:r>
              <a:rPr lang="ru-RU" sz="2000" b="1" i="1" smtClean="0">
                <a:effectLst/>
              </a:rPr>
              <a:t> пренадлежит к семейству змеиношейных черепах. </a:t>
            </a:r>
          </a:p>
          <a:p>
            <a:pPr eaLnBrk="1" hangingPunct="1">
              <a:lnSpc>
                <a:spcPct val="80000"/>
              </a:lnSpc>
            </a:pPr>
            <a:endParaRPr lang="ru-RU" sz="2000" b="1" i="1" smtClean="0">
              <a:effectLst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000" b="1" i="1" smtClean="0">
                <a:effectLst/>
              </a:rPr>
              <a:t>Внешность у неё черезвычайно оригинальная: длинный нос в виде трубки, на конце которого находятся ноздри, маленькие глазки выдвенутые вперед, к самому краю морды, голова и шея почти такой же длины, как и весь панцирь,  и увешаны рядами фестончатых кожастых ласкутков. </a:t>
            </a:r>
          </a:p>
        </p:txBody>
      </p:sp>
      <p:sp>
        <p:nvSpPr>
          <p:cNvPr id="1986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5025" y="1557338"/>
            <a:ext cx="4037013" cy="45386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000" b="1" i="1" smtClean="0">
                <a:effectLst/>
              </a:rPr>
              <a:t>Мата-мата питается рыбой, коловастиками и лягушками.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000" b="1" i="1" smtClean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b="1" i="1" smtClean="0">
                <a:effectLst/>
              </a:rPr>
              <a:t>Она водится в бассейне Амозонки и достигает 1 м в длину. Туземцы её боятся.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000" smtClean="0"/>
          </a:p>
        </p:txBody>
      </p:sp>
      <p:pic>
        <p:nvPicPr>
          <p:cNvPr id="20485" name="Picture 5" descr="матама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3789363"/>
            <a:ext cx="4279900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73050"/>
            <a:ext cx="8226425" cy="779463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i="1" smtClean="0">
                <a:solidFill>
                  <a:srgbClr val="694F3B"/>
                </a:solidFill>
                <a:latin typeface="Script MT Bold" pitchFamily="66" charset="0"/>
              </a:rPr>
              <a:t>ПРЕСНОВОДНЫЕ ЧЕРЕПАХИ</a:t>
            </a:r>
          </a:p>
        </p:txBody>
      </p:sp>
      <p:sp>
        <p:nvSpPr>
          <p:cNvPr id="20787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2987675" y="1052513"/>
            <a:ext cx="5976938" cy="56165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b="1" i="1" smtClean="0">
                <a:effectLst/>
              </a:rPr>
              <a:t>Мягкотелая черепаха- злой </a:t>
            </a:r>
            <a:r>
              <a:rPr lang="ru-RU" sz="2400" b="1" i="1" smtClean="0">
                <a:solidFill>
                  <a:srgbClr val="990000"/>
                </a:solidFill>
                <a:effectLst/>
              </a:rPr>
              <a:t>трионикс</a:t>
            </a:r>
            <a:r>
              <a:rPr lang="ru-RU" sz="2400" b="1" i="1" smtClean="0">
                <a:effectLst/>
              </a:rPr>
              <a:t>, водится в США в реках, впадающих в Мексиканский залив. У нее мягкий панцирь, покрытый кожей. Эта плотоядная черепаха крайне агрессивна и кусает любого, кто черезчур к ней приблизится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 </a:t>
            </a:r>
            <a:r>
              <a:rPr lang="ru-RU" sz="2400" b="1" i="1" smtClean="0">
                <a:solidFill>
                  <a:srgbClr val="990000"/>
                </a:solidFill>
                <a:effectLst/>
              </a:rPr>
              <a:t>Большеголовая черепаха</a:t>
            </a:r>
            <a:r>
              <a:rPr lang="ru-RU" sz="2400" b="1" i="1" smtClean="0">
                <a:effectLst/>
              </a:rPr>
              <a:t> обитает в прозрачных и быстрых каменистых ручьях и речках среди горных лесов. Она активна ночью, питается мелкой рыбой, моллюсками, червями. Большеголовая черепаха хорошо переносит содержание в неволе и может прожить более двадцати лет.</a:t>
            </a:r>
          </a:p>
        </p:txBody>
      </p:sp>
      <p:pic>
        <p:nvPicPr>
          <p:cNvPr id="21508" name="Picture 7" descr="большеголовая черепах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860800"/>
            <a:ext cx="2881313" cy="2376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1509" name="Picture 8" descr="трионик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196975"/>
            <a:ext cx="2808288" cy="2232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73050"/>
            <a:ext cx="8226425" cy="7080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i="1" smtClean="0">
                <a:solidFill>
                  <a:srgbClr val="694F3B"/>
                </a:solidFill>
                <a:latin typeface="Script MT Bold" pitchFamily="66" charset="0"/>
              </a:rPr>
              <a:t>ПРЕСНОВОДНЫЕ ЧЕРЕПАХИ</a:t>
            </a:r>
          </a:p>
        </p:txBody>
      </p:sp>
      <p:sp>
        <p:nvSpPr>
          <p:cNvPr id="2253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411413" y="1268413"/>
            <a:ext cx="6732587" cy="48275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b="1" i="1" smtClean="0">
                <a:solidFill>
                  <a:srgbClr val="990000"/>
                </a:solidFill>
                <a:effectLst/>
              </a:rPr>
              <a:t>БОЛОТНЫЕ ЧЕРЕПАХИ</a:t>
            </a:r>
            <a:r>
              <a:rPr lang="ru-RU" sz="2000" b="1" i="1" smtClean="0">
                <a:effectLst/>
              </a:rPr>
              <a:t>, группа из семейства пресноводных черепах; включает два рода , в каждом из которых по одному виду: европейская болотная черепаха и американская болотная черепаха. Спинной и брюшной щиты болотных черепах соединены подвижно сухожильной связкой. Брюшной щит разделен сухожильной прослойкой на переднюю и заднюю части, но их взаимная подвижность ограничена.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b="1" i="1" smtClean="0">
              <a:effectLst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000" b="1" i="1" smtClean="0">
                <a:solidFill>
                  <a:srgbClr val="990000"/>
                </a:solidFill>
                <a:effectLst/>
              </a:rPr>
              <a:t>ГОРБАТЫЕ ЧЕРЕПАХИ</a:t>
            </a:r>
            <a:r>
              <a:rPr lang="ru-RU" sz="2000" b="1" i="1" smtClean="0">
                <a:effectLst/>
              </a:rPr>
              <a:t> , род пресмыкающихся семейства пресноводных черепах; включает 10 видов. У большинства горбатых черепах крышкообразный панцирь с зубчатым гребнем вдоль хребта, обитают в крупных озерах и речных заливах, питается различными мелкими животными, главным образом, моллюсками. Самцы почти вдвое мельче самок и не превышают 14 см в длину.</a:t>
            </a:r>
          </a:p>
        </p:txBody>
      </p:sp>
      <p:pic>
        <p:nvPicPr>
          <p:cNvPr id="22532" name="Picture 6" descr="Техасская картообразная черепаха - горбата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4292600"/>
            <a:ext cx="2305050" cy="1871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533" name="Picture 7" descr="Европейская болотнаячерепах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557338"/>
            <a:ext cx="2305050" cy="1800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 i="1" smtClean="0">
                <a:solidFill>
                  <a:srgbClr val="694F3B"/>
                </a:solidFill>
                <a:latin typeface="Script MT Bold" pitchFamily="66" charset="0"/>
              </a:rPr>
              <a:t>ПРЕСНОВОДНЫЕ ЧЕРЕПАХИ</a:t>
            </a:r>
          </a:p>
        </p:txBody>
      </p:sp>
      <p:sp>
        <p:nvSpPr>
          <p:cNvPr id="2355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96975"/>
            <a:ext cx="4492625" cy="547211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b="1" i="1" smtClean="0">
                <a:solidFill>
                  <a:srgbClr val="990000"/>
                </a:solidFill>
                <a:effectLst/>
              </a:rPr>
              <a:t>КАЙМАНОВЫЕ ЧЕРЕПАХИ</a:t>
            </a:r>
            <a:r>
              <a:rPr lang="ru-RU" sz="2400" b="1" i="1" smtClean="0">
                <a:effectLst/>
              </a:rPr>
              <a:t>, семейство скрытошейных черепах,  распространены в Северной и Центральной Америке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i="1" smtClean="0">
                <a:effectLst/>
              </a:rPr>
              <a:t>Каймановые черепахи обитают в пресноводных водоемах. В активном состоянии подвижны и агрессивны.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i="1" smtClean="0">
                <a:effectLst/>
              </a:rPr>
              <a:t>Хищники, добычу подкарауливают из засады. Откладывают 20-40 яиц. Живут очень долго, десятилетиями. Объект промысла.</a:t>
            </a:r>
          </a:p>
        </p:txBody>
      </p:sp>
      <p:sp>
        <p:nvSpPr>
          <p:cNvPr id="209927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645025" y="1268413"/>
            <a:ext cx="4037013" cy="48275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000" b="1" i="1" smtClean="0">
                <a:effectLst/>
              </a:rPr>
              <a:t>Предпочитает места с илистым дном, в которое охотно зарывается. Редко выходит на сушу.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b="1" i="1" smtClean="0">
                <a:effectLst/>
              </a:rPr>
              <a:t>Наблюдается редкая для черепах устойчивость к холоду: может двигаться по льду замерзших водоемов или в воде подо льдом. Агрессивна.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000" smtClean="0"/>
          </a:p>
        </p:txBody>
      </p:sp>
      <p:pic>
        <p:nvPicPr>
          <p:cNvPr id="23557" name="Picture 8" descr="каймановая черепах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4005263"/>
            <a:ext cx="3960812" cy="2622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3050"/>
            <a:ext cx="8226425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i="1" smtClean="0">
                <a:solidFill>
                  <a:srgbClr val="694F3B"/>
                </a:solidFill>
                <a:latin typeface="Script MT Bold" pitchFamily="66" charset="0"/>
              </a:rPr>
              <a:t>ПРЕСНОВОДНЫЕ ЧЕРЕПАХИ</a:t>
            </a:r>
          </a:p>
        </p:txBody>
      </p:sp>
      <p:sp>
        <p:nvSpPr>
          <p:cNvPr id="24579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2771775" y="1628775"/>
            <a:ext cx="6372225" cy="5040313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b="1" i="1" smtClean="0">
                <a:solidFill>
                  <a:srgbClr val="990000"/>
                </a:solidFill>
                <a:effectLst/>
              </a:rPr>
              <a:t>ИЛОВЫЕ ЧЕРЕПАХИ</a:t>
            </a:r>
            <a:r>
              <a:rPr lang="ru-RU" sz="2400" b="1" i="1" smtClean="0">
                <a:effectLst/>
              </a:rPr>
              <a:t>, семейство вклключающее 4 рода и 22 вида, распространенных в Северной и Южной Америке. Длина панциря — от 10 до 40 см. Обитают в реках, озерах и болотах. Питаются рыбой и водными беспозвоночными. В кладке обычно 2-3 яйца.</a:t>
            </a:r>
          </a:p>
          <a:p>
            <a:pPr eaLnBrk="1" hangingPunct="1">
              <a:lnSpc>
                <a:spcPct val="80000"/>
              </a:lnSpc>
            </a:pPr>
            <a:endParaRPr lang="ru-RU" sz="2400" b="1" i="1" smtClean="0">
              <a:effectLst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400" b="1" i="1" smtClean="0">
              <a:effectLst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400" b="1" i="1" smtClean="0">
                <a:solidFill>
                  <a:srgbClr val="990000"/>
                </a:solidFill>
                <a:effectLst/>
              </a:rPr>
              <a:t>ПЯТНИСТАЯ ЧЕРЕПАХА</a:t>
            </a:r>
            <a:r>
              <a:rPr lang="ru-RU" sz="2400" b="1" i="1" smtClean="0">
                <a:effectLst/>
              </a:rPr>
              <a:t> –обитатель небольших водоемов на востоке и северовостоке США. В длину не превышает 12 см.</a:t>
            </a:r>
          </a:p>
        </p:txBody>
      </p:sp>
      <p:pic>
        <p:nvPicPr>
          <p:cNvPr id="24580" name="Picture 6" descr="иловая черепах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773238"/>
            <a:ext cx="2592387" cy="21605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4581" name="Picture 7" descr="пятнистая черепаха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4437063"/>
            <a:ext cx="2592387" cy="201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 descr="расписная черепах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004018">
            <a:off x="468313" y="2852738"/>
            <a:ext cx="2735262" cy="2808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19142" name="Picture 6" descr="средиземноморская  черепах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515098">
            <a:off x="4500563" y="476250"/>
            <a:ext cx="2808287" cy="2835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5604" name="Picture 7" descr="амнериканская мускусна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6179">
            <a:off x="5724525" y="2565400"/>
            <a:ext cx="2735263" cy="2806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5605" name="Picture 8" descr="горгная ч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1200235">
            <a:off x="1547813" y="692150"/>
            <a:ext cx="2808287" cy="2447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19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9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10" dur="2000" fill="hold"/>
                                        <p:tgtEl>
                                          <p:spTgt spid="219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ding Grid">
  <a:themeElements>
    <a:clrScheme name="">
      <a:dk1>
        <a:srgbClr val="000000"/>
      </a:dk1>
      <a:lt1>
        <a:srgbClr val="CCFF99"/>
      </a:lt1>
      <a:dk2>
        <a:srgbClr val="59412D"/>
      </a:dk2>
      <a:lt2>
        <a:srgbClr val="EEE800"/>
      </a:lt2>
      <a:accent1>
        <a:srgbClr val="808000"/>
      </a:accent1>
      <a:accent2>
        <a:srgbClr val="AEAA00"/>
      </a:accent2>
      <a:accent3>
        <a:srgbClr val="E2FFCA"/>
      </a:accent3>
      <a:accent4>
        <a:srgbClr val="000000"/>
      </a:accent4>
      <a:accent5>
        <a:srgbClr val="C0C0AA"/>
      </a:accent5>
      <a:accent6>
        <a:srgbClr val="9D9A00"/>
      </a:accent6>
      <a:hlink>
        <a:srgbClr val="FFCC00"/>
      </a:hlink>
      <a:folHlink>
        <a:srgbClr val="000000"/>
      </a:folHlink>
    </a:clrScheme>
    <a:fontScheme name="Fading Gri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ading Grid 1">
        <a:dk1>
          <a:srgbClr val="7E0000"/>
        </a:dk1>
        <a:lt1>
          <a:srgbClr val="FFFFFF"/>
        </a:lt1>
        <a:dk2>
          <a:srgbClr val="800000"/>
        </a:dk2>
        <a:lt2>
          <a:srgbClr val="FCF0B2"/>
        </a:lt2>
        <a:accent1>
          <a:srgbClr val="C5543D"/>
        </a:accent1>
        <a:accent2>
          <a:srgbClr val="660000"/>
        </a:accent2>
        <a:accent3>
          <a:srgbClr val="C0AAAA"/>
        </a:accent3>
        <a:accent4>
          <a:srgbClr val="DADADA"/>
        </a:accent4>
        <a:accent5>
          <a:srgbClr val="DFB3AF"/>
        </a:accent5>
        <a:accent6>
          <a:srgbClr val="5C0000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2">
        <a:dk1>
          <a:srgbClr val="000066"/>
        </a:dk1>
        <a:lt1>
          <a:srgbClr val="FFFFFF"/>
        </a:lt1>
        <a:dk2>
          <a:srgbClr val="000066"/>
        </a:dk2>
        <a:lt2>
          <a:srgbClr val="B2B8C8"/>
        </a:lt2>
        <a:accent1>
          <a:srgbClr val="008080"/>
        </a:accent1>
        <a:accent2>
          <a:srgbClr val="00004E"/>
        </a:accent2>
        <a:accent3>
          <a:srgbClr val="AAAAB8"/>
        </a:accent3>
        <a:accent4>
          <a:srgbClr val="DADADA"/>
        </a:accent4>
        <a:accent5>
          <a:srgbClr val="AAC0C0"/>
        </a:accent5>
        <a:accent6>
          <a:srgbClr val="000046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3">
        <a:dk1>
          <a:srgbClr val="010199"/>
        </a:dk1>
        <a:lt1>
          <a:srgbClr val="FFFFFF"/>
        </a:lt1>
        <a:dk2>
          <a:srgbClr val="000099"/>
        </a:dk2>
        <a:lt2>
          <a:srgbClr val="CCFFFF"/>
        </a:lt2>
        <a:accent1>
          <a:srgbClr val="00C600"/>
        </a:accent1>
        <a:accent2>
          <a:srgbClr val="01017D"/>
        </a:accent2>
        <a:accent3>
          <a:srgbClr val="AAAACA"/>
        </a:accent3>
        <a:accent4>
          <a:srgbClr val="DADADA"/>
        </a:accent4>
        <a:accent5>
          <a:srgbClr val="AADFAA"/>
        </a:accent5>
        <a:accent6>
          <a:srgbClr val="010171"/>
        </a:accent6>
        <a:hlink>
          <a:srgbClr val="FFE701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4">
        <a:dk1>
          <a:srgbClr val="6B6B99"/>
        </a:dk1>
        <a:lt1>
          <a:srgbClr val="EAEAEA"/>
        </a:lt1>
        <a:dk2>
          <a:srgbClr val="666699"/>
        </a:dk2>
        <a:lt2>
          <a:srgbClr val="CCECFF"/>
        </a:lt2>
        <a:accent1>
          <a:srgbClr val="00CC66"/>
        </a:accent1>
        <a:accent2>
          <a:srgbClr val="54547A"/>
        </a:accent2>
        <a:accent3>
          <a:srgbClr val="B8B8CA"/>
        </a:accent3>
        <a:accent4>
          <a:srgbClr val="C8C8C8"/>
        </a:accent4>
        <a:accent5>
          <a:srgbClr val="AAE2B8"/>
        </a:accent5>
        <a:accent6>
          <a:srgbClr val="4B4B6E"/>
        </a:accent6>
        <a:hlink>
          <a:srgbClr val="65B2FF"/>
        </a:hlink>
        <a:folHlink>
          <a:srgbClr val="99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5">
        <a:dk1>
          <a:srgbClr val="00827F"/>
        </a:dk1>
        <a:lt1>
          <a:srgbClr val="FFFFFF"/>
        </a:lt1>
        <a:dk2>
          <a:srgbClr val="008080"/>
        </a:dk2>
        <a:lt2>
          <a:srgbClr val="FFFFCC"/>
        </a:lt2>
        <a:accent1>
          <a:srgbClr val="6D6FC7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BABBE0"/>
        </a:accent5>
        <a:accent6>
          <a:srgbClr val="005A58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6">
        <a:dk1>
          <a:srgbClr val="4D4D4D"/>
        </a:dk1>
        <a:lt1>
          <a:srgbClr val="FFFFFF"/>
        </a:lt1>
        <a:dk2>
          <a:srgbClr val="525252"/>
        </a:dk2>
        <a:lt2>
          <a:srgbClr val="C0C0C0"/>
        </a:lt2>
        <a:accent1>
          <a:srgbClr val="527C3A"/>
        </a:accent1>
        <a:accent2>
          <a:srgbClr val="444444"/>
        </a:accent2>
        <a:accent3>
          <a:srgbClr val="B3B3B3"/>
        </a:accent3>
        <a:accent4>
          <a:srgbClr val="DADADA"/>
        </a:accent4>
        <a:accent5>
          <a:srgbClr val="B3BFAE"/>
        </a:accent5>
        <a:accent6>
          <a:srgbClr val="3D3D3D"/>
        </a:accent6>
        <a:hlink>
          <a:srgbClr val="FAC458"/>
        </a:hlink>
        <a:folHlink>
          <a:srgbClr val="C7780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7">
        <a:dk1>
          <a:srgbClr val="516032"/>
        </a:dk1>
        <a:lt1>
          <a:srgbClr val="FFFFFF"/>
        </a:lt1>
        <a:dk2>
          <a:srgbClr val="546434"/>
        </a:dk2>
        <a:lt2>
          <a:srgbClr val="B2B68A"/>
        </a:lt2>
        <a:accent1>
          <a:srgbClr val="7D8C70"/>
        </a:accent1>
        <a:accent2>
          <a:srgbClr val="414E28"/>
        </a:accent2>
        <a:accent3>
          <a:srgbClr val="B3B8AE"/>
        </a:accent3>
        <a:accent4>
          <a:srgbClr val="DADADA"/>
        </a:accent4>
        <a:accent5>
          <a:srgbClr val="BFC5BB"/>
        </a:accent5>
        <a:accent6>
          <a:srgbClr val="3A4623"/>
        </a:accent6>
        <a:hlink>
          <a:srgbClr val="80C579"/>
        </a:hlink>
        <a:folHlink>
          <a:srgbClr val="7FAD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8">
        <a:dk1>
          <a:srgbClr val="D1CC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9">
        <a:dk1>
          <a:srgbClr val="000000"/>
        </a:dk1>
        <a:lt1>
          <a:srgbClr val="F8F8F8"/>
        </a:lt1>
        <a:dk2>
          <a:srgbClr val="336600"/>
        </a:dk2>
        <a:lt2>
          <a:srgbClr val="FBFBFB"/>
        </a:lt2>
        <a:accent1>
          <a:srgbClr val="009900"/>
        </a:accent1>
        <a:accent2>
          <a:srgbClr val="C6C6C6"/>
        </a:accent2>
        <a:accent3>
          <a:srgbClr val="FBFBFB"/>
        </a:accent3>
        <a:accent4>
          <a:srgbClr val="000000"/>
        </a:accent4>
        <a:accent5>
          <a:srgbClr val="AACAAA"/>
        </a:accent5>
        <a:accent6>
          <a:srgbClr val="B3B3B3"/>
        </a:accent6>
        <a:hlink>
          <a:srgbClr val="00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ading Grid 10">
        <a:dk1>
          <a:srgbClr val="8E8B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11">
        <a:dk1>
          <a:srgbClr val="8E8B00"/>
        </a:dk1>
        <a:lt1>
          <a:srgbClr val="FFFFFF"/>
        </a:lt1>
        <a:dk2>
          <a:srgbClr val="CCFF33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FFAD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12">
        <a:dk1>
          <a:srgbClr val="DAD500"/>
        </a:dk1>
        <a:lt1>
          <a:srgbClr val="FFFFFF"/>
        </a:lt1>
        <a:dk2>
          <a:srgbClr val="CCFF33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FFAD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13">
        <a:dk1>
          <a:srgbClr val="DAD500"/>
        </a:dk1>
        <a:lt1>
          <a:srgbClr val="FFFFFF"/>
        </a:lt1>
        <a:dk2>
          <a:srgbClr val="CCFF99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FFC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14">
        <a:dk1>
          <a:srgbClr val="DAD500"/>
        </a:dk1>
        <a:lt1>
          <a:srgbClr val="FFFFFF"/>
        </a:lt1>
        <a:dk2>
          <a:srgbClr val="00CC66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AAE2B8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15">
        <a:dk1>
          <a:srgbClr val="DAD500"/>
        </a:dk1>
        <a:lt1>
          <a:srgbClr val="FFFFFF"/>
        </a:lt1>
        <a:dk2>
          <a:srgbClr val="CCFF66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FFB8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16">
        <a:dk1>
          <a:srgbClr val="EEE800"/>
        </a:dk1>
        <a:lt1>
          <a:srgbClr val="FFFFFF"/>
        </a:lt1>
        <a:dk2>
          <a:srgbClr val="CCFF99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FFC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Fading Grid</Template>
  <TotalTime>682</TotalTime>
  <Words>1348</Words>
  <Application>Microsoft Office PowerPoint</Application>
  <PresentationFormat>Экран (4:3)</PresentationFormat>
  <Paragraphs>105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Wingdings</vt:lpstr>
      <vt:lpstr>Calibri</vt:lpstr>
      <vt:lpstr>Script MT Bold</vt:lpstr>
      <vt:lpstr>Fading Grid</vt:lpstr>
      <vt:lpstr>Слайд 1</vt:lpstr>
      <vt:lpstr>Слайд 2</vt:lpstr>
      <vt:lpstr>Слайд 3</vt:lpstr>
      <vt:lpstr>Слайд 4</vt:lpstr>
      <vt:lpstr>Слайд 5</vt:lpstr>
      <vt:lpstr>СУХОПУТНЫЕ ЧЕРЕПАХИ</vt:lpstr>
      <vt:lpstr>СУХОПУТНЫЕ ЧЕРЕПАХИ</vt:lpstr>
      <vt:lpstr>СУХОПУТНЫЕ ЧЕРЕПАХИ</vt:lpstr>
      <vt:lpstr>Слайд 9</vt:lpstr>
      <vt:lpstr>СУХОПУТНЫЕ ЧЕРЕПАХИ</vt:lpstr>
      <vt:lpstr>СУХОПУТНЫЕ ЧЕРЕПАХИ</vt:lpstr>
      <vt:lpstr>МОРСКИЕ   ЧЕРЕПАХИ</vt:lpstr>
      <vt:lpstr>МОРСКИЕ   ЧЕРЕПАХИ</vt:lpstr>
      <vt:lpstr>МОРСКИЕ   ЧЕРЕПАХИ</vt:lpstr>
      <vt:lpstr>МОРСКИЕ   ЧЕРЕПАХИ</vt:lpstr>
      <vt:lpstr>МОРСКИЕ   ЧЕРЕПАХИ</vt:lpstr>
      <vt:lpstr>ПРЕСНОВОДНЫЕ ЧЕРЕПАХИ</vt:lpstr>
      <vt:lpstr>ПРЕСНОВОДНЫЕ ЧЕРЕПАХИ</vt:lpstr>
      <vt:lpstr>ПРЕСНОВОДНЫЕ ЧЕРЕПАХИ</vt:lpstr>
      <vt:lpstr>ПРЕСНОВОДНЫЕ ЧЕРЕПАХИ</vt:lpstr>
      <vt:lpstr>ПРЕСНОВОДНЫЕ ЧЕРЕПАХИ</vt:lpstr>
      <vt:lpstr>ПРЕСНОВОДНЫЕ ЧЕРЕПАХИ</vt:lpstr>
      <vt:lpstr>Слайд 23</vt:lpstr>
    </vt:vector>
  </TitlesOfParts>
  <Company>org2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Тигр</dc:title>
  <dc:creator>user2</dc:creator>
  <cp:lastModifiedBy>Admin</cp:lastModifiedBy>
  <cp:revision>39</cp:revision>
  <dcterms:created xsi:type="dcterms:W3CDTF">2007-04-06T10:52:22Z</dcterms:created>
  <dcterms:modified xsi:type="dcterms:W3CDTF">2012-03-12T12:07:31Z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000800d00a000000000001023720</vt:lpwstr>
  </property>
</Properties>
</file>