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7" r:id="rId11"/>
    <p:sldId id="268" r:id="rId12"/>
    <p:sldId id="276" r:id="rId13"/>
    <p:sldId id="277" r:id="rId14"/>
    <p:sldId id="275" r:id="rId15"/>
    <p:sldId id="278" r:id="rId16"/>
    <p:sldId id="273" r:id="rId17"/>
    <p:sldId id="279" r:id="rId18"/>
    <p:sldId id="274" r:id="rId19"/>
    <p:sldId id="269" r:id="rId20"/>
    <p:sldId id="280" r:id="rId21"/>
    <p:sldId id="284" r:id="rId22"/>
    <p:sldId id="281" r:id="rId23"/>
    <p:sldId id="285" r:id="rId24"/>
    <p:sldId id="282" r:id="rId25"/>
    <p:sldId id="286" r:id="rId26"/>
    <p:sldId id="283" r:id="rId27"/>
    <p:sldId id="270" r:id="rId28"/>
    <p:sldId id="287" r:id="rId29"/>
    <p:sldId id="294" r:id="rId30"/>
    <p:sldId id="288" r:id="rId31"/>
    <p:sldId id="295" r:id="rId32"/>
    <p:sldId id="289" r:id="rId33"/>
    <p:sldId id="296" r:id="rId34"/>
    <p:sldId id="290" r:id="rId35"/>
    <p:sldId id="271" r:id="rId36"/>
    <p:sldId id="291" r:id="rId37"/>
    <p:sldId id="298" r:id="rId38"/>
    <p:sldId id="292" r:id="rId39"/>
    <p:sldId id="299" r:id="rId40"/>
    <p:sldId id="293" r:id="rId41"/>
    <p:sldId id="300" r:id="rId42"/>
    <p:sldId id="297" r:id="rId43"/>
    <p:sldId id="272" r:id="rId44"/>
    <p:sldId id="304" r:id="rId45"/>
    <p:sldId id="305" r:id="rId46"/>
    <p:sldId id="303" r:id="rId47"/>
    <p:sldId id="306" r:id="rId48"/>
    <p:sldId id="302" r:id="rId49"/>
    <p:sldId id="307" r:id="rId50"/>
    <p:sldId id="301" r:id="rId51"/>
    <p:sldId id="264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абинет русского языка" initials="кря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303" autoAdjust="0"/>
    <p:restoredTop sz="94709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43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679F4-AEC3-4C7C-B181-BB05D8AC0ABC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37C2D-F30F-407A-800A-CD60CB600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4.xml"/><Relationship Id="rId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4.xml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4.xml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4.xml"/><Relationship Id="rId4" Type="http://schemas.openxmlformats.org/officeDocument/2006/relationships/slide" Target="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2.xml"/><Relationship Id="rId4" Type="http://schemas.openxmlformats.org/officeDocument/2006/relationships/slide" Target="slide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2.xml"/><Relationship Id="rId4" Type="http://schemas.openxmlformats.org/officeDocument/2006/relationships/slide" Target="slide4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2.xml"/><Relationship Id="rId4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2.xml"/><Relationship Id="rId4" Type="http://schemas.openxmlformats.org/officeDocument/2006/relationships/slide" Target="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0.xml"/><Relationship Id="rId4" Type="http://schemas.openxmlformats.org/officeDocument/2006/relationships/slide" Target="slide4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0.xml"/><Relationship Id="rId4" Type="http://schemas.openxmlformats.org/officeDocument/2006/relationships/slide" Target="slide4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0.xml"/><Relationship Id="rId4" Type="http://schemas.openxmlformats.org/officeDocument/2006/relationships/slide" Target="slide4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0.xml"/><Relationship Id="rId4" Type="http://schemas.openxmlformats.org/officeDocument/2006/relationships/slide" Target="slide4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://alss.ar-ti.com/index/0-5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0"/>
            <a:ext cx="7772400" cy="2428891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Подготовка к ЕГЭ </a:t>
            </a:r>
            <a:b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Задание А5</a:t>
            </a:r>
            <a:b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Найти  грамматические ошибки</a:t>
            </a:r>
            <a:endParaRPr lang="ru-RU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462566"/>
            <a:ext cx="6400800" cy="1395434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Работу выполнила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Лоханова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 Елена Владимировна</a:t>
            </a:r>
          </a:p>
          <a:p>
            <a:pPr algn="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МАОУ Лицей №1 г.Балаково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Неправильное построение предложений с однородными членами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Девушка, сидевшая у окна 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которая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хорошо пела, запомнилась всем.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однотипные синтаксические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конструкции могут быть однородными.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сочинении я хотел рассказать о значении спорта 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почему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 его люблю.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соединять дополнение  (сущ.) и придаточное союзом И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Я люблю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музыку и кататься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коньках.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соединять как однородные члены  существительное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инфинитив.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 в этой статье исследует (что?) и рассуждает (о чём?) о природе света.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от глагола сказуемого задавать разные вопросы к общему зависимому слову.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Неправильное построение предложений с однородными членами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 тему войны созданы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только фильмы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и поставлены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спектакли.</a:t>
            </a: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Двойной союз должен соединять только однородные члены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только…, но и…   нельзя заменять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никакие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Как…, так и …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 в данных союзах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3714744" y="4572008"/>
            <a:ext cx="428628" cy="857256"/>
          </a:xfrm>
          <a:prstGeom prst="rightBrace">
            <a:avLst>
              <a:gd name="adj1" fmla="val 22690"/>
              <a:gd name="adj2" fmla="val 48237"/>
            </a:avLst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Неправильное построение предложений с однородными членами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Автор наделяет Кутузова редкими душевными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качествами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справедливость, доброта…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Однородные члены должны стоять в том же падеже, что и обобщающее слово.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Толпы людей были повсюду: на улицах, площадях,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скверах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опускать разные предлоги.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Неправильное построение предложений с однородными членами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Неправильное употребление причастных оборотов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8.а)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Приехавшие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делегаты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съезд должны зарегистрироваться.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Определяемое слово не должно разрывать причастный оборот, оно должно стоять только перед ним или после.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Одно из чудес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света, привлекающ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туристов…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Причастие и определяемое слово должны согласовываться в роде, числе и падеже. Главное слово в сочетании «одно из чудес» – «одно», поэтому правильно будет: одно (как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?) привлекающ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ее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Неправильное употребление имён собственных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514350" indent="-514350">
              <a:buAutoNum type="arabicPeriod" startAt="9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журнале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Новом мире»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напечатана рецензия. (должен быть 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И.п.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«Новом мире» напечатана рецензия.</a:t>
            </a:r>
          </a:p>
          <a:p>
            <a:pPr marL="514350" indent="-514350"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Названия, заключённые в кавычки, после родового слова ( роман, повесть ..) должны стоять в И.п.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Неправильное построение предложений с производными предлогами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Согласно, вопреки, благодаря,  подобно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употребляется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Д.п.</a:t>
            </a:r>
          </a:p>
          <a:p>
            <a:pPr marL="514350" indent="-5143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Согласно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(чему?)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традициям, вопреки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(чему?)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правилам</a:t>
            </a:r>
          </a:p>
          <a:p>
            <a:pPr marL="514350" indent="-5143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Предлог благодаря употребляется, когда речь идёт о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положительных результатах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Благодаря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упорству…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Благодаря крушению поезда люди пострадали</a:t>
            </a:r>
          </a:p>
          <a:p>
            <a:pPr marL="514350" indent="-51435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11.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прибыти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завершени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окончани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приезд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514350" indent="-514350">
              <a:buAutoNum type="arabicPeriod" startAt="12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Неправильно построенные предложения: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ТЕ, кто…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 (все)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+ глагол-сказ.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МН.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исле.</a:t>
            </a:r>
          </a:p>
          <a:p>
            <a:pPr marL="514350" indent="-51435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Кто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+ глагол-сказ.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ЕД. ч.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Хочется поздравить всех,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кто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победил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олимпиаде. ( правильно: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кто победил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Неправильное построение предложений с производными предлогами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Проверь себя</a:t>
            </a: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3286116" y="1357298"/>
            <a:ext cx="2428892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Начать тест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86116" y="2786058"/>
            <a:ext cx="2428892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Выход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8286776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западной и восточной частях города раздался непонятный гул.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Мой друг любит футбол и плавать.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Нефтепровод собирались провести вблизи озера Байкал.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окраине села стояли два дома, покрытые соломой.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214282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214282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214282" y="364331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hlinkClick r:id="rId5" action="ppaction://hlinksldjump"/>
          </p:cNvPr>
          <p:cNvSpPr/>
          <p:nvPr/>
        </p:nvSpPr>
        <p:spPr>
          <a:xfrm>
            <a:off x="214282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8286776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западной и восточной частях города раздался непонятный гул.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Мой друг любит футбол и плавать.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Нефтепровод собирались провести вблизи озера Байкал.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окраине села стояли два дома, покрытые соломой.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214282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364331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4714884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8286776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западной и восточной частях города раздался непонятный гул.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Мой друг любит футбол и плавать.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Нефтепровод собирались провести вблизи озера Байкал.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окраине села стояли два дома, покрытые соломой.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214282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214282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214282" y="364331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hlinkClick r:id="rId5" action="ppaction://hlinksldjump"/>
          </p:cNvPr>
          <p:cNvSpPr/>
          <p:nvPr/>
        </p:nvSpPr>
        <p:spPr>
          <a:xfrm>
            <a:off x="214282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8286776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западной и восточной частях города раздался непонятный гул.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Мой друг любит футбол и плавать.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Нефтепровод собирались провести вблизи озера Байкал.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окраине села стояли два дома, покрытые соломой.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214282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3643314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8286776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западной и восточной частях города раздался непонятный гул.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Мой друг любит футбол и плавать.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Нефтепровод собирались провести вблизи озера Байкал.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окраине села стояли два дома, покрытые соломой.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214282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214282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214282" y="364331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hlinkClick r:id="rId5" action="ppaction://hlinksldjump"/>
          </p:cNvPr>
          <p:cNvSpPr/>
          <p:nvPr/>
        </p:nvSpPr>
        <p:spPr>
          <a:xfrm>
            <a:off x="214282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8286776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западной и восточной частях города раздался непонятный гул.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Мой друг любит футбол и плавать.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Нефтепровод собирались провести вблизи озера Байкал.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окраине села стояли два дома, покрытые соломой.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643050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364331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8286776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западной и восточной частях города раздался непонятный гул.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Мой друг любит футбол и плавать.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Нефтепровод собирались провести вблизи озера Байкал.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окраине села стояли два дома, покрытые соломой.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214282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214282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214282" y="364331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hlinkClick r:id="rId5" action="ppaction://hlinksldjump"/>
          </p:cNvPr>
          <p:cNvSpPr/>
          <p:nvPr/>
        </p:nvSpPr>
        <p:spPr>
          <a:xfrm>
            <a:off x="214282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8286776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западной и восточной частях города раздался непонятный гул.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Мой друг любит футбол и плавать.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Нефтепровод собирались провести вблизи озера Байкал.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окраине села стояли два дома, покрытые соломой.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214282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714620"/>
            <a:ext cx="571504" cy="5715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364331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На дворе стояла совершенно черная непроглядная ночь.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Я медленно шел по улице, где построены и сдавались дачи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 вдруг несколько голосов подхватило песню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Начало лета было холодным и дождливым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385762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492919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На дворе стояла совершенно черная непроглядная ночь.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Я медленно шел по улице, где построены и сдавались дачи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 вдруг несколько голосов подхватило песню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Начало лета было холодным и дождливым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85762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92919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На дворе стояла совершенно черная непроглядная ночь.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Я медленно шел по улице, где построены и сдавались дачи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 вдруг несколько голосов подхватило песню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Начало лета было холодным и дождливым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385762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492919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На дворе стояла совершенно черная непроглядная ночь.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Я медленно шел по улице, где построены и сдавались дачи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 вдруг несколько голосов подхватило песню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Начало лета было холодным и дождливым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857628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92919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На дворе стояла совершенно черная непроглядная ночь.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Я медленно шел по улице, где построены и сдавались дачи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 вдруг несколько голосов подхватило песню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Начало лета было холодным и дождливым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385762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492919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На дворе стояла совершенно черная непроглядная ночь.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Я медленно шел по улице, где построены и сдавались дачи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 вдруг несколько голосов подхватило песню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Начало лета было холодным и дождливым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85762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929198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На дворе стояла совершенно черная непроглядная ночь.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Я медленно шел по улице, где построены и сдавались дачи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 вдруг несколько голосов подхватило песню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Начало лета было холодным и дождливым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271462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385762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492919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На дворе стояла совершенно черная непроглядная ночь.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Я медленно шел по улице, где построены и сдавались дачи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 вдруг несколько голосов подхватило песню</a:t>
            </a:r>
          </a:p>
          <a:p>
            <a:pPr marL="514350" indent="-5143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Начало лета было холодным и дождливым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714620"/>
            <a:ext cx="571504" cy="5715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85762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92919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785926"/>
            <a:ext cx="8215338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Дети любят читать не только прозаические, но и стихотворные тексты.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громадных окна были тщательно вымыты.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Движение на дороге было прервано благодаря аварии.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Вечером мы были на концерте.</a:t>
            </a:r>
          </a:p>
          <a:p>
            <a:pPr marL="742950" indent="-742950">
              <a:buFont typeface="+mj-lt"/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20002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342900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457200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285720" y="55721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785926"/>
            <a:ext cx="8215338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Дети любят читать не только прозаические, но и стихотворные тексты.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громадных окна были тщательно вымыты.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Движение на дороге было прервано благодаря аварии.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Вечером мы были на концерте.</a:t>
            </a:r>
          </a:p>
          <a:p>
            <a:pPr marL="742950" indent="-742950">
              <a:buFont typeface="+mj-lt"/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000240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42900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57200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55721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785926"/>
            <a:ext cx="8215338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Дети любят читать не только прозаические, но и стихотворные тексты.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громадных окна были тщательно вымыты.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Движение на дороге было прервано благодаря аварии.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Вечером мы были на концерте.</a:t>
            </a:r>
          </a:p>
          <a:p>
            <a:pPr marL="742950" indent="-742950">
              <a:buFont typeface="+mj-lt"/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20002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342900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457200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285720" y="55721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785926"/>
            <a:ext cx="8215338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Дети любят читать не только прозаические, но и стихотворные тексты.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громадных окна были тщательно вымыты.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Движение на дороге было прервано благодаря аварии.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Вечером мы были на концерте.</a:t>
            </a:r>
          </a:p>
          <a:p>
            <a:pPr marL="742950" indent="-742950">
              <a:buFont typeface="+mj-lt"/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0002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429000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57200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55721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785926"/>
            <a:ext cx="8215338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Дети любят читать не только прозаические, но и стихотворные тексты.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громадных окна были тщательно вымыты.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Движение на дороге было прервано благодаря аварии.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Вечером мы были на концерте.</a:t>
            </a:r>
          </a:p>
          <a:p>
            <a:pPr marL="742950" indent="-742950">
              <a:buFont typeface="+mj-lt"/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20002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342900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457200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285720" y="55721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785926"/>
            <a:ext cx="8215338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Дети любят читать не только прозаические, но и стихотворные тексты.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громадных окна были тщательно вымыты.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Движение на дороге было прервано благодаря аварии.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Вечером мы были на концерте.</a:t>
            </a:r>
          </a:p>
          <a:p>
            <a:pPr marL="742950" indent="-742950">
              <a:buFont typeface="+mj-lt"/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0002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42900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57200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5572140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785926"/>
            <a:ext cx="8215338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Дети любят читать не только прозаические, но и стихотворные тексты.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громадных окна были тщательно вымыты.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Движение на дороге было прервано благодаря аварии.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Вечером мы были на концерте.</a:t>
            </a:r>
          </a:p>
          <a:p>
            <a:pPr marL="742950" indent="-742950">
              <a:buFont typeface="+mj-lt"/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20002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342900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457200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55721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785926"/>
            <a:ext cx="8215338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Дети любят читать не только прозаические, но и стихотворные тексты.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громадных окна были тщательно вымыты.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Движение на дороге было прервано благодаря аварии.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Вечером мы были на концерте.</a:t>
            </a:r>
          </a:p>
          <a:p>
            <a:pPr marL="742950" indent="-742950">
              <a:buFont typeface="+mj-lt"/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0002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42900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572008"/>
            <a:ext cx="571504" cy="5715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557214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714488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 школы, особенно учитель физкультуры, много сделал для укрепления здоровья детей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пробило десять часов, мы вышли из дома.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Поверхность поля была изрыта снарядами.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Алексей всегда подтянут и культурный в общении.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357158" y="17144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7158" y="314324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357158" y="421481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357158" y="52863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714488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 школы, особенно учитель физкультуры, много сделал для укрепления здоровья детей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пробило десять часов, мы вышли из дома.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Поверхность поля была изрыта снарядами.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Алексей всегда подтянут и культурный в общении.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714488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14324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21481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52863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714488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 школы, особенно учитель физкультуры, много сделал для укрепления здоровья детей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пробило десять часов, мы вышли из дома.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Поверхность поля была изрыта снарядами.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Алексей всегда подтянут и культурный в общении.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357158" y="17144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7158" y="314324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357158" y="421481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357158" y="52863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714488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 школы, особенно учитель физкультуры, много сделал для укрепления здоровья детей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пробило десять часов, мы вышли из дома.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Поверхность поля была изрыта снарядами.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Алексей всегда подтянут и культурный в общении.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7144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143248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21481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52863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714488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 школы, особенно учитель физкультуры, много сделал для укрепления здоровья детей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пробило десять часов, мы вышли из дома.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Поверхность поля была изрыта снарядами.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Алексей всегда подтянут и культурный в общении.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357158" y="17144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7158" y="314324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357158" y="421481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357158" y="52863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714488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 школы, особенно учитель физкультуры, много сделал для укрепления здоровья детей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пробило десять часов, мы вышли из дома.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Поверхность поля была изрыта снарядами.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Алексей всегда подтянут и культурный в общении.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7144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14324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214818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52863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714488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 школы, особенно учитель физкультуры, много сделал для укрепления здоровья детей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пробило десять часов, мы вышли из дома.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Поверхность поля была изрыта снарядами.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Алексей всегда подтянут и культурный в общении.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357158" y="17144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7158" y="314324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357158" y="421481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357158" y="52863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714488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 школы, особенно учитель физкультуры, много сделал для укрепления здоровья детей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пробило десять часов, мы вышли из дома.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Поверхность поля была изрыта снарядами.</a:t>
            </a:r>
          </a:p>
          <a:p>
            <a:pPr marL="742950" indent="-742950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Алексей всегда подтянут и культурный в общении.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71448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14324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21481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5286388"/>
            <a:ext cx="571504" cy="5715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Летучие мыши не строят гнезд.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Человек не имеет права быть грубым.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Он залез на верхушку дерева и долго следил за лодкой, пока она не скрылась за поворотом реки.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Мальчишки, благодаря неожиданно начавшемуся дождю, перестали играть в футбол.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257174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350043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Летучие мыши не строят гнезд.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Человек не имеет права быть грубым.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Он залез на верхушку дерева и долго следил за лодкой, пока она не скрылась за поворотом реки.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Мальчишки, благодаря неожиданно начавшемуся дождю, перестали играть в футбол.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57174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50043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Летучие мыши не строят гнезд.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Человек не имеет права быть грубым.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Он залез на верхушку дерева и долго следил за лодкой, пока она не скрылась за поворотом реки.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Мальчишки, благодаря неожиданно начавшемуся дождю, перестали играть в футбол.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257174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350043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Летучие мыши не строят гнезд.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Человек не имеет права быть грубым.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Он залез на верхушку дерева и долго следил за лодкой, пока она не скрылась за поворотом реки.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Мальчишки, благодаря неожиданно начавшемуся дождю, перестали играть в футбол.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571744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50043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Летучие мыши не строят гнезд.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Человек не имеет права быть грубым.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Он залез на верхушку дерева и долго следил за лодкой, пока она не скрылась за поворотом реки.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Мальчишки, благодаря неожиданно начавшемуся дождю, перестали играть в футбол.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257174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350043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Летучие мыши не строят гнезд.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Человек не имеет права быть грубым.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Он залез на верхушку дерева и долго следил за лодкой, пока она не скрылась за поворотом реки.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Мальчишки, благодаря неожиданно начавшемуся дождю, перестали играть в футбол.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57174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500438"/>
            <a:ext cx="571504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Летучие мыши не строят гнезд.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Человек не имеет права быть грубым.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Он залез на верхушку дерева и долго следил за лодкой, пока она не скрылась за поворотом реки.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Мальчишки, благодаря неожиданно начавшемуся дождю, перестали играть в футбол.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85720" y="257174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85720" y="350043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285720" y="471488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Летучие мыши не строят гнезд.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Человек не имеет права быть грубым.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Он залез на верхушку дерева и долго следил за лодкой, пока она не скрылась за поворотом реки.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arenR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Мальчишки, благодаря неожиданно начавшемуся дождю, перестали играть в футбол.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Укажите предложение с грамматической ошибкой (с нарушением синтаксической нормы)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643050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571744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500438"/>
            <a:ext cx="571504" cy="5715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714884"/>
            <a:ext cx="571504" cy="5715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Использованная литература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С.В.Драпкина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Д.И.Субботин. ЕГЭ 2012 Русский язык.- М., «Интеллект –Центр»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Л.И.Мальцева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Н.М.Смерчинская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Русский язык. Все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ЕГЭ.-Издатель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Мальцева Д.А., М.: НИИ школьных технологий, 2012.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Фоновый рисунок взят  с сайта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alss.ar-ti.com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2447</Words>
  <Application>Microsoft Office PowerPoint</Application>
  <PresentationFormat>Экран (4:3)</PresentationFormat>
  <Paragraphs>268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Подготовка к ЕГЭ  Задание А5 Найти  грамматические ошибки</vt:lpstr>
      <vt:lpstr>Неправильное построение предложений с однородными членами</vt:lpstr>
      <vt:lpstr>Неправильное построение предложений с однородными членами</vt:lpstr>
      <vt:lpstr>Неправильное построение предложений с однородными членами</vt:lpstr>
      <vt:lpstr>Неправильное построение предложений с однородными членами</vt:lpstr>
      <vt:lpstr>Неправильное употребление причастных оборотов</vt:lpstr>
      <vt:lpstr>Неправильное употребление имён собственных</vt:lpstr>
      <vt:lpstr>Неправильное построение предложений с производными предлогами</vt:lpstr>
      <vt:lpstr>Слайд 9</vt:lpstr>
      <vt:lpstr>Проверь себя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Использованная литература</vt:lpstr>
    </vt:vector>
  </TitlesOfParts>
  <Company>лицей №1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А5</dc:title>
  <dc:creator>кабинет русского языка</dc:creator>
  <cp:lastModifiedBy>Николай</cp:lastModifiedBy>
  <cp:revision>25</cp:revision>
  <dcterms:created xsi:type="dcterms:W3CDTF">2012-05-26T05:10:38Z</dcterms:created>
  <dcterms:modified xsi:type="dcterms:W3CDTF">2013-05-06T10:14:17Z</dcterms:modified>
</cp:coreProperties>
</file>