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E3897-0CCD-43E2-9EAB-66ED55CCAB29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230B6-8EC0-4A85-8072-B2072D9C54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6B89F-73A2-4884-97D6-7E4863B1B0E4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C1988-9C1F-4508-9D1F-0F3268FF2A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228600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88" y="4203700"/>
            <a:ext cx="2876550" cy="714375"/>
          </a:xfrm>
          <a:custGeom>
            <a:avLst/>
            <a:gdLst>
              <a:gd name="T0" fmla="*/ 2700 w 2706"/>
              <a:gd name="T1" fmla="*/ 0 h 640"/>
              <a:gd name="T2" fmla="*/ 2700 w 2706"/>
              <a:gd name="T3" fmla="*/ 0 h 640"/>
              <a:gd name="T4" fmla="*/ 2586 w 2706"/>
              <a:gd name="T5" fmla="*/ 18 h 640"/>
              <a:gd name="T6" fmla="*/ 2470 w 2706"/>
              <a:gd name="T7" fmla="*/ 38 h 640"/>
              <a:gd name="T8" fmla="*/ 2352 w 2706"/>
              <a:gd name="T9" fmla="*/ 60 h 640"/>
              <a:gd name="T10" fmla="*/ 2230 w 2706"/>
              <a:gd name="T11" fmla="*/ 82 h 640"/>
              <a:gd name="T12" fmla="*/ 2106 w 2706"/>
              <a:gd name="T13" fmla="*/ 108 h 640"/>
              <a:gd name="T14" fmla="*/ 1978 w 2706"/>
              <a:gd name="T15" fmla="*/ 134 h 640"/>
              <a:gd name="T16" fmla="*/ 1848 w 2706"/>
              <a:gd name="T17" fmla="*/ 164 h 640"/>
              <a:gd name="T18" fmla="*/ 1714 w 2706"/>
              <a:gd name="T19" fmla="*/ 194 h 640"/>
              <a:gd name="T20" fmla="*/ 1714 w 2706"/>
              <a:gd name="T21" fmla="*/ 194 h 640"/>
              <a:gd name="T22" fmla="*/ 1472 w 2706"/>
              <a:gd name="T23" fmla="*/ 252 h 640"/>
              <a:gd name="T24" fmla="*/ 1236 w 2706"/>
              <a:gd name="T25" fmla="*/ 304 h 640"/>
              <a:gd name="T26" fmla="*/ 1010 w 2706"/>
              <a:gd name="T27" fmla="*/ 352 h 640"/>
              <a:gd name="T28" fmla="*/ 792 w 2706"/>
              <a:gd name="T29" fmla="*/ 398 h 640"/>
              <a:gd name="T30" fmla="*/ 584 w 2706"/>
              <a:gd name="T31" fmla="*/ 438 h 640"/>
              <a:gd name="T32" fmla="*/ 382 w 2706"/>
              <a:gd name="T33" fmla="*/ 474 h 640"/>
              <a:gd name="T34" fmla="*/ 188 w 2706"/>
              <a:gd name="T35" fmla="*/ 508 h 640"/>
              <a:gd name="T36" fmla="*/ 0 w 2706"/>
              <a:gd name="T37" fmla="*/ 538 h 640"/>
              <a:gd name="T38" fmla="*/ 0 w 2706"/>
              <a:gd name="T39" fmla="*/ 538 h 640"/>
              <a:gd name="T40" fmla="*/ 130 w 2706"/>
              <a:gd name="T41" fmla="*/ 556 h 640"/>
              <a:gd name="T42" fmla="*/ 254 w 2706"/>
              <a:gd name="T43" fmla="*/ 572 h 640"/>
              <a:gd name="T44" fmla="*/ 374 w 2706"/>
              <a:gd name="T45" fmla="*/ 586 h 640"/>
              <a:gd name="T46" fmla="*/ 492 w 2706"/>
              <a:gd name="T47" fmla="*/ 598 h 640"/>
              <a:gd name="T48" fmla="*/ 606 w 2706"/>
              <a:gd name="T49" fmla="*/ 610 h 640"/>
              <a:gd name="T50" fmla="*/ 716 w 2706"/>
              <a:gd name="T51" fmla="*/ 618 h 640"/>
              <a:gd name="T52" fmla="*/ 822 w 2706"/>
              <a:gd name="T53" fmla="*/ 626 h 640"/>
              <a:gd name="T54" fmla="*/ 926 w 2706"/>
              <a:gd name="T55" fmla="*/ 632 h 640"/>
              <a:gd name="T56" fmla="*/ 1028 w 2706"/>
              <a:gd name="T57" fmla="*/ 636 h 640"/>
              <a:gd name="T58" fmla="*/ 1126 w 2706"/>
              <a:gd name="T59" fmla="*/ 638 h 640"/>
              <a:gd name="T60" fmla="*/ 1220 w 2706"/>
              <a:gd name="T61" fmla="*/ 640 h 640"/>
              <a:gd name="T62" fmla="*/ 1312 w 2706"/>
              <a:gd name="T63" fmla="*/ 640 h 640"/>
              <a:gd name="T64" fmla="*/ 1402 w 2706"/>
              <a:gd name="T65" fmla="*/ 638 h 640"/>
              <a:gd name="T66" fmla="*/ 1490 w 2706"/>
              <a:gd name="T67" fmla="*/ 636 h 640"/>
              <a:gd name="T68" fmla="*/ 1574 w 2706"/>
              <a:gd name="T69" fmla="*/ 632 h 640"/>
              <a:gd name="T70" fmla="*/ 1656 w 2706"/>
              <a:gd name="T71" fmla="*/ 626 h 640"/>
              <a:gd name="T72" fmla="*/ 1734 w 2706"/>
              <a:gd name="T73" fmla="*/ 620 h 640"/>
              <a:gd name="T74" fmla="*/ 1812 w 2706"/>
              <a:gd name="T75" fmla="*/ 612 h 640"/>
              <a:gd name="T76" fmla="*/ 1886 w 2706"/>
              <a:gd name="T77" fmla="*/ 602 h 640"/>
              <a:gd name="T78" fmla="*/ 1960 w 2706"/>
              <a:gd name="T79" fmla="*/ 592 h 640"/>
              <a:gd name="T80" fmla="*/ 2030 w 2706"/>
              <a:gd name="T81" fmla="*/ 580 h 640"/>
              <a:gd name="T82" fmla="*/ 2100 w 2706"/>
              <a:gd name="T83" fmla="*/ 568 h 640"/>
              <a:gd name="T84" fmla="*/ 2166 w 2706"/>
              <a:gd name="T85" fmla="*/ 554 h 640"/>
              <a:gd name="T86" fmla="*/ 2232 w 2706"/>
              <a:gd name="T87" fmla="*/ 540 h 640"/>
              <a:gd name="T88" fmla="*/ 2296 w 2706"/>
              <a:gd name="T89" fmla="*/ 524 h 640"/>
              <a:gd name="T90" fmla="*/ 2358 w 2706"/>
              <a:gd name="T91" fmla="*/ 508 h 640"/>
              <a:gd name="T92" fmla="*/ 2418 w 2706"/>
              <a:gd name="T93" fmla="*/ 490 h 640"/>
              <a:gd name="T94" fmla="*/ 2478 w 2706"/>
              <a:gd name="T95" fmla="*/ 472 h 640"/>
              <a:gd name="T96" fmla="*/ 2592 w 2706"/>
              <a:gd name="T97" fmla="*/ 432 h 640"/>
              <a:gd name="T98" fmla="*/ 2702 w 2706"/>
              <a:gd name="T99" fmla="*/ 390 h 640"/>
              <a:gd name="T100" fmla="*/ 2702 w 2706"/>
              <a:gd name="T101" fmla="*/ 390 h 640"/>
              <a:gd name="T102" fmla="*/ 2706 w 2706"/>
              <a:gd name="T103" fmla="*/ 388 h 640"/>
              <a:gd name="T104" fmla="*/ 2706 w 2706"/>
              <a:gd name="T105" fmla="*/ 388 h 640"/>
              <a:gd name="T106" fmla="*/ 2706 w 2706"/>
              <a:gd name="T107" fmla="*/ 0 h 640"/>
              <a:gd name="T108" fmla="*/ 2706 w 2706"/>
              <a:gd name="T109" fmla="*/ 0 h 640"/>
              <a:gd name="T110" fmla="*/ 2700 w 2706"/>
              <a:gd name="T111" fmla="*/ 0 h 640"/>
              <a:gd name="T112" fmla="*/ 2700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>
              <a:gd name="T0" fmla="*/ 5216 w 5216"/>
              <a:gd name="T1" fmla="*/ 714 h 762"/>
              <a:gd name="T2" fmla="*/ 4984 w 5216"/>
              <a:gd name="T3" fmla="*/ 686 h 762"/>
              <a:gd name="T4" fmla="*/ 4478 w 5216"/>
              <a:gd name="T5" fmla="*/ 610 h 762"/>
              <a:gd name="T6" fmla="*/ 3914 w 5216"/>
              <a:gd name="T7" fmla="*/ 508 h 762"/>
              <a:gd name="T8" fmla="*/ 3286 w 5216"/>
              <a:gd name="T9" fmla="*/ 374 h 762"/>
              <a:gd name="T10" fmla="*/ 2946 w 5216"/>
              <a:gd name="T11" fmla="*/ 296 h 762"/>
              <a:gd name="T12" fmla="*/ 2682 w 5216"/>
              <a:gd name="T13" fmla="*/ 236 h 762"/>
              <a:gd name="T14" fmla="*/ 2430 w 5216"/>
              <a:gd name="T15" fmla="*/ 184 h 762"/>
              <a:gd name="T16" fmla="*/ 2190 w 5216"/>
              <a:gd name="T17" fmla="*/ 140 h 762"/>
              <a:gd name="T18" fmla="*/ 1960 w 5216"/>
              <a:gd name="T19" fmla="*/ 102 h 762"/>
              <a:gd name="T20" fmla="*/ 1740 w 5216"/>
              <a:gd name="T21" fmla="*/ 72 h 762"/>
              <a:gd name="T22" fmla="*/ 1334 w 5216"/>
              <a:gd name="T23" fmla="*/ 28 h 762"/>
              <a:gd name="T24" fmla="*/ 970 w 5216"/>
              <a:gd name="T25" fmla="*/ 4 h 762"/>
              <a:gd name="T26" fmla="*/ 644 w 5216"/>
              <a:gd name="T27" fmla="*/ 0 h 762"/>
              <a:gd name="T28" fmla="*/ 358 w 5216"/>
              <a:gd name="T29" fmla="*/ 10 h 762"/>
              <a:gd name="T30" fmla="*/ 110 w 5216"/>
              <a:gd name="T31" fmla="*/ 32 h 762"/>
              <a:gd name="T32" fmla="*/ 0 w 5216"/>
              <a:gd name="T33" fmla="*/ 48 h 762"/>
              <a:gd name="T34" fmla="*/ 314 w 5216"/>
              <a:gd name="T35" fmla="*/ 86 h 762"/>
              <a:gd name="T36" fmla="*/ 652 w 5216"/>
              <a:gd name="T37" fmla="*/ 140 h 762"/>
              <a:gd name="T38" fmla="*/ 1014 w 5216"/>
              <a:gd name="T39" fmla="*/ 210 h 762"/>
              <a:gd name="T40" fmla="*/ 1402 w 5216"/>
              <a:gd name="T41" fmla="*/ 296 h 762"/>
              <a:gd name="T42" fmla="*/ 1756 w 5216"/>
              <a:gd name="T43" fmla="*/ 378 h 762"/>
              <a:gd name="T44" fmla="*/ 2408 w 5216"/>
              <a:gd name="T45" fmla="*/ 516 h 762"/>
              <a:gd name="T46" fmla="*/ 2708 w 5216"/>
              <a:gd name="T47" fmla="*/ 572 h 762"/>
              <a:gd name="T48" fmla="*/ 2992 w 5216"/>
              <a:gd name="T49" fmla="*/ 620 h 762"/>
              <a:gd name="T50" fmla="*/ 3260 w 5216"/>
              <a:gd name="T51" fmla="*/ 662 h 762"/>
              <a:gd name="T52" fmla="*/ 3512 w 5216"/>
              <a:gd name="T53" fmla="*/ 694 h 762"/>
              <a:gd name="T54" fmla="*/ 3750 w 5216"/>
              <a:gd name="T55" fmla="*/ 722 h 762"/>
              <a:gd name="T56" fmla="*/ 3974 w 5216"/>
              <a:gd name="T57" fmla="*/ 740 h 762"/>
              <a:gd name="T58" fmla="*/ 4184 w 5216"/>
              <a:gd name="T59" fmla="*/ 754 h 762"/>
              <a:gd name="T60" fmla="*/ 4384 w 5216"/>
              <a:gd name="T61" fmla="*/ 762 h 762"/>
              <a:gd name="T62" fmla="*/ 4570 w 5216"/>
              <a:gd name="T63" fmla="*/ 762 h 762"/>
              <a:gd name="T64" fmla="*/ 4746 w 5216"/>
              <a:gd name="T65" fmla="*/ 758 h 762"/>
              <a:gd name="T66" fmla="*/ 4912 w 5216"/>
              <a:gd name="T67" fmla="*/ 748 h 762"/>
              <a:gd name="T68" fmla="*/ 5068 w 5216"/>
              <a:gd name="T69" fmla="*/ 732 h 762"/>
              <a:gd name="T70" fmla="*/ 5216 w 5216"/>
              <a:gd name="T71" fmla="*/ 714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>
              <a:gd name="T0" fmla="*/ 0 w 5144"/>
              <a:gd name="T1" fmla="*/ 70 h 694"/>
              <a:gd name="T2" fmla="*/ 0 w 5144"/>
              <a:gd name="T3" fmla="*/ 70 h 694"/>
              <a:gd name="T4" fmla="*/ 18 w 5144"/>
              <a:gd name="T5" fmla="*/ 66 h 694"/>
              <a:gd name="T6" fmla="*/ 72 w 5144"/>
              <a:gd name="T7" fmla="*/ 56 h 694"/>
              <a:gd name="T8" fmla="*/ 164 w 5144"/>
              <a:gd name="T9" fmla="*/ 42 h 694"/>
              <a:gd name="T10" fmla="*/ 224 w 5144"/>
              <a:gd name="T11" fmla="*/ 34 h 694"/>
              <a:gd name="T12" fmla="*/ 294 w 5144"/>
              <a:gd name="T13" fmla="*/ 26 h 694"/>
              <a:gd name="T14" fmla="*/ 372 w 5144"/>
              <a:gd name="T15" fmla="*/ 20 h 694"/>
              <a:gd name="T16" fmla="*/ 462 w 5144"/>
              <a:gd name="T17" fmla="*/ 14 h 694"/>
              <a:gd name="T18" fmla="*/ 560 w 5144"/>
              <a:gd name="T19" fmla="*/ 8 h 694"/>
              <a:gd name="T20" fmla="*/ 670 w 5144"/>
              <a:gd name="T21" fmla="*/ 4 h 694"/>
              <a:gd name="T22" fmla="*/ 790 w 5144"/>
              <a:gd name="T23" fmla="*/ 2 h 694"/>
              <a:gd name="T24" fmla="*/ 920 w 5144"/>
              <a:gd name="T25" fmla="*/ 0 h 694"/>
              <a:gd name="T26" fmla="*/ 1060 w 5144"/>
              <a:gd name="T27" fmla="*/ 2 h 694"/>
              <a:gd name="T28" fmla="*/ 1210 w 5144"/>
              <a:gd name="T29" fmla="*/ 6 h 694"/>
              <a:gd name="T30" fmla="*/ 1372 w 5144"/>
              <a:gd name="T31" fmla="*/ 14 h 694"/>
              <a:gd name="T32" fmla="*/ 1544 w 5144"/>
              <a:gd name="T33" fmla="*/ 24 h 694"/>
              <a:gd name="T34" fmla="*/ 1726 w 5144"/>
              <a:gd name="T35" fmla="*/ 40 h 694"/>
              <a:gd name="T36" fmla="*/ 1920 w 5144"/>
              <a:gd name="T37" fmla="*/ 58 h 694"/>
              <a:gd name="T38" fmla="*/ 2126 w 5144"/>
              <a:gd name="T39" fmla="*/ 80 h 694"/>
              <a:gd name="T40" fmla="*/ 2342 w 5144"/>
              <a:gd name="T41" fmla="*/ 106 h 694"/>
              <a:gd name="T42" fmla="*/ 2570 w 5144"/>
              <a:gd name="T43" fmla="*/ 138 h 694"/>
              <a:gd name="T44" fmla="*/ 2808 w 5144"/>
              <a:gd name="T45" fmla="*/ 174 h 694"/>
              <a:gd name="T46" fmla="*/ 3058 w 5144"/>
              <a:gd name="T47" fmla="*/ 216 h 694"/>
              <a:gd name="T48" fmla="*/ 3320 w 5144"/>
              <a:gd name="T49" fmla="*/ 266 h 694"/>
              <a:gd name="T50" fmla="*/ 3594 w 5144"/>
              <a:gd name="T51" fmla="*/ 320 h 694"/>
              <a:gd name="T52" fmla="*/ 3880 w 5144"/>
              <a:gd name="T53" fmla="*/ 380 h 694"/>
              <a:gd name="T54" fmla="*/ 4178 w 5144"/>
              <a:gd name="T55" fmla="*/ 448 h 694"/>
              <a:gd name="T56" fmla="*/ 4488 w 5144"/>
              <a:gd name="T57" fmla="*/ 522 h 694"/>
              <a:gd name="T58" fmla="*/ 4810 w 5144"/>
              <a:gd name="T59" fmla="*/ 604 h 694"/>
              <a:gd name="T60" fmla="*/ 5144 w 5144"/>
              <a:gd name="T61" fmla="*/ 694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5" y="4073525"/>
            <a:ext cx="3306763" cy="652463"/>
          </a:xfrm>
          <a:custGeom>
            <a:avLst/>
            <a:gdLst>
              <a:gd name="T0" fmla="*/ 0 w 3112"/>
              <a:gd name="T1" fmla="*/ 584 h 584"/>
              <a:gd name="T2" fmla="*/ 0 w 3112"/>
              <a:gd name="T3" fmla="*/ 584 h 584"/>
              <a:gd name="T4" fmla="*/ 90 w 3112"/>
              <a:gd name="T5" fmla="*/ 560 h 584"/>
              <a:gd name="T6" fmla="*/ 336 w 3112"/>
              <a:gd name="T7" fmla="*/ 498 h 584"/>
              <a:gd name="T8" fmla="*/ 506 w 3112"/>
              <a:gd name="T9" fmla="*/ 456 h 584"/>
              <a:gd name="T10" fmla="*/ 702 w 3112"/>
              <a:gd name="T11" fmla="*/ 410 h 584"/>
              <a:gd name="T12" fmla="*/ 920 w 3112"/>
              <a:gd name="T13" fmla="*/ 360 h 584"/>
              <a:gd name="T14" fmla="*/ 1154 w 3112"/>
              <a:gd name="T15" fmla="*/ 306 h 584"/>
              <a:gd name="T16" fmla="*/ 1402 w 3112"/>
              <a:gd name="T17" fmla="*/ 254 h 584"/>
              <a:gd name="T18" fmla="*/ 1656 w 3112"/>
              <a:gd name="T19" fmla="*/ 202 h 584"/>
              <a:gd name="T20" fmla="*/ 1916 w 3112"/>
              <a:gd name="T21" fmla="*/ 154 h 584"/>
              <a:gd name="T22" fmla="*/ 2174 w 3112"/>
              <a:gd name="T23" fmla="*/ 108 h 584"/>
              <a:gd name="T24" fmla="*/ 2302 w 3112"/>
              <a:gd name="T25" fmla="*/ 88 h 584"/>
              <a:gd name="T26" fmla="*/ 2426 w 3112"/>
              <a:gd name="T27" fmla="*/ 68 h 584"/>
              <a:gd name="T28" fmla="*/ 2550 w 3112"/>
              <a:gd name="T29" fmla="*/ 52 h 584"/>
              <a:gd name="T30" fmla="*/ 2670 w 3112"/>
              <a:gd name="T31" fmla="*/ 36 h 584"/>
              <a:gd name="T32" fmla="*/ 2788 w 3112"/>
              <a:gd name="T33" fmla="*/ 24 h 584"/>
              <a:gd name="T34" fmla="*/ 2900 w 3112"/>
              <a:gd name="T35" fmla="*/ 14 h 584"/>
              <a:gd name="T36" fmla="*/ 3008 w 3112"/>
              <a:gd name="T37" fmla="*/ 6 h 584"/>
              <a:gd name="T38" fmla="*/ 3112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4059238"/>
            <a:ext cx="8723312" cy="1328737"/>
          </a:xfrm>
          <a:custGeom>
            <a:avLst/>
            <a:gdLst>
              <a:gd name="T0" fmla="*/ 8192 w 8196"/>
              <a:gd name="T1" fmla="*/ 512 h 1192"/>
              <a:gd name="T2" fmla="*/ 8040 w 8196"/>
              <a:gd name="T3" fmla="*/ 570 h 1192"/>
              <a:gd name="T4" fmla="*/ 7878 w 8196"/>
              <a:gd name="T5" fmla="*/ 620 h 1192"/>
              <a:gd name="T6" fmla="*/ 7706 w 8196"/>
              <a:gd name="T7" fmla="*/ 666 h 1192"/>
              <a:gd name="T8" fmla="*/ 7522 w 8196"/>
              <a:gd name="T9" fmla="*/ 702 h 1192"/>
              <a:gd name="T10" fmla="*/ 7322 w 8196"/>
              <a:gd name="T11" fmla="*/ 730 h 1192"/>
              <a:gd name="T12" fmla="*/ 7106 w 8196"/>
              <a:gd name="T13" fmla="*/ 750 h 1192"/>
              <a:gd name="T14" fmla="*/ 6872 w 8196"/>
              <a:gd name="T15" fmla="*/ 762 h 1192"/>
              <a:gd name="T16" fmla="*/ 6618 w 8196"/>
              <a:gd name="T17" fmla="*/ 760 h 1192"/>
              <a:gd name="T18" fmla="*/ 6342 w 8196"/>
              <a:gd name="T19" fmla="*/ 750 h 1192"/>
              <a:gd name="T20" fmla="*/ 6042 w 8196"/>
              <a:gd name="T21" fmla="*/ 726 h 1192"/>
              <a:gd name="T22" fmla="*/ 5716 w 8196"/>
              <a:gd name="T23" fmla="*/ 690 h 1192"/>
              <a:gd name="T24" fmla="*/ 5364 w 8196"/>
              <a:gd name="T25" fmla="*/ 642 h 1192"/>
              <a:gd name="T26" fmla="*/ 4982 w 8196"/>
              <a:gd name="T27" fmla="*/ 578 h 1192"/>
              <a:gd name="T28" fmla="*/ 4568 w 8196"/>
              <a:gd name="T29" fmla="*/ 500 h 1192"/>
              <a:gd name="T30" fmla="*/ 4122 w 8196"/>
              <a:gd name="T31" fmla="*/ 406 h 1192"/>
              <a:gd name="T32" fmla="*/ 3640 w 8196"/>
              <a:gd name="T33" fmla="*/ 296 h 1192"/>
              <a:gd name="T34" fmla="*/ 3396 w 8196"/>
              <a:gd name="T35" fmla="*/ 240 h 1192"/>
              <a:gd name="T36" fmla="*/ 2934 w 8196"/>
              <a:gd name="T37" fmla="*/ 148 h 1192"/>
              <a:gd name="T38" fmla="*/ 2512 w 8196"/>
              <a:gd name="T39" fmla="*/ 82 h 1192"/>
              <a:gd name="T40" fmla="*/ 2126 w 8196"/>
              <a:gd name="T41" fmla="*/ 36 h 1192"/>
              <a:gd name="T42" fmla="*/ 1776 w 8196"/>
              <a:gd name="T43" fmla="*/ 10 h 1192"/>
              <a:gd name="T44" fmla="*/ 1462 w 8196"/>
              <a:gd name="T45" fmla="*/ 0 h 1192"/>
              <a:gd name="T46" fmla="*/ 1182 w 8196"/>
              <a:gd name="T47" fmla="*/ 4 h 1192"/>
              <a:gd name="T48" fmla="*/ 934 w 8196"/>
              <a:gd name="T49" fmla="*/ 20 h 1192"/>
              <a:gd name="T50" fmla="*/ 716 w 8196"/>
              <a:gd name="T51" fmla="*/ 44 h 1192"/>
              <a:gd name="T52" fmla="*/ 530 w 8196"/>
              <a:gd name="T53" fmla="*/ 74 h 1192"/>
              <a:gd name="T54" fmla="*/ 374 w 8196"/>
              <a:gd name="T55" fmla="*/ 108 h 1192"/>
              <a:gd name="T56" fmla="*/ 248 w 8196"/>
              <a:gd name="T57" fmla="*/ 144 h 1192"/>
              <a:gd name="T58" fmla="*/ 148 w 8196"/>
              <a:gd name="T59" fmla="*/ 176 h 1192"/>
              <a:gd name="T60" fmla="*/ 48 w 8196"/>
              <a:gd name="T61" fmla="*/ 216 h 1192"/>
              <a:gd name="T62" fmla="*/ 0 w 8196"/>
              <a:gd name="T63" fmla="*/ 240 h 1192"/>
              <a:gd name="T64" fmla="*/ 8192 w 8196"/>
              <a:gd name="T65" fmla="*/ 1192 h 1192"/>
              <a:gd name="T66" fmla="*/ 8196 w 8196"/>
              <a:gd name="T67" fmla="*/ 1186 h 1192"/>
              <a:gd name="T68" fmla="*/ 8196 w 8196"/>
              <a:gd name="T69" fmla="*/ 510 h 1192"/>
              <a:gd name="T70" fmla="*/ 8192 w 8196"/>
              <a:gd name="T71" fmla="*/ 512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38C49E-3EFD-4180-9AA9-33AD6A08DF0E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158E7-D001-47E0-97D5-4075AD251F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CF43E-A656-4FFB-B5AB-42B27F292389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BC114-0F13-4676-8B7E-8CB304123C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01524-01CD-486E-B4D2-C4EA297C67EE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C9F3E8-A11D-435D-AC85-3316ED0298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A3491-9889-481F-8B61-7BE64220C197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25DBE-1285-4C80-9562-E2FD6EF90A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41228-9DEA-46F8-AB70-6274BD784A0E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8A0A5B-6828-4EA3-A5C7-322D68B2F9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2DBE18-FD49-4184-972B-43014BA9888F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1F87A-5691-44E6-95C7-B4171FCB81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35C90C-2D2F-4633-9ADF-DC77320499E8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CF423-173E-427E-96BE-367A51ACCE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BADE3-D3D4-47D5-BA65-9A850847728A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240E2-D1E2-4AEE-8799-DD7350A626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3BB6A6-2573-4B97-810E-653B0A1F600D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35A79E-238B-4D38-A487-566B22E7D4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1033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4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5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6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37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4138" y="6249988"/>
            <a:ext cx="3786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8A398C19-D549-47F5-8C65-B72DA5F8AF86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75" y="6249988"/>
            <a:ext cx="3786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0975" y="6249988"/>
            <a:ext cx="1162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544BD33E-6310-4205-977A-C1757A72DF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8" r:id="rId2"/>
    <p:sldLayoutId id="2147483684" r:id="rId3"/>
    <p:sldLayoutId id="2147483679" r:id="rId4"/>
    <p:sldLayoutId id="2147483680" r:id="rId5"/>
    <p:sldLayoutId id="2147483681" r:id="rId6"/>
    <p:sldLayoutId id="2147483685" r:id="rId7"/>
    <p:sldLayoutId id="2147483686" r:id="rId8"/>
    <p:sldLayoutId id="2147483687" r:id="rId9"/>
    <p:sldLayoutId id="2147483682" r:id="rId10"/>
    <p:sldLayoutId id="214748368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79588"/>
          </a:xfrm>
        </p:spPr>
        <p:txBody>
          <a:bodyPr/>
          <a:lstStyle/>
          <a:p>
            <a:r>
              <a:rPr lang="ru-RU" smtClean="0"/>
              <a:t>Природа Европейского Севера</a:t>
            </a:r>
          </a:p>
        </p:txBody>
      </p:sp>
      <p:sp>
        <p:nvSpPr>
          <p:cNvPr id="819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556000"/>
            <a:ext cx="6400800" cy="1473200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8196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3429000"/>
            <a:ext cx="6985000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138"/>
            <a:ext cx="8229600" cy="568325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По особенностям природы территорию района подразделяют на две части : западную-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</a:rPr>
              <a:t>Кольско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 Карельскую и восточную-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</a:rPr>
              <a:t>Двино-Печорскую.</a:t>
            </a:r>
            <a:r>
              <a:rPr lang="ru-RU" dirty="0" err="1" smtClean="0"/>
              <a:t>подразделяют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1538" y="2674938"/>
            <a:ext cx="2979737" cy="3778250"/>
          </a:xfrm>
        </p:spPr>
        <p:txBody>
          <a:bodyPr rtlCol="0"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 smtClean="0"/>
              <a:t>В основании лежит Балтийский щит- древние кристаллические породы. Здесь проходил древний ледник . Лед перемещаясь захватывал породы, сглаживал их образовывая скальные купола-</a:t>
            </a:r>
            <a:r>
              <a:rPr lang="ru-RU" b="1" u="sng" dirty="0" smtClean="0"/>
              <a:t>БАРАНЬИ ЛБЫ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024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Кольско -Карельская часть.</a:t>
            </a:r>
          </a:p>
        </p:txBody>
      </p:sp>
      <p:pic>
        <p:nvPicPr>
          <p:cNvPr id="10244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844675"/>
            <a:ext cx="3916363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00113" y="1844675"/>
            <a:ext cx="7559675" cy="453707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Встречая на своем пути впадины, ледник  углублял их образовывая многочисленные озера. На Кольском полуострове их более 110 тысяч.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484438" y="2674938"/>
            <a:ext cx="4391025" cy="392271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8313" y="549275"/>
            <a:ext cx="8229600" cy="1252538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Задание 1.Отметьте в контурных картах крупные озера </a:t>
            </a:r>
            <a:r>
              <a:rPr lang="ru-RU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Кольско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-Карельской части.</a:t>
            </a:r>
            <a:endParaRPr lang="ru-RU" sz="3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3625" y="338138"/>
            <a:ext cx="3813175" cy="2430462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Сток рек  зарегулирован озерами поэтому на них выгодно создание электростанций небольшой мощности. Скопление песка при таянии ледника образовали вытянутые насыпи -</a:t>
            </a:r>
            <a:r>
              <a:rPr lang="ru-RU" sz="20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ОЗЫ</a:t>
            </a:r>
            <a:endParaRPr lang="ru-RU" sz="2000" b="1" u="sng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315" name="Текст 2"/>
          <p:cNvSpPr>
            <a:spLocks noGrp="1"/>
          </p:cNvSpPr>
          <p:nvPr>
            <p:ph type="body" sz="half" idx="2"/>
          </p:nvPr>
        </p:nvSpPr>
        <p:spPr>
          <a:xfrm>
            <a:off x="4868863" y="2786063"/>
            <a:ext cx="3817937" cy="2420937"/>
          </a:xfrm>
        </p:spPr>
        <p:txBody>
          <a:bodyPr/>
          <a:lstStyle/>
          <a:p>
            <a:endParaRPr lang="ru-RU" smtClean="0"/>
          </a:p>
          <a:p>
            <a:endParaRPr lang="ru-RU" smtClean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00" r="4300"/>
          <a:stretch>
            <a:fillRect/>
          </a:stretch>
        </p:blipFill>
        <p:spPr>
          <a:xfrm>
            <a:off x="467544" y="1371600"/>
            <a:ext cx="4320480" cy="4433664"/>
          </a:xfrm>
        </p:spPr>
      </p:pic>
      <p:pic>
        <p:nvPicPr>
          <p:cNvPr id="13317" name="Рисунок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6825" y="2909888"/>
            <a:ext cx="3743325" cy="339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3625" y="338138"/>
            <a:ext cx="3813175" cy="2430462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 </a:t>
            </a: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кольском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полуострове расположены горы ХИБИНЫ . Их богатство </a:t>
            </a: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аппатито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нефритовые руды. Есть месторождения железной руды- </a:t>
            </a: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Кавдорское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Оленегорское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Костомукшское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868863" y="2786063"/>
            <a:ext cx="3817937" cy="242093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 </a:t>
            </a:r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Задание 2. Отметить месторождения в контурной карте.</a:t>
            </a:r>
            <a:endParaRPr lang="ru-RU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698" r="10698"/>
          <a:stretch>
            <a:fillRect/>
          </a:stretch>
        </p:blipFill>
        <p:spPr>
          <a:xfrm>
            <a:off x="323528" y="1371600"/>
            <a:ext cx="4392488" cy="414563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3625" y="338138"/>
            <a:ext cx="3813175" cy="243046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Вся территория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Кольско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-Карельского края покрыта Лесом , за исключением севера. Главные породы Сосна, Ель, Карельская береза.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868863" y="2786063"/>
            <a:ext cx="3817937" cy="242093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Это важный лесопромышленный район.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229" b="19229"/>
          <a:stretch>
            <a:fillRect/>
          </a:stretch>
        </p:blipFill>
        <p:spPr>
          <a:xfrm>
            <a:off x="611560" y="1371600"/>
            <a:ext cx="4248472" cy="46496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338138"/>
            <a:ext cx="8229600" cy="633095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Двино</a:t>
            </a: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- Печерская Часть.</a:t>
            </a:r>
            <a:b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Отличается суровым климатом . </a:t>
            </a:r>
            <a:r>
              <a:rPr lang="ru-RU" sz="20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Кристалический</a:t>
            </a: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фундамент покрыт  пластами осадочных пород. На востоке возвышаются горы </a:t>
            </a:r>
            <a:r>
              <a:rPr lang="ru-RU" sz="20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Тиманский</a:t>
            </a: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и </a:t>
            </a:r>
            <a:r>
              <a:rPr lang="ru-RU" sz="20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Канинский</a:t>
            </a: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кряжи – это остатки древнего хребта</a:t>
            </a:r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ru-RU" sz="1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6387" name="Рисунок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94000" y="4057650"/>
            <a:ext cx="3556000" cy="196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00113" y="1700213"/>
            <a:ext cx="7056437" cy="453707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288" y="188913"/>
            <a:ext cx="8229600" cy="125253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Далее за долиной  Печеры находится Полярный Урал- Восточная граница района</a:t>
            </a:r>
            <a:endParaRPr lang="ru-RU"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79588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1843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556000"/>
            <a:ext cx="6400800" cy="1473200"/>
          </a:xfrm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690563" y="2463800"/>
            <a:ext cx="7772400" cy="1524000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6838" y="1436688"/>
            <a:ext cx="6418262" cy="9398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На севере расположена  </a:t>
            </a:r>
            <a:r>
              <a:rPr lang="ru-RU" sz="3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общирная</a:t>
            </a:r>
            <a:r>
              <a:rPr lang="ru-RU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тундровая зона , к югу </a:t>
            </a:r>
            <a:r>
              <a:rPr lang="ru-RU" sz="3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общирная</a:t>
            </a:r>
            <a:r>
              <a:rPr lang="ru-RU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лесная зона</a:t>
            </a:r>
            <a:endParaRPr lang="ru-RU"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460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349500"/>
            <a:ext cx="7620000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690563" y="2463800"/>
            <a:ext cx="7772400" cy="1524000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6838" y="549275"/>
            <a:ext cx="6418262" cy="1827213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Протекают судоходные реки, Печера, Северная Двина, Онега, Мезень.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ЗАДАНИЕ  3. Отметить реки на контурной карте.</a:t>
            </a:r>
            <a:endParaRPr lang="ru-RU" sz="2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0484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2420938"/>
            <a:ext cx="6935788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690563" y="2463800"/>
            <a:ext cx="7772400" cy="1524000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6838" y="1436688"/>
            <a:ext cx="6418262" cy="9398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На Северо- </a:t>
            </a:r>
            <a:r>
              <a:rPr lang="ru-RU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В</a:t>
            </a:r>
            <a:r>
              <a:rPr lang="ru-RU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остоке расположен Печорский угольный </a:t>
            </a:r>
            <a:r>
              <a:rPr lang="ru-RU" sz="3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бассеин</a:t>
            </a:r>
            <a:r>
              <a:rPr lang="ru-RU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- запасы 200 </a:t>
            </a:r>
            <a:r>
              <a:rPr lang="ru-RU" sz="3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млрд.тон</a:t>
            </a:r>
            <a:r>
              <a:rPr lang="ru-RU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 Отметьте его на контурной карте.</a:t>
            </a:r>
            <a:endParaRPr lang="ru-RU"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1508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00338" y="2492375"/>
            <a:ext cx="4392612" cy="406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3484563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 </a:t>
            </a:r>
            <a:r>
              <a:rPr lang="ru-RU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северной части сосредоточены  наиболее ценные коксующие Угли. Это  Воркутинское </a:t>
            </a:r>
            <a:r>
              <a:rPr lang="ru-RU" sz="40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Водгашорское</a:t>
            </a:r>
            <a:r>
              <a:rPr lang="ru-RU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месторождения. В южной части Интинское месторождение.</a:t>
            </a:r>
            <a:endParaRPr lang="ru-RU" sz="4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941888"/>
            <a:ext cx="6400800" cy="87312"/>
          </a:xfrm>
        </p:spPr>
        <p:txBody>
          <a:bodyPr rtlCol="0">
            <a:normAutofit fontScale="25000" lnSpcReduction="20000"/>
          </a:bodyPr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7958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Северо – Восток Нефтегазоносная провинция, включает  более 100 нефтяных месторождений 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556000"/>
            <a:ext cx="6400800" cy="14732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Задание 4. Отметьте на карте месторождения Нефти и газа. Выпишите название основных месторождений из учебника .</a:t>
            </a:r>
            <a:endParaRPr lang="ru-RU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87563" y="2674938"/>
            <a:ext cx="4976812" cy="345122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С давних пор </a:t>
            </a:r>
            <a:r>
              <a:rPr lang="ru-RU" dirty="0" err="1" smtClean="0"/>
              <a:t>извесны</a:t>
            </a:r>
            <a:r>
              <a:rPr lang="ru-RU" dirty="0" smtClean="0"/>
              <a:t> запасы соли ( </a:t>
            </a:r>
            <a:r>
              <a:rPr lang="ru-RU" dirty="0" err="1" smtClean="0"/>
              <a:t>Сольвычегорск</a:t>
            </a:r>
            <a:r>
              <a:rPr lang="ru-RU" dirty="0" smtClean="0"/>
              <a:t>, </a:t>
            </a:r>
            <a:r>
              <a:rPr lang="ru-RU" dirty="0" err="1" smtClean="0"/>
              <a:t>Серегово</a:t>
            </a:r>
            <a:r>
              <a:rPr lang="ru-RU" dirty="0" smtClean="0"/>
              <a:t>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908175" y="2781300"/>
            <a:ext cx="4967288" cy="345122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Месторождение алмазов в Архангельске имени Ломоносова. 60% считаются ценными и используются в ювелирной промышленности.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8313" y="2708275"/>
            <a:ext cx="3598862" cy="3451225"/>
          </a:xfrm>
        </p:spPr>
        <p:txBody>
          <a:bodyPr rtlCol="0">
            <a:normAutofit/>
          </a:bodyPr>
          <a:lstStyle/>
          <a:p>
            <a:pPr marL="274320" indent="-274320" fontAlgn="auto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Самой ценной породой является ПИХТА  и ЛИСТВЕННИЦА.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Главное богатство Европейского севера- лес. Сосредоточенно 40% лесных ресурсов Европейской России.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6628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916113"/>
            <a:ext cx="3960813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ъект 1"/>
          <p:cNvSpPr>
            <a:spLocks noGrp="1"/>
          </p:cNvSpPr>
          <p:nvPr>
            <p:ph idx="1"/>
          </p:nvPr>
        </p:nvSpPr>
        <p:spPr>
          <a:xfrm>
            <a:off x="871538" y="1628775"/>
            <a:ext cx="3771900" cy="4497388"/>
          </a:xfrm>
        </p:spPr>
        <p:txBody>
          <a:bodyPr/>
          <a:lstStyle/>
          <a:p>
            <a:r>
              <a:rPr lang="ru-RU" smtClean="0"/>
              <a:t>БАРЕНЦЕВО МОРЕ. Было известно поморам еще в 9 веке . Море богато планктоном, рыбой, у кромки плавучих льдов водятся тюлени. В заливах Кольского полуострова значительные приливы и отливы что позволяет строить ПЭС - КИСЛОГУБСКАЯ</a:t>
            </a:r>
          </a:p>
        </p:txBody>
      </p:sp>
      <p:sp>
        <p:nvSpPr>
          <p:cNvPr id="27651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МОРЯ ЕВРОПЕЙСКОГО СЕВЕРА</a:t>
            </a:r>
          </a:p>
        </p:txBody>
      </p:sp>
      <p:pic>
        <p:nvPicPr>
          <p:cNvPr id="27652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7900" y="1366838"/>
            <a:ext cx="4105275" cy="515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3625" y="338138"/>
            <a:ext cx="3813175" cy="243046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БЕЛОЕ МОРЕ вдается в сушу на 700 км. Реки приносят в море пресную воду , богато рыбой . На западе расположен Соловецкий архипелаг.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868863" y="2786063"/>
            <a:ext cx="3817937" cy="2420937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Здесь  был создан Соловецкий монастырь –крепость , успешно отражавшая  неоднократные нападения шведских и английских кораблей.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409" r="9409"/>
          <a:stretch>
            <a:fillRect/>
          </a:stretch>
        </p:blipFill>
        <p:spPr>
          <a:xfrm>
            <a:off x="838200" y="404664"/>
            <a:ext cx="3805808" cy="525658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4873625" y="338138"/>
            <a:ext cx="3813175" cy="2430462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29699" name="Текст 2"/>
          <p:cNvSpPr>
            <a:spLocks noGrp="1"/>
          </p:cNvSpPr>
          <p:nvPr>
            <p:ph type="body" sz="half" idx="2"/>
          </p:nvPr>
        </p:nvSpPr>
        <p:spPr>
          <a:xfrm>
            <a:off x="4868863" y="2786063"/>
            <a:ext cx="3817937" cy="2420937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4" name="Рисунок 3"/>
          <p:cNvSpPr>
            <a:spLocks noGrp="1"/>
          </p:cNvSpPr>
          <p:nvPr>
            <p:ph type="pic" idx="1"/>
          </p:nvPr>
        </p:nvSpPr>
        <p:spPr/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Заполните таблицу.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6275" y="2678113"/>
            <a:ext cx="3822700" cy="639762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 smtClean="0"/>
              <a:t>Благоприятные условия для развития промышленности и жизни людей</a:t>
            </a:r>
            <a:endParaRPr lang="ru-RU" sz="2800" b="1" dirty="0"/>
          </a:p>
        </p:txBody>
      </p:sp>
      <p:sp>
        <p:nvSpPr>
          <p:cNvPr id="30724" name="Объект 3"/>
          <p:cNvSpPr>
            <a:spLocks noGrp="1"/>
          </p:cNvSpPr>
          <p:nvPr>
            <p:ph sz="half" idx="2"/>
          </p:nvPr>
        </p:nvSpPr>
        <p:spPr>
          <a:xfrm>
            <a:off x="677863" y="3429000"/>
            <a:ext cx="3819525" cy="2697163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700" cy="639762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 smtClean="0"/>
              <a:t>Неблагоприятные условия для развития промышленности и жизни людей</a:t>
            </a:r>
            <a:endParaRPr lang="ru-RU" sz="2800" b="1" dirty="0"/>
          </a:p>
        </p:txBody>
      </p:sp>
      <p:sp>
        <p:nvSpPr>
          <p:cNvPr id="30726" name="Объект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700" cy="2697163"/>
          </a:xfrm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6275" y="2678113"/>
            <a:ext cx="3822700" cy="639762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748" name="Объект 3"/>
          <p:cNvSpPr>
            <a:spLocks noGrp="1"/>
          </p:cNvSpPr>
          <p:nvPr>
            <p:ph sz="half" idx="2"/>
          </p:nvPr>
        </p:nvSpPr>
        <p:spPr>
          <a:xfrm>
            <a:off x="677863" y="3429000"/>
            <a:ext cx="3819525" cy="2697163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700" cy="639762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750" name="Объект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700" cy="2697163"/>
          </a:xfrm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1. Параграф 20 отвечать на вопросы</a:t>
            </a:r>
          </a:p>
          <a:p>
            <a:r>
              <a:rPr lang="ru-RU" smtClean="0"/>
              <a:t>2. Работа в контурных картах- отметить основные районы лесозаготовок.</a:t>
            </a:r>
          </a:p>
          <a:p>
            <a:r>
              <a:rPr lang="ru-RU" smtClean="0"/>
              <a:t>3. Подготовить сообщения – Вологодское кружево. Резьба по дереву.  Зодчество.Бортничество.</a:t>
            </a:r>
          </a:p>
        </p:txBody>
      </p:sp>
      <p:sp>
        <p:nvSpPr>
          <p:cNvPr id="33795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Домашнее задание.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82</TotalTime>
  <Words>464</Words>
  <Application>Microsoft Office PowerPoint</Application>
  <PresentationFormat>Экран (4:3)</PresentationFormat>
  <Paragraphs>35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Candara</vt:lpstr>
      <vt:lpstr>Arial</vt:lpstr>
      <vt:lpstr>Symbol</vt:lpstr>
      <vt:lpstr>Calibri</vt:lpstr>
      <vt:lpstr>Волна</vt:lpstr>
      <vt:lpstr>Природа Европейского Севера</vt:lpstr>
      <vt:lpstr>По особенностям природы территорию района подразделяют на две части : западную- Кольско Карельскую и восточную- Двино-Печорскую.подразделяют </vt:lpstr>
      <vt:lpstr>Кольско -Карельская часть.</vt:lpstr>
      <vt:lpstr>Встречая на своем пути впадины, ледник  углублял их образовывая многочисленные озера. На Кольском полуострове их более 110 тысяч.</vt:lpstr>
      <vt:lpstr>Задание 1.Отметьте в контурных картах крупные озера Кольско-Карельской части.</vt:lpstr>
      <vt:lpstr>Сток рек  зарегулирован озерами поэтому на них выгодно создание электростанций небольшой мощности. Скопление песка при таянии ледника образовали вытянутые насыпи -ОЗЫ</vt:lpstr>
      <vt:lpstr>На кольском полуострове расположены горы ХИБИНЫ . Их богатство аппатито- нефритовые руды. Есть месторождения железной руды- Кавдорское, Оленегорское, Костомукшское.</vt:lpstr>
      <vt:lpstr>Вся территория Кольско-Карельского края покрыта Лесом , за исключением севера. Главные породы Сосна, Ель, Карельская береза.</vt:lpstr>
      <vt:lpstr>Двино- Печерская Часть.  Отличается суровым климатом . Кристалический фундамент покрыт  пластами осадочных пород. На востоке возвышаются горы Тиманский и Канинский кряжи – это остатки древнего хребта </vt:lpstr>
      <vt:lpstr>Далее за долиной  Печеры находится Полярный Урал- Восточная граница района</vt:lpstr>
      <vt:lpstr>Слайд 11</vt:lpstr>
      <vt:lpstr>Слайд 12</vt:lpstr>
      <vt:lpstr>Слайд 13</vt:lpstr>
      <vt:lpstr>Слайд 14</vt:lpstr>
      <vt:lpstr>В северной части сосредоточены  наиболее ценные коксующие Угли. Это  Воркутинское Водгашорское месторождения. В южной части Интинское месторождение.</vt:lpstr>
      <vt:lpstr>Северо – Восток Нефтегазоносная провинция, включает  более 100 нефтяных месторождений </vt:lpstr>
      <vt:lpstr>С давних пор извесны запасы соли ( Сольвычегорск, Серегово)</vt:lpstr>
      <vt:lpstr>Месторождение алмазов в Архангельске имени Ломоносова. 60% считаются ценными и используются в ювелирной промышленности.</vt:lpstr>
      <vt:lpstr>Главное богатство Европейского севера- лес. Сосредоточенно 40% лесных ресурсов Европейской России.</vt:lpstr>
      <vt:lpstr>МОРЯ ЕВРОПЕЙСКОГО СЕВЕРА</vt:lpstr>
      <vt:lpstr>БЕЛОЕ МОРЕ вдается в сушу на 700 км. Реки приносят в море пресную воду , богато рыбой . На западе расположен Соловецкий архипелаг.</vt:lpstr>
      <vt:lpstr>Слайд 22</vt:lpstr>
      <vt:lpstr>Заполните таблицу.</vt:lpstr>
      <vt:lpstr>Слайд 24</vt:lpstr>
      <vt:lpstr>Слайд 25</vt:lpstr>
      <vt:lpstr>Слайд 26</vt:lpstr>
      <vt:lpstr>Домашнее задание.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Природа Европейского Севера</dc:title>
  <dc:creator>User</dc:creator>
  <cp:lastModifiedBy>Антон</cp:lastModifiedBy>
  <cp:revision>9</cp:revision>
  <dcterms:created xsi:type="dcterms:W3CDTF">2011-11-15T12:20:58Z</dcterms:created>
  <dcterms:modified xsi:type="dcterms:W3CDTF">2015-04-09T09:53:35Z</dcterms:modified>
</cp:coreProperties>
</file>