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7" r:id="rId14"/>
    <p:sldId id="273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3.bin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6.bin"/><Relationship Id="rId2" Type="http://schemas.microsoft.com/office/2006/relationships/legacyDiagramText" Target="legacyDiagramText5.bin"/><Relationship Id="rId1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819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0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0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0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206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46947F3-8661-4BCA-8958-6E77235E52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7056DE-3FC0-482B-9522-38DE0225C5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3DAC0-2548-47A4-83C6-CA0FDAA1CF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88C5B-3B89-4AAE-BE55-4279213715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F61B2-C682-42FB-B042-69089BA2B0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A7B66-F829-4DEF-81A1-16DB165BDF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8EAE-5353-4B98-8501-E21E9CBDD7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DDADD-3EB9-4B44-AC49-691D1E9795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79026-10E5-4E64-A04C-24BC4FE0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7B4DE-FC53-49C3-A041-47C229AB88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E8A9F-3338-4A2E-A8E5-5A2A480031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717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7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17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D1E7D137-5387-4566-B0C9-327FDC958748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ru.wikipedia.org/wiki/%D0%9A%D0%BE%D1%85_%D0%A0.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5" name="Diagram 5"/>
          <p:cNvGraphicFramePr>
            <a:graphicFrameLocks/>
          </p:cNvGraphicFramePr>
          <p:nvPr/>
        </p:nvGraphicFramePr>
        <p:xfrm>
          <a:off x="1752600" y="76200"/>
          <a:ext cx="6705600" cy="6705600"/>
        </p:xfrm>
        <a:graphic>
          <a:graphicData uri="http://schemas.openxmlformats.org/drawingml/2006/compatibility">
            <com:legacyDrawing xmlns:com="http://schemas.openxmlformats.org/drawingml/2006/compatibility" spid="_x0000_s512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512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533400"/>
            <a:ext cx="8534400" cy="3429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i="1"/>
              <a:t>   Научная картина мира</a:t>
            </a:r>
            <a:r>
              <a:rPr lang="ru-RU" b="1"/>
              <a:t> - это целостная система представлений об общих свойствах и закономерностях природы, возникшая в результате обобщения основных естественнонаучных понятий и принципов.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 t="3999" r="775"/>
          <a:stretch>
            <a:fillRect/>
          </a:stretch>
        </p:blipFill>
        <p:spPr bwMode="auto">
          <a:xfrm>
            <a:off x="0" y="3857625"/>
            <a:ext cx="5334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6738" y="3352800"/>
            <a:ext cx="349726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28600" y="6324600"/>
            <a:ext cx="8645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Карта </a:t>
            </a:r>
            <a:r>
              <a:rPr lang="ru-RU" b="1"/>
              <a:t>науки</a:t>
            </a:r>
            <a:r>
              <a:rPr lang="ru-RU"/>
              <a:t>, дерево </a:t>
            </a:r>
            <a:r>
              <a:rPr lang="ru-RU" b="1"/>
              <a:t>науки</a:t>
            </a:r>
            <a:r>
              <a:rPr lang="ru-RU"/>
              <a:t>, виды </a:t>
            </a:r>
            <a:r>
              <a:rPr lang="ru-RU" b="1"/>
              <a:t>науки</a:t>
            </a:r>
            <a:r>
              <a:rPr lang="ru-RU"/>
              <a:t> в </a:t>
            </a:r>
            <a:r>
              <a:rPr lang="ru-RU" b="1"/>
              <a:t>мире</a:t>
            </a:r>
            <a:r>
              <a:rPr lang="ru-RU"/>
              <a:t>, </a:t>
            </a:r>
            <a:r>
              <a:rPr lang="ru-RU" b="1"/>
              <a:t>научная</a:t>
            </a:r>
            <a:r>
              <a:rPr lang="ru-RU"/>
              <a:t> цепочка, развитие... 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22222"/>
              </a:clrFrom>
              <a:clrTo>
                <a:srgbClr val="222222">
                  <a:alpha val="0"/>
                </a:srgbClr>
              </a:clrTo>
            </a:clrChange>
          </a:blip>
          <a:srcRect t="1251" r="1190" b="1122"/>
          <a:stretch>
            <a:fillRect/>
          </a:stretch>
        </p:blipFill>
        <p:spPr bwMode="auto">
          <a:xfrm>
            <a:off x="1447800" y="228600"/>
            <a:ext cx="6324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4800" y="3195638"/>
            <a:ext cx="853440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/>
              <a:t>Период: XVI-XVIII века</a:t>
            </a:r>
          </a:p>
          <a:p>
            <a:pPr algn="ctr"/>
            <a:r>
              <a:rPr lang="ru-RU"/>
              <a:t>Исходный пункт: переход от геоцентрической модели мира к гелиоцентрической.</a:t>
            </a:r>
          </a:p>
          <a:p>
            <a:pPr algn="ctr"/>
            <a:r>
              <a:rPr lang="ru-RU"/>
              <a:t>Отражение в трудах:</a:t>
            </a:r>
          </a:p>
          <a:p>
            <a:pPr algn="ctr"/>
            <a:r>
              <a:rPr lang="ru-RU"/>
              <a:t>Открытия: Н. Коперника, Г. Галилея, И. Кеплера, Р. Декарта. И. Ньютон подвел итог их исследованиям, сформулировал базовые принципы новой научной картины мира в общем виде. </a:t>
            </a:r>
          </a:p>
          <a:p>
            <a:pPr algn="ctr"/>
            <a:r>
              <a:rPr lang="ru-RU"/>
              <a:t>Основные изменения:</a:t>
            </a:r>
          </a:p>
          <a:p>
            <a:pPr algn="ctr"/>
            <a:r>
              <a:rPr lang="ru-RU"/>
              <a:t>Язык математики, выделение строго объективных количественных характеристик земных тел (форма величина, масса, движение), выражение их в строгих математических закономерностях </a:t>
            </a:r>
          </a:p>
          <a:p>
            <a:pPr algn="ctr"/>
            <a:r>
              <a:rPr lang="ru-RU"/>
              <a:t>Методы экспериментального исследования. Исследуемые явления - в строго контролируемых условиях 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Почему научная картина мира сформировалась в 18 веке?</a:t>
            </a:r>
          </a:p>
        </p:txBody>
      </p:sp>
      <p:sp>
        <p:nvSpPr>
          <p:cNvPr id="11270" name="WordArt 6"/>
          <p:cNvSpPr>
            <a:spLocks noChangeArrowheads="1" noChangeShapeType="1" noTextEdit="1"/>
          </p:cNvSpPr>
          <p:nvPr/>
        </p:nvSpPr>
        <p:spPr bwMode="auto">
          <a:xfrm>
            <a:off x="762000" y="1676400"/>
            <a:ext cx="6934200" cy="5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empus Sans ITC"/>
              </a:rPr>
              <a:t>Ньютоновская научная революция. </a:t>
            </a:r>
          </a:p>
        </p:txBody>
      </p:sp>
      <p:sp>
        <p:nvSpPr>
          <p:cNvPr id="11271" name="WordArt 7"/>
          <p:cNvSpPr>
            <a:spLocks noChangeArrowheads="1" noChangeShapeType="1" noTextEdit="1"/>
          </p:cNvSpPr>
          <p:nvPr/>
        </p:nvSpPr>
        <p:spPr bwMode="auto">
          <a:xfrm>
            <a:off x="1143000" y="2362200"/>
            <a:ext cx="64579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Классическое естествознание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 animBg="1"/>
      <p:bldP spid="112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52400" y="152400"/>
            <a:ext cx="2819400" cy="640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Отказ от концепции гармоничного, завершенного, целесообразно организованного космоса. </a:t>
            </a:r>
          </a:p>
          <a:p>
            <a:r>
              <a:rPr lang="ru-RU"/>
              <a:t>Представления: Вселенная бесконечна и объединена только действием идентичных законов </a:t>
            </a:r>
          </a:p>
          <a:p>
            <a:r>
              <a:rPr lang="ru-RU"/>
              <a:t>Доминанта: механика, все соображения, основанные на понятиях ценности, совершенства, целеполагания, были исключены из сферы научного поиска. </a:t>
            </a:r>
          </a:p>
          <a:p>
            <a:r>
              <a:rPr lang="ru-RU"/>
              <a:t>Познавательная деятельность: чёткая оппозиция субъекта и объекта исследования. 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219200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WordArt 4" descr="Песок"/>
          <p:cNvSpPr>
            <a:spLocks noChangeArrowheads="1" noChangeShapeType="1" noTextEdit="1"/>
          </p:cNvSpPr>
          <p:nvPr/>
        </p:nvSpPr>
        <p:spPr bwMode="auto">
          <a:xfrm rot="5400000">
            <a:off x="-571500" y="1333500"/>
            <a:ext cx="4114800" cy="23622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12700">
                  <a:solidFill>
                    <a:srgbClr val="C4B596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Итог</a:t>
            </a:r>
          </a:p>
        </p:txBody>
      </p:sp>
      <p:sp>
        <p:nvSpPr>
          <p:cNvPr id="15366" name="WordArt 6"/>
          <p:cNvSpPr>
            <a:spLocks noChangeArrowheads="1" noChangeShapeType="1" noTextEdit="1"/>
          </p:cNvSpPr>
          <p:nvPr/>
        </p:nvSpPr>
        <p:spPr bwMode="auto">
          <a:xfrm>
            <a:off x="2514600" y="3505200"/>
            <a:ext cx="62484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Появление механистической научной картины мира </a:t>
            </a:r>
          </a:p>
        </p:txBody>
      </p:sp>
      <p:sp>
        <p:nvSpPr>
          <p:cNvPr id="15367" name="WordArt 7"/>
          <p:cNvSpPr>
            <a:spLocks noChangeArrowheads="1" noChangeShapeType="1" noTextEdit="1"/>
          </p:cNvSpPr>
          <p:nvPr/>
        </p:nvSpPr>
        <p:spPr bwMode="auto">
          <a:xfrm>
            <a:off x="2209800" y="4419600"/>
            <a:ext cx="69342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на базе экспериментально- математического естествознания.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6" grpId="0" animBg="1"/>
      <p:bldP spid="153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2" name="Diagram 14"/>
          <p:cNvGraphicFramePr>
            <a:graphicFrameLocks/>
          </p:cNvGraphicFramePr>
          <p:nvPr/>
        </p:nvGraphicFramePr>
        <p:xfrm>
          <a:off x="304800" y="127000"/>
          <a:ext cx="8229600" cy="6350000"/>
        </p:xfrm>
        <a:graphic>
          <a:graphicData uri="http://schemas.openxmlformats.org/drawingml/2006/compatibility">
            <com:legacyDrawing xmlns:com="http://schemas.openxmlformats.org/drawingml/2006/compatibility" spid="_x0000_s1742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52400" y="152400"/>
            <a:ext cx="845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В 1831—1832 Майкл Фарадей открыл принцип работы электромагнитных генераторов. Принцип, позднее названный законом Фарадея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191000" y="4843463"/>
            <a:ext cx="49530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Он также построил первый электромагнитный генератор, названный «диском Фарадея», который являлся униполярным генератором, использовавшим медный диск, вращающийся между полюсами подковообразного магнита. 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/>
          <a:srcRect t="2719" r="4266" b="2097"/>
          <a:stretch>
            <a:fillRect/>
          </a:stretch>
        </p:blipFill>
        <p:spPr bwMode="auto">
          <a:xfrm>
            <a:off x="0" y="3733800"/>
            <a:ext cx="3810000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/>
          <a:srcRect l="3856" r="3615"/>
          <a:stretch>
            <a:fillRect/>
          </a:stretch>
        </p:blipFill>
        <p:spPr bwMode="auto">
          <a:xfrm>
            <a:off x="152400" y="914400"/>
            <a:ext cx="36576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4" cstate="print"/>
          <a:srcRect l="10565" t="12987" r="13721" b="2597"/>
          <a:stretch>
            <a:fillRect/>
          </a:stretch>
        </p:blipFill>
        <p:spPr bwMode="auto">
          <a:xfrm>
            <a:off x="6634163" y="838200"/>
            <a:ext cx="250983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838200"/>
            <a:ext cx="28432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1300" y="0"/>
            <a:ext cx="5092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3"/>
          <a:srcRect l="4651" r="2325" b="9302"/>
          <a:stretch>
            <a:fillRect/>
          </a:stretch>
        </p:blipFill>
        <p:spPr bwMode="auto">
          <a:xfrm>
            <a:off x="0" y="2921000"/>
            <a:ext cx="40386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152400" y="-47625"/>
            <a:ext cx="45720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/>
              <a:t>Вильгельм Конрад Рентген</a:t>
            </a:r>
            <a:r>
              <a:rPr lang="ru-RU"/>
              <a:t> (1845-1923) — крупнейший немецкий физик-экспериментатор. Открыл (1895) рентгеновские лучи, исследовал их свойства. Труды по пьезо- и пироэлектрическим свойствам кристаллов, магнетизму. Член Берлинской академии наук, первый лауреат Нобелевской премии по физике.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5900" y="0"/>
            <a:ext cx="5118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52400" y="4229100"/>
            <a:ext cx="36576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/>
              <a:t>Чарльз Ро́берт Да́рвин</a:t>
            </a:r>
            <a:r>
              <a:rPr lang="ru-RU"/>
              <a:t> –английский натуралист и путешественник, одним из первых осознал и наглядно продемонстрировал, что все виды живых организмов эволюционируют во времени от общих предков. </a:t>
            </a: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0"/>
            <a:ext cx="29718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04800" y="228600"/>
            <a:ext cx="16764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/>
              <a:t>Джеймс Клерк (Кларк) Ма́ксвелл</a:t>
            </a:r>
            <a:r>
              <a:rPr lang="ru-RU"/>
              <a:t>  — британский физик и математик. 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52400" y="4191000"/>
            <a:ext cx="88392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Заложил основы современной классической электродинамики ,ввел в физику понятия тока смещения и электромагнитного поля, получил ряд следствий из своей теории (предсказание электромагнитных волн, электромагнитная природа света, давление света и др), является одним из основателей кинетической теории газов, установил распределение молекул газа по скоростям . </a:t>
            </a:r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 cstate="print"/>
          <a:srcRect l="6789" t="6818" r="4950" b="11363"/>
          <a:stretch>
            <a:fillRect/>
          </a:stretch>
        </p:blipFill>
        <p:spPr bwMode="auto">
          <a:xfrm>
            <a:off x="2057400" y="0"/>
            <a:ext cx="22558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3"/>
          <a:srcRect t="4645" r="10280" b="9435"/>
          <a:stretch>
            <a:fillRect/>
          </a:stretch>
        </p:blipFill>
        <p:spPr bwMode="auto">
          <a:xfrm>
            <a:off x="4648200" y="228600"/>
            <a:ext cx="2438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81000" y="3962400"/>
            <a:ext cx="85344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Максвелл одним из первых ввел в физику статистические представления, показал статистическую природу второго начала термодинамики , получил ряд важных результатов в молекулярной физике и термодинамике . Он является пионером количественной теории цветов, автором принципа цветной фотографии Среди других работ Максвелла исследования по устойчивости колец Сатурна, теории упругости и механике , оптике, математике. Он много внимания уделял популяризации науки, сконструировал ряд научных приборов. 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 cstate="print"/>
          <a:srcRect l="6789" t="6818" r="4950" b="11363"/>
          <a:stretch>
            <a:fillRect/>
          </a:stretch>
        </p:blipFill>
        <p:spPr bwMode="auto">
          <a:xfrm>
            <a:off x="2057400" y="0"/>
            <a:ext cx="22558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/>
          <a:srcRect t="4645" r="10280" b="9435"/>
          <a:stretch>
            <a:fillRect/>
          </a:stretch>
        </p:blipFill>
        <p:spPr bwMode="auto">
          <a:xfrm>
            <a:off x="4648200" y="228600"/>
            <a:ext cx="2438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4"/>
          <a:srcRect t="8000" r="5351"/>
          <a:stretch>
            <a:fillRect/>
          </a:stretch>
        </p:blipFill>
        <p:spPr bwMode="auto">
          <a:xfrm>
            <a:off x="7269163" y="152400"/>
            <a:ext cx="187483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28600" y="609600"/>
            <a:ext cx="1752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Джеймс Клерк (Кларк) Ма́ксвелл</a:t>
            </a:r>
            <a:r>
              <a:rPr lang="ru-RU"/>
              <a:t>  — британский физик и математик.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28600" y="381000"/>
            <a:ext cx="7924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/>
              <a:t>Эдвард Дженнер</a:t>
            </a:r>
            <a:r>
              <a:rPr lang="ru-RU"/>
              <a:t>  — английский врач, разработал первую вакцину — против оспы. Дженнер придумал вводить в организм человека неопасный вирус коровьей оспы. Первый руководитель общества оспопрививания в Лондоне с 1803 года (ныне Дженнеровский институт). 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7625" y="1981200"/>
            <a:ext cx="40163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36220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685800" y="6172200"/>
            <a:ext cx="3821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Эдуард </a:t>
            </a:r>
            <a:r>
              <a:rPr lang="ru-RU" b="1"/>
              <a:t>Дженнер</a:t>
            </a:r>
            <a:r>
              <a:rPr lang="ru-RU"/>
              <a:t> прививает оспу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09600" y="168275"/>
            <a:ext cx="5562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/>
              <a:t>Ге́нрих Ге́рман Ро́берт Кох</a:t>
            </a:r>
            <a:r>
              <a:rPr lang="ru-RU"/>
              <a:t>  — немецкий микробиолог. Открыл бациллу сибирской язвы холерный вибрион и туберкулёзную палочку. За исследования туберкулёза награждён Нобелевской премией по физиологии и медицине в 1905 году.</a:t>
            </a:r>
          </a:p>
        </p:txBody>
      </p:sp>
      <p:graphicFrame>
        <p:nvGraphicFramePr>
          <p:cNvPr id="24589" name="Group 13"/>
          <p:cNvGraphicFramePr>
            <a:graphicFrameLocks noGrp="1"/>
          </p:cNvGraphicFramePr>
          <p:nvPr/>
        </p:nvGraphicFramePr>
        <p:xfrm>
          <a:off x="-4391025" y="3521075"/>
          <a:ext cx="1123950" cy="731838"/>
        </p:xfrm>
        <a:graphic>
          <a:graphicData uri="http://schemas.openxmlformats.org/drawingml/2006/table">
            <a:tbl>
              <a:tblPr/>
              <a:tblGrid>
                <a:gridCol w="1123950"/>
              </a:tblGrid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Содержание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[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hlinkClick r:id="rId2"/>
                        </a:rPr>
                        <a:t>убрать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]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0"/>
            <a:ext cx="250031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91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7788" y="3124200"/>
            <a:ext cx="259873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92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65888" y="3733800"/>
            <a:ext cx="267811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9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1905000"/>
            <a:ext cx="34194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52400" y="152400"/>
            <a:ext cx="46482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/>
              <a:t>Илья Ильич Мечников</a:t>
            </a:r>
            <a:r>
              <a:rPr lang="ru-RU"/>
              <a:t> (1845-1916) — российский биолог и патолог, один из основоположников сравнительной патологии, эволюционной эмбриологии и отечественной микробиологии, иммунологии, создатель учения о фагоцитозе и теории иммунитета, создатель научной школы, член-корреспондент (1883), почетный член (1902) Петербургской АН. С 1888 в Пастеровском институте (Париж). Совместно с Н. Ф. Гамалеей основал (1886) первую в России бактериологическиую станцию. Открыл (1882) явление фагоцитоза. В трудах «Невосприимчивость в инфекционных болезнях» (1901) изложил фагоцитарную теорию иммунитета. Создал теорию происхождения многоклеточных организмов. Труды по проблеме старения. Нобелевская премия (1908, совместно с П. Эрлихом). 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5325" y="0"/>
            <a:ext cx="20986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/>
          <a:srcRect t="9818" r="2902" b="14182"/>
          <a:stretch>
            <a:fillRect/>
          </a:stretch>
        </p:blipFill>
        <p:spPr bwMode="auto">
          <a:xfrm>
            <a:off x="6008688" y="2971800"/>
            <a:ext cx="31353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4953000" y="2286000"/>
            <a:ext cx="2001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Толстой Л.Н. и </a:t>
            </a:r>
            <a:r>
              <a:rPr lang="ru-RU" b="1"/>
              <a:t>Мечников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256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/>
          <a:srcRect r="8475" b="-1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9" name="WordArt 5"/>
          <p:cNvSpPr>
            <a:spLocks noChangeArrowheads="1" noChangeShapeType="1" noTextEdit="1"/>
          </p:cNvSpPr>
          <p:nvPr/>
        </p:nvSpPr>
        <p:spPr bwMode="auto">
          <a:xfrm>
            <a:off x="1066800" y="1371600"/>
            <a:ext cx="6248400" cy="981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Проект подготовила</a:t>
            </a:r>
          </a:p>
        </p:txBody>
      </p:sp>
      <p:sp>
        <p:nvSpPr>
          <p:cNvPr id="26630" name="WordArt 6"/>
          <p:cNvSpPr>
            <a:spLocks noChangeArrowheads="1" noChangeShapeType="1" noTextEdit="1"/>
          </p:cNvSpPr>
          <p:nvPr/>
        </p:nvSpPr>
        <p:spPr bwMode="auto">
          <a:xfrm>
            <a:off x="1295400" y="3429000"/>
            <a:ext cx="5181600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Корякова Елизавета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  <p:bldP spid="26630" grpId="0" animBg="1"/>
    </p:bldLst>
  </p:timing>
</p:sld>
</file>

<file path=ppt/theme/theme1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257</TotalTime>
  <Words>619</Words>
  <Application>Microsoft PowerPoint</Application>
  <PresentationFormat>Экран (4:3)</PresentationFormat>
  <Paragraphs>44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Wingdings</vt:lpstr>
      <vt:lpstr>Орбита</vt:lpstr>
      <vt:lpstr>Слайд 1</vt:lpstr>
      <vt:lpstr>Слайд 2</vt:lpstr>
      <vt:lpstr>Слайд 3</vt:lpstr>
      <vt:lpstr>Почему научная картина мира сформировалась в 18 веке?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5</cp:revision>
  <cp:lastPrinted>1601-01-01T00:00:00Z</cp:lastPrinted>
  <dcterms:created xsi:type="dcterms:W3CDTF">1601-01-01T00:00:00Z</dcterms:created>
  <dcterms:modified xsi:type="dcterms:W3CDTF">2015-04-09T08:37:40Z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