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85" r:id="rId3"/>
    <p:sldId id="291" r:id="rId4"/>
    <p:sldId id="292" r:id="rId5"/>
    <p:sldId id="259" r:id="rId6"/>
    <p:sldId id="263" r:id="rId7"/>
    <p:sldId id="284" r:id="rId8"/>
    <p:sldId id="264" r:id="rId9"/>
    <p:sldId id="265" r:id="rId10"/>
    <p:sldId id="266" r:id="rId11"/>
    <p:sldId id="267" r:id="rId12"/>
    <p:sldId id="268" r:id="rId13"/>
    <p:sldId id="269" r:id="rId14"/>
    <p:sldId id="274" r:id="rId15"/>
    <p:sldId id="276" r:id="rId16"/>
    <p:sldId id="270" r:id="rId17"/>
    <p:sldId id="275" r:id="rId18"/>
    <p:sldId id="289" r:id="rId19"/>
    <p:sldId id="288" r:id="rId20"/>
    <p:sldId id="290" r:id="rId21"/>
    <p:sldId id="286" r:id="rId22"/>
    <p:sldId id="261" r:id="rId23"/>
    <p:sldId id="279" r:id="rId24"/>
    <p:sldId id="283" r:id="rId25"/>
    <p:sldId id="277" r:id="rId26"/>
    <p:sldId id="271" r:id="rId27"/>
    <p:sldId id="280" r:id="rId28"/>
    <p:sldId id="273" r:id="rId29"/>
    <p:sldId id="258" r:id="rId30"/>
    <p:sldId id="260" r:id="rId31"/>
    <p:sldId id="262" r:id="rId32"/>
    <p:sldId id="281" r:id="rId33"/>
    <p:sldId id="287" r:id="rId3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E8EE06"/>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36" autoAdjust="0"/>
    <p:restoredTop sz="94404" autoAdjust="0"/>
  </p:normalViewPr>
  <p:slideViewPr>
    <p:cSldViewPr>
      <p:cViewPr>
        <p:scale>
          <a:sx n="100" d="100"/>
          <a:sy n="100" d="100"/>
        </p:scale>
        <p:origin x="-228"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FACD7FB7-BAD7-4927-9EB8-BDA98EDB8060}" type="datetimeFigureOut">
              <a:rPr lang="ru-RU"/>
              <a:pPr>
                <a:defRPr/>
              </a:pPr>
              <a:t>15.02.2012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91D1B34C-E25B-44E2-B711-3C376BE38D01}"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p:spPr>
      </p:sp>
      <p:sp>
        <p:nvSpPr>
          <p:cNvPr id="3993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994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144FF0F-F66F-46BD-B0BB-FD5905CCE225}" type="slidenum">
              <a:rPr lang="ru-RU" smtClean="0">
                <a:latin typeface="Arial" pitchFamily="34" charset="0"/>
                <a:cs typeface="Arial" pitchFamily="34" charset="0"/>
              </a:rPr>
              <a:pPr/>
              <a:t>26</a:t>
            </a:fld>
            <a:endParaRPr lang="ru-RU"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Прямая соединительная линия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Овал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28" name="Заголовок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ru-RU" smtClean="0"/>
              <a:t>Образец заголовка</a:t>
            </a:r>
            <a:endParaRPr lang="en-US"/>
          </a:p>
        </p:txBody>
      </p:sp>
      <p:sp>
        <p:nvSpPr>
          <p:cNvPr id="7" name="Дата 14"/>
          <p:cNvSpPr>
            <a:spLocks noGrp="1"/>
          </p:cNvSpPr>
          <p:nvPr>
            <p:ph type="dt" sz="half" idx="10"/>
          </p:nvPr>
        </p:nvSpPr>
        <p:spPr/>
        <p:txBody>
          <a:bodyPr/>
          <a:lstStyle>
            <a:lvl1pPr>
              <a:defRPr/>
            </a:lvl1pPr>
          </a:lstStyle>
          <a:p>
            <a:pPr>
              <a:defRPr/>
            </a:pPr>
            <a:fld id="{A5419CEF-EE6D-41C3-BF70-B0344039529E}" type="datetimeFigureOut">
              <a:rPr lang="ru-RU"/>
              <a:pPr>
                <a:defRPr/>
              </a:pPr>
              <a:t>15.02.2012</a:t>
            </a:fld>
            <a:endParaRPr lang="ru-RU"/>
          </a:p>
        </p:txBody>
      </p:sp>
      <p:sp>
        <p:nvSpPr>
          <p:cNvPr id="8" name="Номер слайда 15"/>
          <p:cNvSpPr>
            <a:spLocks noGrp="1"/>
          </p:cNvSpPr>
          <p:nvPr>
            <p:ph type="sldNum" sz="quarter" idx="11"/>
          </p:nvPr>
        </p:nvSpPr>
        <p:spPr/>
        <p:txBody>
          <a:bodyPr/>
          <a:lstStyle>
            <a:lvl1pPr>
              <a:defRPr/>
            </a:lvl1pPr>
          </a:lstStyle>
          <a:p>
            <a:pPr>
              <a:defRPr/>
            </a:pPr>
            <a:fld id="{3C5DEFD3-9D98-41F2-A808-BD31C3C94CDB}" type="slidenum">
              <a:rPr lang="ru-RU"/>
              <a:pPr>
                <a:defRPr/>
              </a:pPr>
              <a:t>‹#›</a:t>
            </a:fld>
            <a:endParaRPr lang="ru-RU"/>
          </a:p>
        </p:txBody>
      </p:sp>
      <p:sp>
        <p:nvSpPr>
          <p:cNvPr id="10" name="Нижний колонтитул 16"/>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7" name="Заголовок 16"/>
          <p:cNvSpPr>
            <a:spLocks noGrp="1"/>
          </p:cNvSpPr>
          <p:nvPr>
            <p:ph type="title"/>
          </p:nvPr>
        </p:nvSpPr>
        <p:spPr/>
        <p:txBody>
          <a:bodyPr rtlCol="0"/>
          <a:lstStyle/>
          <a:p>
            <a:r>
              <a:rPr lang="ru-RU" smtClean="0"/>
              <a:t>Образец заголовка</a:t>
            </a:r>
            <a:endParaRPr lang="en-US"/>
          </a:p>
        </p:txBody>
      </p:sp>
      <p:sp>
        <p:nvSpPr>
          <p:cNvPr id="4" name="Дата 23"/>
          <p:cNvSpPr>
            <a:spLocks noGrp="1"/>
          </p:cNvSpPr>
          <p:nvPr>
            <p:ph type="dt" sz="half" idx="10"/>
          </p:nvPr>
        </p:nvSpPr>
        <p:spPr/>
        <p:txBody>
          <a:bodyPr/>
          <a:lstStyle>
            <a:lvl1pPr>
              <a:defRPr/>
            </a:lvl1pPr>
          </a:lstStyle>
          <a:p>
            <a:pPr>
              <a:defRPr/>
            </a:pPr>
            <a:fld id="{2996A96D-4168-400F-9B91-264DBCEDA215}" type="datetimeFigureOut">
              <a:rPr lang="ru-RU"/>
              <a:pPr>
                <a:defRPr/>
              </a:pPr>
              <a:t>15.02.2012</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DCE15466-C658-46D9-993E-56C8ED3F4D0C}"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ru-RU" smtClean="0"/>
              <a:t>Образец заголовка</a:t>
            </a:r>
            <a:endParaRPr lang="en-US"/>
          </a:p>
        </p:txBody>
      </p:sp>
      <p:sp>
        <p:nvSpPr>
          <p:cNvPr id="3" name="Текст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6AEE5871-572F-4256-A20E-E93B42EE9A35}" type="datetimeFigureOut">
              <a:rPr lang="ru-RU"/>
              <a:pPr>
                <a:defRPr/>
              </a:pPr>
              <a:t>15.02.2012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CA2E54C-74BF-42D8-A182-99B42E0C8E32}"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11" name="Содержимое 10"/>
          <p:cNvSpPr>
            <a:spLocks noGrp="1"/>
          </p:cNvSpPr>
          <p:nvPr>
            <p:ph sz="half" idx="1"/>
          </p:nvPr>
        </p:nvSpPr>
        <p:spPr>
          <a:xfrm>
            <a:off x="457200" y="1524000"/>
            <a:ext cx="4059936"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Содержимое 12"/>
          <p:cNvSpPr>
            <a:spLocks noGrp="1"/>
          </p:cNvSpPr>
          <p:nvPr>
            <p:ph sz="half" idx="2"/>
          </p:nvPr>
        </p:nvSpPr>
        <p:spPr>
          <a:xfrm>
            <a:off x="4648200" y="1524000"/>
            <a:ext cx="4059936"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23"/>
          <p:cNvSpPr>
            <a:spLocks noGrp="1"/>
          </p:cNvSpPr>
          <p:nvPr>
            <p:ph type="dt" sz="half" idx="10"/>
          </p:nvPr>
        </p:nvSpPr>
        <p:spPr/>
        <p:txBody>
          <a:bodyPr/>
          <a:lstStyle>
            <a:lvl1pPr>
              <a:defRPr/>
            </a:lvl1pPr>
          </a:lstStyle>
          <a:p>
            <a:pPr>
              <a:defRPr/>
            </a:pPr>
            <a:fld id="{FA22B51D-ACD7-4577-AFC9-6C878A4412DC}" type="datetimeFigureOut">
              <a:rPr lang="ru-RU"/>
              <a:pPr>
                <a:defRPr/>
              </a:pPr>
              <a:t>15.02.2012</a:t>
            </a:fld>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089FEC72-7054-42CD-BF65-AA049A158D24}"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cxnSp>
        <p:nvCxnSpPr>
          <p:cNvPr id="7" name="Прямая соединительная линия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34" name="Содержимое 33"/>
          <p:cNvSpPr>
            <a:spLocks noGrp="1"/>
          </p:cNvSpPr>
          <p:nvPr>
            <p:ph sz="quarter" idx="4"/>
          </p:nvPr>
        </p:nvSpPr>
        <p:spPr>
          <a:xfrm>
            <a:off x="4649788" y="2201896"/>
            <a:ext cx="4038600"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 name="Заголовок 1"/>
          <p:cNvSpPr>
            <a:spLocks noGrp="1"/>
          </p:cNvSpPr>
          <p:nvPr>
            <p:ph type="title"/>
          </p:nvPr>
        </p:nvSpPr>
        <p:spPr>
          <a:xfrm>
            <a:off x="457200" y="155448"/>
            <a:ext cx="8229600" cy="1143000"/>
          </a:xfrm>
        </p:spPr>
        <p:txBody>
          <a:bodyPr/>
          <a:lstStyle>
            <a:lvl1pPr>
              <a:defRPr/>
            </a:lvl1pPr>
          </a:lstStyle>
          <a:p>
            <a:r>
              <a:rPr lang="ru-RU" smtClean="0"/>
              <a:t>Образец заголовка</a:t>
            </a:r>
            <a:endParaRPr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9" name="Номер слайда 8"/>
          <p:cNvSpPr>
            <a:spLocks noGrp="1"/>
          </p:cNvSpPr>
          <p:nvPr>
            <p:ph type="sldNum" sz="quarter" idx="10"/>
          </p:nvPr>
        </p:nvSpPr>
        <p:spPr/>
        <p:txBody>
          <a:bodyPr/>
          <a:lstStyle>
            <a:lvl1pPr>
              <a:defRPr/>
            </a:lvl1pPr>
          </a:lstStyle>
          <a:p>
            <a:pPr>
              <a:defRPr/>
            </a:pPr>
            <a:fld id="{C16209AC-474C-433B-875F-981419CDF419}" type="slidenum">
              <a:rPr lang="ru-RU"/>
              <a:pPr>
                <a:defRPr/>
              </a:pPr>
              <a:t>‹#›</a:t>
            </a:fld>
            <a:endParaRPr lang="ru-RU"/>
          </a:p>
        </p:txBody>
      </p:sp>
      <p:sp>
        <p:nvSpPr>
          <p:cNvPr id="10" name="Нижний колонтитул 7"/>
          <p:cNvSpPr>
            <a:spLocks noGrp="1"/>
          </p:cNvSpPr>
          <p:nvPr>
            <p:ph type="ftr" sz="quarter" idx="11"/>
          </p:nvPr>
        </p:nvSpPr>
        <p:spPr/>
        <p:txBody>
          <a:bodyPr/>
          <a:lstStyle>
            <a:lvl1pPr>
              <a:defRPr/>
            </a:lvl1pPr>
          </a:lstStyle>
          <a:p>
            <a:pPr>
              <a:defRPr/>
            </a:pPr>
            <a:endParaRPr lang="ru-RU"/>
          </a:p>
        </p:txBody>
      </p:sp>
      <p:sp>
        <p:nvSpPr>
          <p:cNvPr id="11" name="Дата 6"/>
          <p:cNvSpPr>
            <a:spLocks noGrp="1"/>
          </p:cNvSpPr>
          <p:nvPr>
            <p:ph type="dt" sz="half" idx="12"/>
          </p:nvPr>
        </p:nvSpPr>
        <p:spPr/>
        <p:txBody>
          <a:bodyPr/>
          <a:lstStyle>
            <a:lvl1pPr>
              <a:defRPr/>
            </a:lvl1pPr>
          </a:lstStyle>
          <a:p>
            <a:pPr>
              <a:defRPr/>
            </a:pPr>
            <a:fld id="{8A7C60AB-C14F-4E54-9BF4-20C90B0F0321}" type="datetimeFigureOut">
              <a:rPr lang="ru-RU"/>
              <a:pPr>
                <a:defRPr/>
              </a:pPr>
              <a:t>15.02.2012</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3"/>
          <p:cNvSpPr>
            <a:spLocks noGrp="1"/>
          </p:cNvSpPr>
          <p:nvPr>
            <p:ph type="dt" sz="half" idx="10"/>
          </p:nvPr>
        </p:nvSpPr>
        <p:spPr/>
        <p:txBody>
          <a:bodyPr/>
          <a:lstStyle>
            <a:lvl1pPr>
              <a:defRPr/>
            </a:lvl1pPr>
          </a:lstStyle>
          <a:p>
            <a:pPr>
              <a:defRPr/>
            </a:pPr>
            <a:fld id="{B174B6BE-833F-4E29-8D8C-ED6A24F3EC58}" type="datetimeFigureOut">
              <a:rPr lang="ru-RU"/>
              <a:pPr>
                <a:defRPr/>
              </a:pPr>
              <a:t>15.02.2012</a:t>
            </a:fld>
            <a:endParaRPr lang="ru-RU"/>
          </a:p>
        </p:txBody>
      </p:sp>
      <p:sp>
        <p:nvSpPr>
          <p:cNvPr id="4" name="Нижний колонтитул 9"/>
          <p:cNvSpPr>
            <a:spLocks noGrp="1"/>
          </p:cNvSpPr>
          <p:nvPr>
            <p:ph type="ftr" sz="quarter" idx="11"/>
          </p:nvPr>
        </p:nvSpPr>
        <p:spPr/>
        <p:txBody>
          <a:bodyPr/>
          <a:lstStyle>
            <a:lvl1pPr>
              <a:defRPr/>
            </a:lvl1pPr>
          </a:lstStyle>
          <a:p>
            <a:pPr>
              <a:defRPr/>
            </a:pPr>
            <a:endParaRPr lang="ru-RU"/>
          </a:p>
        </p:txBody>
      </p:sp>
      <p:sp>
        <p:nvSpPr>
          <p:cNvPr id="5" name="Номер слайда 21"/>
          <p:cNvSpPr>
            <a:spLocks noGrp="1"/>
          </p:cNvSpPr>
          <p:nvPr>
            <p:ph type="sldNum" sz="quarter" idx="12"/>
          </p:nvPr>
        </p:nvSpPr>
        <p:spPr/>
        <p:txBody>
          <a:bodyPr/>
          <a:lstStyle>
            <a:lvl1pPr>
              <a:defRPr/>
            </a:lvl1pPr>
          </a:lstStyle>
          <a:p>
            <a:pPr>
              <a:defRPr/>
            </a:pPr>
            <a:fld id="{A83EECC8-4860-477B-AA2B-5654369A97A1}"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23"/>
          <p:cNvSpPr>
            <a:spLocks noGrp="1"/>
          </p:cNvSpPr>
          <p:nvPr>
            <p:ph type="dt" sz="half" idx="10"/>
          </p:nvPr>
        </p:nvSpPr>
        <p:spPr/>
        <p:txBody>
          <a:bodyPr/>
          <a:lstStyle>
            <a:lvl1pPr>
              <a:defRPr/>
            </a:lvl1pPr>
          </a:lstStyle>
          <a:p>
            <a:pPr>
              <a:defRPr/>
            </a:pPr>
            <a:fld id="{9C769BD8-E88A-4697-BB8A-AB2CFF7FF011}" type="datetimeFigureOut">
              <a:rPr lang="ru-RU"/>
              <a:pPr>
                <a:defRPr/>
              </a:pPr>
              <a:t>15.02.2012</a:t>
            </a:fld>
            <a:endParaRPr lang="ru-RU"/>
          </a:p>
        </p:txBody>
      </p:sp>
      <p:sp>
        <p:nvSpPr>
          <p:cNvPr id="3" name="Нижний колонтитул 9"/>
          <p:cNvSpPr>
            <a:spLocks noGrp="1"/>
          </p:cNvSpPr>
          <p:nvPr>
            <p:ph type="ftr" sz="quarter" idx="11"/>
          </p:nvPr>
        </p:nvSpPr>
        <p:spPr/>
        <p:txBody>
          <a:bodyPr/>
          <a:lstStyle>
            <a:lvl1pPr>
              <a:defRPr/>
            </a:lvl1pPr>
          </a:lstStyle>
          <a:p>
            <a:pPr>
              <a:defRPr/>
            </a:pPr>
            <a:endParaRPr lang="ru-RU"/>
          </a:p>
        </p:txBody>
      </p:sp>
      <p:sp>
        <p:nvSpPr>
          <p:cNvPr id="4" name="Номер слайда 21"/>
          <p:cNvSpPr>
            <a:spLocks noGrp="1"/>
          </p:cNvSpPr>
          <p:nvPr>
            <p:ph type="sldNum" sz="quarter" idx="12"/>
          </p:nvPr>
        </p:nvSpPr>
        <p:spPr/>
        <p:txBody>
          <a:bodyPr/>
          <a:lstStyle>
            <a:lvl1pPr>
              <a:defRPr/>
            </a:lvl1pPr>
          </a:lstStyle>
          <a:p>
            <a:pPr>
              <a:defRPr/>
            </a:pPr>
            <a:fld id="{8B3E720F-1AA9-4C58-8C43-C75A621195D7}"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3" name="Текст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ru-RU" smtClean="0"/>
              <a:t>Образец заголовка</a:t>
            </a:r>
            <a:endParaRPr lang="en-US"/>
          </a:p>
        </p:txBody>
      </p:sp>
      <p:sp>
        <p:nvSpPr>
          <p:cNvPr id="5" name="Дата 23"/>
          <p:cNvSpPr>
            <a:spLocks noGrp="1"/>
          </p:cNvSpPr>
          <p:nvPr>
            <p:ph type="dt" sz="half" idx="10"/>
          </p:nvPr>
        </p:nvSpPr>
        <p:spPr/>
        <p:txBody>
          <a:bodyPr/>
          <a:lstStyle>
            <a:lvl1pPr>
              <a:defRPr/>
            </a:lvl1pPr>
          </a:lstStyle>
          <a:p>
            <a:pPr>
              <a:defRPr/>
            </a:pPr>
            <a:fld id="{0B8FFA8C-7D9D-475F-B9DD-D109E1A97F76}" type="datetimeFigureOut">
              <a:rPr lang="ru-RU"/>
              <a:pPr>
                <a:defRPr/>
              </a:pPr>
              <a:t>15.02.2012</a:t>
            </a:fld>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05DEDE5C-9504-4747-A6A3-966F0CAE11ED}"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ru-RU" smtClean="0"/>
              <a:t>Образец заголовка</a:t>
            </a:r>
            <a:endParaRPr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ru-RU" noProof="0" smtClean="0"/>
              <a:t>Вставка рисунка</a:t>
            </a:r>
            <a:endParaRPr lang="en-US" noProof="0"/>
          </a:p>
        </p:txBody>
      </p:sp>
      <p:sp>
        <p:nvSpPr>
          <p:cNvPr id="4" name="Текст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ru-RU" smtClean="0"/>
              <a:t>Образец текста</a:t>
            </a:r>
          </a:p>
        </p:txBody>
      </p:sp>
      <p:sp>
        <p:nvSpPr>
          <p:cNvPr id="5" name="Дата 23"/>
          <p:cNvSpPr>
            <a:spLocks noGrp="1"/>
          </p:cNvSpPr>
          <p:nvPr>
            <p:ph type="dt" sz="half" idx="10"/>
          </p:nvPr>
        </p:nvSpPr>
        <p:spPr/>
        <p:txBody>
          <a:bodyPr/>
          <a:lstStyle>
            <a:lvl1pPr>
              <a:defRPr/>
            </a:lvl1pPr>
          </a:lstStyle>
          <a:p>
            <a:pPr>
              <a:defRPr/>
            </a:pPr>
            <a:fld id="{04D5C0B9-2507-4A61-A47B-9CB5E435431B}" type="datetimeFigureOut">
              <a:rPr lang="ru-RU"/>
              <a:pPr>
                <a:defRPr/>
              </a:pPr>
              <a:t>15.02.2012</a:t>
            </a:fld>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1B86B11E-F580-4244-AC58-23887297E58E}"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CC14D52C-27B6-4AE3-ADF9-9316CA9644DD}" type="datetimeFigureOut">
              <a:rPr lang="ru-RU"/>
              <a:pPr>
                <a:defRPr/>
              </a:pPr>
              <a:t>15.02.2012</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D3A31479-FF18-4238-854D-FA497D76B03E}"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F5E102F1-C170-4B25-A90B-94395F8422DD}" type="datetimeFigureOut">
              <a:rPr lang="ru-RU"/>
              <a:pPr>
                <a:defRPr/>
              </a:pPr>
              <a:t>15.02.2012</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54A13128-183F-4CDB-905A-8A8747183CA0}"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Текст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4" name="Дата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cs typeface="+mn-cs"/>
              </a:defRPr>
            </a:lvl1pPr>
          </a:lstStyle>
          <a:p>
            <a:pPr>
              <a:defRPr/>
            </a:pPr>
            <a:fld id="{CBED10DC-05DA-466B-A870-FF9ACA338ED2}" type="datetimeFigureOut">
              <a:rPr lang="ru-RU"/>
              <a:pPr>
                <a:defRPr/>
              </a:pPr>
              <a:t>15.02.2012</a:t>
            </a:fld>
            <a:endParaRPr lang="ru-RU"/>
          </a:p>
        </p:txBody>
      </p:sp>
      <p:sp>
        <p:nvSpPr>
          <p:cNvPr id="10" name="Нижний колонтитул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endParaRPr lang="ru-RU"/>
          </a:p>
        </p:txBody>
      </p:sp>
      <p:sp>
        <p:nvSpPr>
          <p:cNvPr id="22" name="Номер слайда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a:solidFill>
                  <a:schemeClr val="tx2"/>
                </a:solidFill>
                <a:latin typeface="+mn-lt"/>
                <a:cs typeface="+mn-cs"/>
              </a:defRPr>
            </a:lvl1pPr>
          </a:lstStyle>
          <a:p>
            <a:pPr>
              <a:defRPr/>
            </a:pPr>
            <a:fld id="{7979E566-9E63-4D2C-B616-5455846A39F7}" type="slidenum">
              <a:rPr lang="ru-RU"/>
              <a:pPr>
                <a:defRPr/>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ru-RU" smtClean="0"/>
              <a:t>Образец заголовка</a:t>
            </a:r>
            <a:endParaRPr lang="en-US"/>
          </a:p>
        </p:txBody>
      </p:sp>
    </p:spTree>
  </p:cSld>
  <p:clrMap bg1="dk1" tx1="lt1" bg2="dk2" tx2="lt2" accent1="accent1" accent2="accent2" accent3="accent3" accent4="accent4" accent5="accent5" accent6="accent6" hlink="hlink" folHlink="folHlink"/>
  <p:sldLayoutIdLst>
    <p:sldLayoutId id="2147484035" r:id="rId1"/>
    <p:sldLayoutId id="2147484027" r:id="rId2"/>
    <p:sldLayoutId id="2147484036" r:id="rId3"/>
    <p:sldLayoutId id="2147484028" r:id="rId4"/>
    <p:sldLayoutId id="2147484037" r:id="rId5"/>
    <p:sldLayoutId id="2147484029" r:id="rId6"/>
    <p:sldLayoutId id="2147484030" r:id="rId7"/>
    <p:sldLayoutId id="2147484031" r:id="rId8"/>
    <p:sldLayoutId id="2147484032" r:id="rId9"/>
    <p:sldLayoutId id="2147484033" r:id="rId10"/>
    <p:sldLayoutId id="2147484034" r:id="rId11"/>
  </p:sldLayoutIdLst>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arget="../media/image10.jpeg" Type="http://schemas.openxmlformats.org/officeDocument/2006/relationships/image"/><Relationship Id="rId2" Target="../media/image9.jpeg" Type="http://schemas.openxmlformats.org/officeDocument/2006/relationships/image"/><Relationship Id="rId1" Target="../slideLayouts/slideLayout2.xml" Type="http://schemas.openxmlformats.org/officeDocument/2006/relationships/slideLayout"/><Relationship Id="rId6" Target="../media/image13.jpeg" Type="http://schemas.openxmlformats.org/officeDocument/2006/relationships/image"/><Relationship Id="rId5" Target="../media/image12.jpeg" Type="http://schemas.openxmlformats.org/officeDocument/2006/relationships/image"/><Relationship Id="rId4" Target="../media/image11.jpeg" Type="http://schemas.openxmlformats.org/officeDocument/2006/relationships/image"/></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arget="../media/image33.jpeg" Type="http://schemas.openxmlformats.org/officeDocument/2006/relationships/image"/><Relationship Id="rId1" Target="../slideLayouts/slideLayout2.xml" Type="http://schemas.openxmlformats.org/officeDocument/2006/relationships/slideLayout"/></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Вертикальный свиток 6"/>
          <p:cNvSpPr/>
          <p:nvPr/>
        </p:nvSpPr>
        <p:spPr>
          <a:xfrm>
            <a:off x="0" y="357188"/>
            <a:ext cx="9144000" cy="62865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 name="Подзаголовок 2"/>
          <p:cNvSpPr>
            <a:spLocks noGrp="1"/>
          </p:cNvSpPr>
          <p:nvPr>
            <p:ph type="subTitle" idx="1"/>
          </p:nvPr>
        </p:nvSpPr>
        <p:spPr>
          <a:xfrm>
            <a:off x="457200" y="3000375"/>
            <a:ext cx="8305800" cy="1143000"/>
          </a:xfrm>
        </p:spPr>
        <p:txBody>
          <a:bodyPr/>
          <a:lstStyle/>
          <a:p>
            <a:pPr eaLnBrk="1" fontAlgn="auto" hangingPunct="1">
              <a:spcAft>
                <a:spcPts val="0"/>
              </a:spcAft>
              <a:buFont typeface="Wingdings 2"/>
              <a:buNone/>
              <a:defRPr/>
            </a:pPr>
            <a:r>
              <a:rPr lang="ru-RU" sz="3200" dirty="0" smtClean="0">
                <a:solidFill>
                  <a:schemeClr val="bg1"/>
                </a:solidFill>
              </a:rPr>
              <a:t>Конец </a:t>
            </a:r>
            <a:r>
              <a:rPr lang="en-US" sz="3200" dirty="0" smtClean="0">
                <a:solidFill>
                  <a:schemeClr val="bg1"/>
                </a:solidFill>
              </a:rPr>
              <a:t>XVIII</a:t>
            </a:r>
            <a:r>
              <a:rPr lang="ru-RU" sz="3200" dirty="0" smtClean="0">
                <a:solidFill>
                  <a:schemeClr val="bg1"/>
                </a:solidFill>
              </a:rPr>
              <a:t> начало</a:t>
            </a:r>
            <a:r>
              <a:rPr lang="en-US" sz="3200" dirty="0" smtClean="0">
                <a:solidFill>
                  <a:schemeClr val="bg1"/>
                </a:solidFill>
              </a:rPr>
              <a:t> XIX</a:t>
            </a:r>
            <a:r>
              <a:rPr lang="ru-RU" sz="3200" dirty="0" smtClean="0">
                <a:solidFill>
                  <a:schemeClr val="bg1"/>
                </a:solidFill>
              </a:rPr>
              <a:t> в.в</a:t>
            </a:r>
            <a:endParaRPr lang="ru-RU" sz="3200" dirty="0">
              <a:solidFill>
                <a:schemeClr val="bg1"/>
              </a:solidFill>
            </a:endParaRPr>
          </a:p>
        </p:txBody>
      </p:sp>
      <p:sp>
        <p:nvSpPr>
          <p:cNvPr id="2" name="Заголовок 1"/>
          <p:cNvSpPr>
            <a:spLocks noGrp="1"/>
          </p:cNvSpPr>
          <p:nvPr>
            <p:ph type="ctrTitle"/>
          </p:nvPr>
        </p:nvSpPr>
        <p:spPr>
          <a:xfrm>
            <a:off x="428596" y="642918"/>
            <a:ext cx="8305800" cy="1981200"/>
          </a:xfrm>
        </p:spPr>
        <p:txBody>
          <a:bodyPr/>
          <a:lstStyle/>
          <a:p>
            <a:pPr eaLnBrk="1" fontAlgn="auto" hangingPunct="1">
              <a:spcAft>
                <a:spcPts val="0"/>
              </a:spcAft>
              <a:defRPr/>
            </a:pPr>
            <a:r>
              <a:rPr lang="ru-RU" smtClean="0"/>
              <a:t>Немецкая классическая философия</a:t>
            </a:r>
            <a:endParaRPr lang="ru-RU"/>
          </a:p>
        </p:txBody>
      </p:sp>
      <p:pic>
        <p:nvPicPr>
          <p:cNvPr id="5125" name="Рисунок 3" descr="pic118old1939.jpg"/>
          <p:cNvPicPr>
            <a:picLocks noChangeAspect="1"/>
          </p:cNvPicPr>
          <p:nvPr/>
        </p:nvPicPr>
        <p:blipFill>
          <a:blip r:embed="rId2" cstate="print"/>
          <a:srcRect/>
          <a:stretch>
            <a:fillRect/>
          </a:stretch>
        </p:blipFill>
        <p:spPr bwMode="auto">
          <a:xfrm>
            <a:off x="1000125" y="3643313"/>
            <a:ext cx="7116763" cy="2714625"/>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nodeType="after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3">
                                            <p:txEl>
                                              <p:pRg st="0" end="0"/>
                                            </p:txEl>
                                          </p:spTgt>
                                        </p:tgtEl>
                                        <p:attrNameLst>
                                          <p:attrName>ppt_x</p:attrName>
                                          <p:attrName>ppt_y</p:attrName>
                                        </p:attrNameLst>
                                      </p:cBhvr>
                                    </p:animMotion>
                                    <p:animRot by="1500000">
                                      <p:cBhvr>
                                        <p:cTn id="7" dur="125" fill="hold">
                                          <p:stCondLst>
                                            <p:cond delay="0"/>
                                          </p:stCondLst>
                                        </p:cTn>
                                        <p:tgtEl>
                                          <p:spTgt spid="3">
                                            <p:txEl>
                                              <p:pRg st="0" end="0"/>
                                            </p:txEl>
                                          </p:spTgt>
                                        </p:tgtEl>
                                        <p:attrNameLst>
                                          <p:attrName>r</p:attrName>
                                        </p:attrNameLst>
                                      </p:cBhvr>
                                    </p:animRot>
                                    <p:animRot by="-1500000">
                                      <p:cBhvr>
                                        <p:cTn id="8" dur="125" fill="hold">
                                          <p:stCondLst>
                                            <p:cond delay="125"/>
                                          </p:stCondLst>
                                        </p:cTn>
                                        <p:tgtEl>
                                          <p:spTgt spid="3">
                                            <p:txEl>
                                              <p:pRg st="0" end="0"/>
                                            </p:txEl>
                                          </p:spTgt>
                                        </p:tgtEl>
                                        <p:attrNameLst>
                                          <p:attrName>r</p:attrName>
                                        </p:attrNameLst>
                                      </p:cBhvr>
                                    </p:animRot>
                                    <p:animRot by="-1500000">
                                      <p:cBhvr>
                                        <p:cTn id="9" dur="125" fill="hold">
                                          <p:stCondLst>
                                            <p:cond delay="250"/>
                                          </p:stCondLst>
                                        </p:cTn>
                                        <p:tgtEl>
                                          <p:spTgt spid="3">
                                            <p:txEl>
                                              <p:pRg st="0" end="0"/>
                                            </p:txEl>
                                          </p:spTgt>
                                        </p:tgtEl>
                                        <p:attrNameLst>
                                          <p:attrName>r</p:attrName>
                                        </p:attrNameLst>
                                      </p:cBhvr>
                                    </p:animRot>
                                    <p:animRot by="1500000">
                                      <p:cBhvr>
                                        <p:cTn id="10" dur="125" fill="hold">
                                          <p:stCondLst>
                                            <p:cond delay="375"/>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Багетная рамка 5"/>
          <p:cNvSpPr/>
          <p:nvPr/>
        </p:nvSpPr>
        <p:spPr>
          <a:xfrm>
            <a:off x="2000250" y="285750"/>
            <a:ext cx="4357688" cy="785813"/>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5057" name="Rectangle 1"/>
          <p:cNvSpPr>
            <a:spLocks noChangeArrowheads="1"/>
          </p:cNvSpPr>
          <p:nvPr/>
        </p:nvSpPr>
        <p:spPr bwMode="auto">
          <a:xfrm>
            <a:off x="285720" y="142852"/>
            <a:ext cx="8643998" cy="5755422"/>
          </a:xfrm>
          <a:prstGeom prst="rect">
            <a:avLst/>
          </a:prstGeom>
          <a:noFill/>
          <a:ln w="9525">
            <a:noFill/>
            <a:miter lim="800000"/>
            <a:headEnd/>
            <a:tailEnd/>
          </a:ln>
          <a:effectLst/>
        </p:spPr>
        <p:txBody>
          <a:bodyPr anchor="ctr">
            <a:spAutoFit/>
            <a:scene3d>
              <a:camera prst="orthographicFront"/>
              <a:lightRig rig="balanced" dir="t">
                <a:rot lat="0" lon="0" rev="2100000"/>
              </a:lightRig>
            </a:scene3d>
            <a:sp3d extrusionH="57150" prstMaterial="metal">
              <a:bevelT w="38100" h="25400"/>
              <a:contourClr>
                <a:schemeClr val="bg2"/>
              </a:contourClr>
            </a:sp3d>
          </a:bodyPr>
          <a:lstStyle/>
          <a:p>
            <a:pPr eaLnBrk="0" hangingPunct="0">
              <a:defRPr/>
            </a:pPr>
            <a:endParaRPr lang="ru-RU" sz="1400" b="1" dirty="0">
              <a:ln w="50800"/>
              <a:solidFill>
                <a:schemeClr val="bg1">
                  <a:shade val="50000"/>
                </a:schemeClr>
              </a:solidFill>
              <a:latin typeface="Calibri" pitchFamily="34" charset="0"/>
              <a:ea typeface="Times New Roman" pitchFamily="18" charset="0"/>
            </a:endParaRPr>
          </a:p>
          <a:p>
            <a:pPr eaLnBrk="0" hangingPunct="0">
              <a:defRPr/>
            </a:pPr>
            <a:endParaRPr lang="ru-RU" sz="1400" b="1" dirty="0">
              <a:ln w="50800"/>
              <a:solidFill>
                <a:schemeClr val="bg1">
                  <a:shade val="50000"/>
                </a:schemeClr>
              </a:solidFill>
              <a:latin typeface="Calibri" pitchFamily="34" charset="0"/>
              <a:ea typeface="Times New Roman" pitchFamily="18" charset="0"/>
            </a:endParaRPr>
          </a:p>
          <a:p>
            <a:pPr eaLnBrk="0" hangingPunct="0">
              <a:defRPr/>
            </a:pPr>
            <a:endParaRPr lang="ru-RU" sz="1400" b="1" dirty="0">
              <a:ln w="50800"/>
              <a:solidFill>
                <a:schemeClr val="bg1">
                  <a:shade val="50000"/>
                </a:schemeClr>
              </a:solidFill>
              <a:latin typeface="Calibri" pitchFamily="34" charset="0"/>
              <a:ea typeface="Times New Roman" pitchFamily="18" charset="0"/>
            </a:endParaRPr>
          </a:p>
          <a:p>
            <a:pPr eaLnBrk="0" hangingPunct="0">
              <a:defRPr/>
            </a:pPr>
            <a:endParaRPr lang="ru-RU" sz="1400" b="1" dirty="0">
              <a:ln w="50800"/>
              <a:solidFill>
                <a:schemeClr val="bg1">
                  <a:shade val="50000"/>
                </a:schemeClr>
              </a:solidFill>
              <a:latin typeface="Calibri" pitchFamily="34" charset="0"/>
              <a:ea typeface="Times New Roman" pitchFamily="18" charset="0"/>
            </a:endParaRPr>
          </a:p>
          <a:p>
            <a:pPr eaLnBrk="0" hangingPunct="0">
              <a:defRPr/>
            </a:pPr>
            <a:endParaRPr lang="ru-RU" sz="1400" b="1" dirty="0">
              <a:ln w="50800"/>
              <a:solidFill>
                <a:schemeClr val="bg1">
                  <a:shade val="50000"/>
                </a:schemeClr>
              </a:solidFill>
              <a:latin typeface="Calibri" pitchFamily="34" charset="0"/>
              <a:ea typeface="Times New Roman" pitchFamily="18" charset="0"/>
            </a:endParaRPr>
          </a:p>
          <a:p>
            <a:pPr eaLnBrk="0" hangingPunct="0">
              <a:defRPr/>
            </a:pPr>
            <a:endParaRPr lang="ru-RU" sz="1400" b="1" dirty="0">
              <a:ln w="50800"/>
              <a:solidFill>
                <a:schemeClr val="bg1">
                  <a:shade val="50000"/>
                </a:schemeClr>
              </a:solidFill>
              <a:latin typeface="Calibri" pitchFamily="34" charset="0"/>
              <a:ea typeface="Times New Roman" pitchFamily="18" charset="0"/>
            </a:endParaRPr>
          </a:p>
          <a:p>
            <a:pPr eaLnBrk="0" hangingPunct="0">
              <a:buFont typeface="Wingdings" pitchFamily="2" charset="2"/>
              <a:buChar char="Ø"/>
              <a:defRPr/>
            </a:pPr>
            <a:r>
              <a:rPr lang="ru-RU" sz="2400" b="1" dirty="0">
                <a:ln w="50800"/>
                <a:solidFill>
                  <a:schemeClr val="bg1">
                    <a:shade val="50000"/>
                  </a:schemeClr>
                </a:solidFill>
                <a:latin typeface="Calibri" pitchFamily="34" charset="0"/>
                <a:ea typeface="Times New Roman" pitchFamily="18" charset="0"/>
              </a:rPr>
              <a:t>Немецкая классическая философия завершила классический период в развитии мировой философии.</a:t>
            </a:r>
          </a:p>
          <a:p>
            <a:pPr eaLnBrk="0" hangingPunct="0">
              <a:defRPr/>
            </a:pPr>
            <a:endParaRPr lang="ru-RU" sz="2000" b="1" dirty="0">
              <a:ln w="50800"/>
              <a:solidFill>
                <a:schemeClr val="bg1">
                  <a:shade val="50000"/>
                </a:schemeClr>
              </a:solidFill>
              <a:latin typeface="Calibri" pitchFamily="34" charset="0"/>
              <a:ea typeface="Times New Roman" pitchFamily="18" charset="0"/>
            </a:endParaRPr>
          </a:p>
          <a:p>
            <a:pPr eaLnBrk="0" hangingPunct="0">
              <a:buFont typeface="Wingdings" pitchFamily="2" charset="2"/>
              <a:buChar char="Ø"/>
              <a:defRPr/>
            </a:pPr>
            <a:r>
              <a:rPr lang="ru-RU" sz="2400" b="1" dirty="0">
                <a:ln w="50800"/>
                <a:solidFill>
                  <a:schemeClr val="bg1">
                    <a:shade val="50000"/>
                  </a:schemeClr>
                </a:solidFill>
                <a:latin typeface="Calibri" pitchFamily="34" charset="0"/>
                <a:ea typeface="Times New Roman" pitchFamily="18" charset="0"/>
              </a:rPr>
              <a:t>Произошло формирование главных философских школ эпохи зрелого капитализма и возникли направления, существующие в философской мысли до сих пор — это прежде всего марксизм, позитивизм и неопозитивизм, философская герменевтика</a:t>
            </a:r>
          </a:p>
          <a:p>
            <a:pPr eaLnBrk="0" hangingPunct="0">
              <a:defRPr/>
            </a:pPr>
            <a:endParaRPr lang="ru-RU" sz="2400" b="1" dirty="0">
              <a:ln w="50800"/>
              <a:solidFill>
                <a:schemeClr val="bg1">
                  <a:shade val="50000"/>
                </a:schemeClr>
              </a:solidFill>
              <a:latin typeface="Calibri" pitchFamily="34" charset="0"/>
              <a:ea typeface="Times New Roman" pitchFamily="18" charset="0"/>
            </a:endParaRPr>
          </a:p>
          <a:p>
            <a:pPr eaLnBrk="0" hangingPunct="0">
              <a:defRPr/>
            </a:pPr>
            <a:endParaRPr lang="ru-RU" sz="2400" b="1" dirty="0">
              <a:ln w="50800"/>
              <a:solidFill>
                <a:schemeClr val="bg1">
                  <a:shade val="50000"/>
                </a:schemeClr>
              </a:solidFill>
              <a:latin typeface="Calibri" pitchFamily="34" charset="0"/>
              <a:ea typeface="Times New Roman" pitchFamily="18" charset="0"/>
            </a:endParaRPr>
          </a:p>
          <a:p>
            <a:pPr eaLnBrk="0" hangingPunct="0">
              <a:buFont typeface="Wingdings" pitchFamily="2" charset="2"/>
              <a:buChar char="Ø"/>
              <a:defRPr/>
            </a:pPr>
            <a:r>
              <a:rPr lang="ru-RU" sz="2400" b="1" dirty="0">
                <a:ln w="50800"/>
                <a:solidFill>
                  <a:schemeClr val="bg1">
                    <a:shade val="50000"/>
                  </a:schemeClr>
                </a:solidFill>
                <a:latin typeface="Calibri" pitchFamily="34" charset="0"/>
                <a:ea typeface="Times New Roman" pitchFamily="18" charset="0"/>
              </a:rPr>
              <a:t>Философская антропология, экзистенциализм, фрейдизм и неофрейдизм.</a:t>
            </a:r>
            <a:endParaRPr lang="ru-RU" sz="2400" b="1" dirty="0">
              <a:ln w="50800"/>
              <a:solidFill>
                <a:schemeClr val="bg1">
                  <a:shade val="50000"/>
                </a:schemeClr>
              </a:solidFill>
            </a:endParaRPr>
          </a:p>
        </p:txBody>
      </p:sp>
      <p:sp>
        <p:nvSpPr>
          <p:cNvPr id="5" name="Заголовок 2"/>
          <p:cNvSpPr>
            <a:spLocks noGrp="1"/>
          </p:cNvSpPr>
          <p:nvPr>
            <p:ph type="title"/>
          </p:nvPr>
        </p:nvSpPr>
        <p:spPr>
          <a:xfrm>
            <a:off x="2128878" y="-214338"/>
            <a:ext cx="4729138" cy="1219200"/>
          </a:xfrm>
          <a:scene3d>
            <a:camera prst="orthographicFront">
              <a:rot lat="0" lon="0" rev="0"/>
            </a:camera>
            <a:lightRig rig="glow" dir="t">
              <a:rot lat="0" lon="0" rev="14100000"/>
            </a:lightRig>
          </a:scene3d>
          <a:sp3d prstMaterial="softEdge">
            <a:bevelT w="127000" prst="artDeco"/>
          </a:sp3d>
        </p:spPr>
        <p:txBody>
          <a:bodyPr/>
          <a:lstStyle/>
          <a:p>
            <a:pPr eaLnBrk="1" fontAlgn="auto" hangingPunct="1">
              <a:spcAft>
                <a:spcPts val="0"/>
              </a:spcAft>
              <a:defRPr/>
            </a:pPr>
            <a:r>
              <a:rPr lang="ru-RU" smtClean="0"/>
              <a:t>Основные этапы</a:t>
            </a: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45057"/>
                                        </p:tgtEl>
                                        <p:attrNameLst>
                                          <p:attrName>style.visibility</p:attrName>
                                        </p:attrNameLst>
                                      </p:cBhvr>
                                      <p:to>
                                        <p:strVal val="visible"/>
                                      </p:to>
                                    </p:set>
                                    <p:animScale>
                                      <p:cBhvr>
                                        <p:cTn id="7" dur="1000" decel="50000" fill="hold">
                                          <p:stCondLst>
                                            <p:cond delay="0"/>
                                          </p:stCondLst>
                                        </p:cTn>
                                        <p:tgtEl>
                                          <p:spTgt spid="450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5057"/>
                                        </p:tgtEl>
                                        <p:attrNameLst>
                                          <p:attrName>ppt_x</p:attrName>
                                          <p:attrName>ppt_y</p:attrName>
                                        </p:attrNameLst>
                                      </p:cBhvr>
                                    </p:animMotion>
                                    <p:animEffect transition="in" filter="fade">
                                      <p:cBhvr>
                                        <p:cTn id="9" dur="1000"/>
                                        <p:tgtEl>
                                          <p:spTgt spid="45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p:cNvSpPr/>
          <p:nvPr/>
        </p:nvSpPr>
        <p:spPr>
          <a:xfrm>
            <a:off x="71438" y="1357313"/>
            <a:ext cx="8929687" cy="2857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chemeClr val="tx1">
                  <a:lumMod val="75000"/>
                </a:schemeClr>
              </a:solidFill>
            </a:endParaRPr>
          </a:p>
        </p:txBody>
      </p:sp>
      <p:sp>
        <p:nvSpPr>
          <p:cNvPr id="4" name="Прямоугольник 3"/>
          <p:cNvSpPr/>
          <p:nvPr/>
        </p:nvSpPr>
        <p:spPr>
          <a:xfrm>
            <a:off x="-32" y="405450"/>
            <a:ext cx="7715304" cy="523220"/>
          </a:xfrm>
          <a:prstGeom prst="rect">
            <a:avLst/>
          </a:prstGeom>
        </p:spPr>
        <p:txBody>
          <a:bodyPr>
            <a:spAutoFit/>
          </a:bodyPr>
          <a:lstStyle/>
          <a:p>
            <a:pPr>
              <a:defRPr/>
            </a:pPr>
            <a:r>
              <a:rPr lang="ru-RU" sz="1400" b="1" dirty="0">
                <a:effectLst>
                  <a:glow rad="101600">
                    <a:schemeClr val="accent3">
                      <a:satMod val="175000"/>
                      <a:alpha val="40000"/>
                    </a:schemeClr>
                  </a:glow>
                </a:effectLst>
                <a:latin typeface="Arial" charset="0"/>
                <a:cs typeface="Arial" charset="0"/>
              </a:rPr>
              <a:t>МАРКСИЗМ — </a:t>
            </a:r>
            <a:r>
              <a:rPr lang="ru-RU" sz="1400" dirty="0">
                <a:effectLst>
                  <a:glow rad="101600">
                    <a:schemeClr val="accent3">
                      <a:satMod val="175000"/>
                      <a:alpha val="40000"/>
                    </a:schemeClr>
                  </a:glow>
                </a:effectLst>
                <a:latin typeface="Times New Roman" pitchFamily="18" charset="0"/>
                <a:cs typeface="Times New Roman" pitchFamily="18" charset="0"/>
              </a:rPr>
              <a:t>совокупность философских, экономических и социально-политических концепций, разработанных </a:t>
            </a:r>
            <a:r>
              <a:rPr lang="ru-RU" sz="1400" i="1" dirty="0">
                <a:effectLst>
                  <a:glow rad="101600">
                    <a:schemeClr val="accent3">
                      <a:satMod val="175000"/>
                      <a:alpha val="40000"/>
                    </a:schemeClr>
                  </a:glow>
                </a:effectLst>
                <a:latin typeface="Times New Roman" pitchFamily="18" charset="0"/>
                <a:cs typeface="Times New Roman" pitchFamily="18" charset="0"/>
              </a:rPr>
              <a:t>К. Марксом и Ф. Энгельсом и объединенных общей идеей коммунизма. </a:t>
            </a:r>
            <a:endParaRPr lang="ru-RU" sz="1400" dirty="0">
              <a:effectLst>
                <a:glow rad="101600">
                  <a:schemeClr val="accent3">
                    <a:satMod val="175000"/>
                    <a:alpha val="40000"/>
                  </a:schemeClr>
                </a:glow>
              </a:effectLst>
              <a:latin typeface="Times New Roman" pitchFamily="18" charset="0"/>
              <a:cs typeface="Times New Roman" pitchFamily="18" charset="0"/>
            </a:endParaRPr>
          </a:p>
        </p:txBody>
      </p:sp>
      <p:pic>
        <p:nvPicPr>
          <p:cNvPr id="7172" name="Picture 2"/>
          <p:cNvPicPr>
            <a:picLocks noChangeAspect="1" noChangeArrowheads="1"/>
          </p:cNvPicPr>
          <p:nvPr/>
        </p:nvPicPr>
        <p:blipFill>
          <a:blip r:embed="rId2" cstate="print"/>
          <a:srcRect/>
          <a:stretch>
            <a:fillRect/>
          </a:stretch>
        </p:blipFill>
        <p:spPr bwMode="auto">
          <a:xfrm>
            <a:off x="7500938" y="26988"/>
            <a:ext cx="920750" cy="1258887"/>
          </a:xfrm>
          <a:prstGeom prst="rect">
            <a:avLst/>
          </a:prstGeom>
          <a:noFill/>
          <a:ln w="9525">
            <a:noFill/>
            <a:miter lim="800000"/>
            <a:headEnd/>
            <a:tailEnd/>
          </a:ln>
        </p:spPr>
      </p:pic>
      <p:sp>
        <p:nvSpPr>
          <p:cNvPr id="7173" name="TextBox 5"/>
          <p:cNvSpPr txBox="1">
            <a:spLocks noChangeArrowheads="1"/>
          </p:cNvSpPr>
          <p:nvPr/>
        </p:nvSpPr>
        <p:spPr bwMode="auto">
          <a:xfrm>
            <a:off x="8001000" y="292100"/>
            <a:ext cx="1500188" cy="708025"/>
          </a:xfrm>
          <a:prstGeom prst="rect">
            <a:avLst/>
          </a:prstGeom>
          <a:noFill/>
          <a:ln w="9525">
            <a:noFill/>
            <a:miter lim="800000"/>
            <a:headEnd/>
            <a:tailEnd/>
          </a:ln>
        </p:spPr>
        <p:txBody>
          <a:bodyPr>
            <a:spAutoFit/>
          </a:bodyPr>
          <a:lstStyle/>
          <a:p>
            <a:pPr algn="ctr"/>
            <a:r>
              <a:rPr lang="ru-RU" sz="1000"/>
              <a:t>Маркс </a:t>
            </a:r>
          </a:p>
          <a:p>
            <a:pPr algn="ctr"/>
            <a:r>
              <a:rPr lang="ru-RU" sz="1000"/>
              <a:t>Карл </a:t>
            </a:r>
          </a:p>
          <a:p>
            <a:pPr algn="ctr"/>
            <a:r>
              <a:rPr lang="ru-RU" sz="1000"/>
              <a:t>Генрих</a:t>
            </a:r>
          </a:p>
          <a:p>
            <a:pPr algn="ctr"/>
            <a:r>
              <a:rPr lang="ru-RU" sz="1000"/>
              <a:t>(1818-1883)</a:t>
            </a:r>
          </a:p>
        </p:txBody>
      </p:sp>
      <p:grpSp>
        <p:nvGrpSpPr>
          <p:cNvPr id="7174" name="Группа 16"/>
          <p:cNvGrpSpPr>
            <a:grpSpLocks/>
          </p:cNvGrpSpPr>
          <p:nvPr/>
        </p:nvGrpSpPr>
        <p:grpSpPr bwMode="auto">
          <a:xfrm>
            <a:off x="0" y="1403350"/>
            <a:ext cx="9144000" cy="2794000"/>
            <a:chOff x="214346" y="1100080"/>
            <a:chExt cx="9144000" cy="2793977"/>
          </a:xfrm>
        </p:grpSpPr>
        <p:sp>
          <p:nvSpPr>
            <p:cNvPr id="7" name="Прямоугольник 6"/>
            <p:cNvSpPr/>
            <p:nvPr/>
          </p:nvSpPr>
          <p:spPr>
            <a:xfrm>
              <a:off x="214346" y="1100080"/>
              <a:ext cx="9144000" cy="954106"/>
            </a:xfrm>
            <a:prstGeom prst="rect">
              <a:avLst/>
            </a:prstGeom>
          </p:spPr>
          <p:txBody>
            <a:bodyPr>
              <a:spAutoFit/>
            </a:bodyPr>
            <a:lstStyle/>
            <a:p>
              <a:pPr>
                <a:defRPr/>
              </a:pPr>
              <a:r>
                <a:rPr lang="ru-RU" sz="1400" b="1" dirty="0">
                  <a:effectLst>
                    <a:glow rad="101600">
                      <a:schemeClr val="accent1">
                        <a:satMod val="175000"/>
                        <a:alpha val="40000"/>
                      </a:schemeClr>
                    </a:glow>
                  </a:effectLst>
                  <a:latin typeface="Arial" charset="0"/>
                  <a:cs typeface="Arial" charset="0"/>
                </a:rPr>
                <a:t>ПОЗИТИВИЗМ </a:t>
              </a:r>
              <a:r>
                <a:rPr lang="ru-RU" sz="1400" dirty="0">
                  <a:effectLst>
                    <a:glow rad="101600">
                      <a:schemeClr val="accent1">
                        <a:satMod val="175000"/>
                        <a:alpha val="40000"/>
                      </a:schemeClr>
                    </a:glow>
                  </a:effectLst>
                  <a:latin typeface="Times New Roman" pitchFamily="18" charset="0"/>
                  <a:cs typeface="Times New Roman" pitchFamily="18" charset="0"/>
                </a:rPr>
                <a:t>(лат. </a:t>
              </a:r>
              <a:r>
                <a:rPr lang="en-US" sz="1400" dirty="0" err="1">
                  <a:effectLst>
                    <a:glow rad="101600">
                      <a:schemeClr val="accent1">
                        <a:satMod val="175000"/>
                        <a:alpha val="40000"/>
                      </a:schemeClr>
                    </a:glow>
                  </a:effectLst>
                  <a:latin typeface="Times New Roman" pitchFamily="18" charset="0"/>
                  <a:cs typeface="Times New Roman" pitchFamily="18" charset="0"/>
                </a:rPr>
                <a:t>positivus</a:t>
              </a:r>
              <a:r>
                <a:rPr lang="en-US" sz="1400" dirty="0">
                  <a:effectLst>
                    <a:glow rad="101600">
                      <a:schemeClr val="accent1">
                        <a:satMod val="175000"/>
                        <a:alpha val="40000"/>
                      </a:schemeClr>
                    </a:glow>
                  </a:effectLst>
                  <a:latin typeface="Times New Roman" pitchFamily="18" charset="0"/>
                  <a:cs typeface="Times New Roman" pitchFamily="18" charset="0"/>
                </a:rPr>
                <a:t> </a:t>
              </a:r>
              <a:r>
                <a:rPr lang="ru-RU" sz="1400" dirty="0">
                  <a:effectLst>
                    <a:glow rad="101600">
                      <a:schemeClr val="accent1">
                        <a:satMod val="175000"/>
                        <a:alpha val="40000"/>
                      </a:schemeClr>
                    </a:glow>
                  </a:effectLst>
                  <a:latin typeface="Times New Roman" pitchFamily="18" charset="0"/>
                  <a:cs typeface="Times New Roman" pitchFamily="18" charset="0"/>
                </a:rPr>
                <a:t>— положительный) — философское  направление,  отрицающее  познавательную  </a:t>
              </a:r>
              <a:r>
                <a:rPr lang="ru-RU" sz="1400" b="1" dirty="0">
                  <a:effectLst>
                    <a:glow rad="101600">
                      <a:schemeClr val="accent1">
                        <a:satMod val="175000"/>
                        <a:alpha val="40000"/>
                      </a:schemeClr>
                    </a:glow>
                  </a:effectLst>
                  <a:latin typeface="Times New Roman" pitchFamily="18" charset="0"/>
                  <a:cs typeface="Times New Roman" pitchFamily="18" charset="0"/>
                </a:rPr>
                <a:t>и </a:t>
              </a:r>
              <a:r>
                <a:rPr lang="ru-RU" sz="1400" dirty="0">
                  <a:effectLst>
                    <a:glow rad="101600">
                      <a:schemeClr val="accent1">
                        <a:satMod val="175000"/>
                        <a:alpha val="40000"/>
                      </a:schemeClr>
                    </a:glow>
                  </a:effectLst>
                  <a:latin typeface="Times New Roman" pitchFamily="18" charset="0"/>
                  <a:cs typeface="Times New Roman" pitchFamily="18" charset="0"/>
                </a:rPr>
                <a:t>практическую ценность традиционной </a:t>
              </a:r>
              <a:r>
                <a:rPr lang="ru-RU" sz="1400" i="1" dirty="0">
                  <a:effectLst>
                    <a:glow rad="101600">
                      <a:schemeClr val="accent1">
                        <a:satMod val="175000"/>
                        <a:alpha val="40000"/>
                      </a:schemeClr>
                    </a:glow>
                  </a:effectLst>
                  <a:latin typeface="Times New Roman" pitchFamily="18" charset="0"/>
                  <a:cs typeface="Times New Roman" pitchFamily="18" charset="0"/>
                </a:rPr>
                <a:t>философии и признающее единственным источником подлинного «позитивного.» знания только специальные науки, опирающиеся на эмпирический опыт. Его предшественниками считают Д. Юма, Ж- Даламбера и К. Сен-Симона, О. Конт и Дж. С. Милль и Г. Спенсер.</a:t>
              </a:r>
              <a:endParaRPr lang="ru-RU" sz="1400" dirty="0">
                <a:effectLst>
                  <a:glow rad="101600">
                    <a:schemeClr val="accent1">
                      <a:satMod val="175000"/>
                      <a:alpha val="40000"/>
                    </a:schemeClr>
                  </a:glow>
                </a:effectLst>
                <a:latin typeface="Times New Roman" pitchFamily="18" charset="0"/>
                <a:cs typeface="Times New Roman" pitchFamily="18" charset="0"/>
              </a:endParaRPr>
            </a:p>
          </p:txBody>
        </p:sp>
        <p:pic>
          <p:nvPicPr>
            <p:cNvPr id="7182" name="Picture 3"/>
            <p:cNvPicPr>
              <a:picLocks noChangeAspect="1" noChangeArrowheads="1"/>
            </p:cNvPicPr>
            <p:nvPr/>
          </p:nvPicPr>
          <p:blipFill>
            <a:blip r:embed="rId3" cstate="print"/>
            <a:srcRect/>
            <a:stretch>
              <a:fillRect/>
            </a:stretch>
          </p:blipFill>
          <p:spPr bwMode="auto">
            <a:xfrm>
              <a:off x="527823" y="2054187"/>
              <a:ext cx="972375" cy="1285883"/>
            </a:xfrm>
            <a:prstGeom prst="rect">
              <a:avLst/>
            </a:prstGeom>
            <a:noFill/>
            <a:ln w="9525">
              <a:noFill/>
              <a:miter lim="800000"/>
              <a:headEnd/>
              <a:tailEnd/>
            </a:ln>
          </p:spPr>
        </p:pic>
        <p:pic>
          <p:nvPicPr>
            <p:cNvPr id="7183" name="Picture 4"/>
            <p:cNvPicPr>
              <a:picLocks noChangeAspect="1" noChangeArrowheads="1"/>
            </p:cNvPicPr>
            <p:nvPr/>
          </p:nvPicPr>
          <p:blipFill>
            <a:blip r:embed="rId4" cstate="print"/>
            <a:srcRect/>
            <a:stretch>
              <a:fillRect/>
            </a:stretch>
          </p:blipFill>
          <p:spPr bwMode="auto">
            <a:xfrm>
              <a:off x="3214710" y="2054187"/>
              <a:ext cx="902231" cy="1311270"/>
            </a:xfrm>
            <a:prstGeom prst="rect">
              <a:avLst/>
            </a:prstGeom>
            <a:noFill/>
            <a:ln w="9525">
              <a:noFill/>
              <a:miter lim="800000"/>
              <a:headEnd/>
              <a:tailEnd/>
            </a:ln>
          </p:spPr>
        </p:pic>
        <p:sp>
          <p:nvSpPr>
            <p:cNvPr id="7184" name="TextBox 10"/>
            <p:cNvSpPr txBox="1">
              <a:spLocks noChangeArrowheads="1"/>
            </p:cNvSpPr>
            <p:nvPr/>
          </p:nvSpPr>
          <p:spPr bwMode="auto">
            <a:xfrm>
              <a:off x="2786082" y="3340059"/>
              <a:ext cx="1785950" cy="553998"/>
            </a:xfrm>
            <a:prstGeom prst="rect">
              <a:avLst/>
            </a:prstGeom>
            <a:noFill/>
            <a:ln w="9525">
              <a:noFill/>
              <a:miter lim="800000"/>
              <a:headEnd/>
              <a:tailEnd/>
            </a:ln>
          </p:spPr>
          <p:txBody>
            <a:bodyPr>
              <a:spAutoFit/>
            </a:bodyPr>
            <a:lstStyle/>
            <a:p>
              <a:pPr algn="ctr"/>
              <a:r>
                <a:rPr lang="ru-RU" sz="1000"/>
                <a:t>Сен-Симон</a:t>
              </a:r>
            </a:p>
            <a:p>
              <a:pPr algn="ctr"/>
              <a:r>
                <a:rPr lang="ru-RU" sz="1000"/>
                <a:t> Анри Де Рувруа</a:t>
              </a:r>
            </a:p>
            <a:p>
              <a:pPr algn="ctr"/>
              <a:r>
                <a:rPr lang="ru-RU" sz="1000"/>
                <a:t>(1760-1825)</a:t>
              </a:r>
            </a:p>
          </p:txBody>
        </p:sp>
        <p:pic>
          <p:nvPicPr>
            <p:cNvPr id="7185" name="Picture 5"/>
            <p:cNvPicPr>
              <a:picLocks noChangeAspect="1" noChangeArrowheads="1"/>
            </p:cNvPicPr>
            <p:nvPr/>
          </p:nvPicPr>
          <p:blipFill>
            <a:blip r:embed="rId5" cstate="print"/>
            <a:srcRect/>
            <a:stretch>
              <a:fillRect/>
            </a:stretch>
          </p:blipFill>
          <p:spPr bwMode="auto">
            <a:xfrm>
              <a:off x="5357850" y="2054187"/>
              <a:ext cx="1000132" cy="1309680"/>
            </a:xfrm>
            <a:prstGeom prst="rect">
              <a:avLst/>
            </a:prstGeom>
            <a:noFill/>
            <a:ln w="9525">
              <a:noFill/>
              <a:miter lim="800000"/>
              <a:headEnd/>
              <a:tailEnd/>
            </a:ln>
          </p:spPr>
        </p:pic>
        <p:sp>
          <p:nvSpPr>
            <p:cNvPr id="7186" name="TextBox 12"/>
            <p:cNvSpPr txBox="1">
              <a:spLocks noChangeArrowheads="1"/>
            </p:cNvSpPr>
            <p:nvPr/>
          </p:nvSpPr>
          <p:spPr bwMode="auto">
            <a:xfrm>
              <a:off x="5286380" y="3429000"/>
              <a:ext cx="1071570" cy="430887"/>
            </a:xfrm>
            <a:prstGeom prst="rect">
              <a:avLst/>
            </a:prstGeom>
            <a:noFill/>
            <a:ln w="9525">
              <a:noFill/>
              <a:miter lim="800000"/>
              <a:headEnd/>
              <a:tailEnd/>
            </a:ln>
          </p:spPr>
          <p:txBody>
            <a:bodyPr>
              <a:spAutoFit/>
            </a:bodyPr>
            <a:lstStyle/>
            <a:p>
              <a:pPr algn="ctr"/>
              <a:r>
                <a:rPr lang="ru-RU" sz="1000"/>
                <a:t>Конт Огюст</a:t>
              </a:r>
            </a:p>
            <a:p>
              <a:pPr algn="ctr"/>
              <a:r>
                <a:rPr lang="ru-RU" sz="1000"/>
                <a:t>(1798-1857</a:t>
              </a:r>
              <a:r>
                <a:rPr lang="ru-RU" sz="1200"/>
                <a:t>)</a:t>
              </a:r>
            </a:p>
          </p:txBody>
        </p:sp>
        <p:pic>
          <p:nvPicPr>
            <p:cNvPr id="7187" name="Picture 6"/>
            <p:cNvPicPr>
              <a:picLocks noChangeAspect="1" noChangeArrowheads="1"/>
            </p:cNvPicPr>
            <p:nvPr/>
          </p:nvPicPr>
          <p:blipFill>
            <a:blip r:embed="rId6" cstate="print"/>
            <a:srcRect/>
            <a:stretch>
              <a:fillRect/>
            </a:stretch>
          </p:blipFill>
          <p:spPr bwMode="auto">
            <a:xfrm>
              <a:off x="7572428" y="2054187"/>
              <a:ext cx="1000132" cy="1357321"/>
            </a:xfrm>
            <a:prstGeom prst="rect">
              <a:avLst/>
            </a:prstGeom>
            <a:noFill/>
            <a:ln w="9525">
              <a:noFill/>
              <a:miter lim="800000"/>
              <a:headEnd/>
              <a:tailEnd/>
            </a:ln>
          </p:spPr>
        </p:pic>
        <p:sp>
          <p:nvSpPr>
            <p:cNvPr id="7188" name="TextBox 14"/>
            <p:cNvSpPr txBox="1">
              <a:spLocks noChangeArrowheads="1"/>
            </p:cNvSpPr>
            <p:nvPr/>
          </p:nvSpPr>
          <p:spPr bwMode="auto">
            <a:xfrm>
              <a:off x="7358081" y="3457518"/>
              <a:ext cx="1428760" cy="400110"/>
            </a:xfrm>
            <a:prstGeom prst="rect">
              <a:avLst/>
            </a:prstGeom>
            <a:noFill/>
            <a:ln w="9525">
              <a:noFill/>
              <a:miter lim="800000"/>
              <a:headEnd/>
              <a:tailEnd/>
            </a:ln>
          </p:spPr>
          <p:txBody>
            <a:bodyPr>
              <a:spAutoFit/>
            </a:bodyPr>
            <a:lstStyle/>
            <a:p>
              <a:pPr algn="ctr"/>
              <a:r>
                <a:rPr lang="ru-RU" sz="1000"/>
                <a:t>Спенсер Герберт</a:t>
              </a:r>
            </a:p>
            <a:p>
              <a:pPr algn="ctr"/>
              <a:r>
                <a:rPr lang="ru-RU" sz="1000"/>
                <a:t>(1820-1903)</a:t>
              </a:r>
            </a:p>
          </p:txBody>
        </p:sp>
      </p:grpSp>
      <p:sp>
        <p:nvSpPr>
          <p:cNvPr id="7175" name="TextBox 18"/>
          <p:cNvSpPr txBox="1">
            <a:spLocks noChangeArrowheads="1"/>
          </p:cNvSpPr>
          <p:nvPr/>
        </p:nvSpPr>
        <p:spPr bwMode="auto">
          <a:xfrm>
            <a:off x="0" y="3743325"/>
            <a:ext cx="1643063" cy="400050"/>
          </a:xfrm>
          <a:prstGeom prst="rect">
            <a:avLst/>
          </a:prstGeom>
          <a:noFill/>
          <a:ln w="9525">
            <a:noFill/>
            <a:miter lim="800000"/>
            <a:headEnd/>
            <a:tailEnd/>
          </a:ln>
        </p:spPr>
        <p:txBody>
          <a:bodyPr>
            <a:spAutoFit/>
          </a:bodyPr>
          <a:lstStyle/>
          <a:p>
            <a:pPr algn="ctr"/>
            <a:r>
              <a:rPr lang="ru-RU" sz="1000"/>
              <a:t>Юм Давид</a:t>
            </a:r>
          </a:p>
          <a:p>
            <a:pPr algn="ctr"/>
            <a:r>
              <a:rPr lang="ru-RU" sz="1000"/>
              <a:t>(1711-1776)</a:t>
            </a:r>
          </a:p>
        </p:txBody>
      </p:sp>
      <p:grpSp>
        <p:nvGrpSpPr>
          <p:cNvPr id="7176" name="Группа 22"/>
          <p:cNvGrpSpPr>
            <a:grpSpLocks/>
          </p:cNvGrpSpPr>
          <p:nvPr/>
        </p:nvGrpSpPr>
        <p:grpSpPr bwMode="auto">
          <a:xfrm>
            <a:off x="0" y="4262438"/>
            <a:ext cx="9144000" cy="738187"/>
            <a:chOff x="71406" y="4142390"/>
            <a:chExt cx="8715436" cy="737342"/>
          </a:xfrm>
        </p:grpSpPr>
        <p:sp>
          <p:nvSpPr>
            <p:cNvPr id="20" name="Прямоугольник 19"/>
            <p:cNvSpPr/>
            <p:nvPr/>
          </p:nvSpPr>
          <p:spPr>
            <a:xfrm>
              <a:off x="71406" y="4142390"/>
              <a:ext cx="8715436" cy="523220"/>
            </a:xfrm>
            <a:prstGeom prst="rect">
              <a:avLst/>
            </a:prstGeom>
          </p:spPr>
          <p:txBody>
            <a:bodyPr>
              <a:spAutoFit/>
            </a:bodyPr>
            <a:lstStyle/>
            <a:p>
              <a:pPr>
                <a:defRPr/>
              </a:pPr>
              <a:r>
                <a:rPr lang="ru-RU" sz="1400" dirty="0">
                  <a:effectLst>
                    <a:glow rad="228600">
                      <a:schemeClr val="accent4">
                        <a:satMod val="175000"/>
                        <a:alpha val="40000"/>
                      </a:schemeClr>
                    </a:glow>
                  </a:effectLst>
                  <a:latin typeface="Arial" charset="0"/>
                  <a:cs typeface="Arial" charset="0"/>
                </a:rPr>
                <a:t>НЕОПОЗИТИВИЗМ — </a:t>
              </a:r>
              <a:r>
                <a:rPr lang="ru-RU" sz="1400" dirty="0">
                  <a:effectLst>
                    <a:glow rad="228600">
                      <a:schemeClr val="accent4">
                        <a:satMod val="175000"/>
                        <a:alpha val="40000"/>
                      </a:schemeClr>
                    </a:glow>
                  </a:effectLst>
                  <a:latin typeface="Times New Roman" pitchFamily="18" charset="0"/>
                  <a:cs typeface="Times New Roman" pitchFamily="18" charset="0"/>
                </a:rPr>
                <a:t>совокупность философских течений, сложившихся в общем русле позитивистской традиции в 20—60-х годах </a:t>
              </a:r>
              <a:r>
                <a:rPr lang="en-US" sz="1400" dirty="0">
                  <a:effectLst>
                    <a:glow rad="228600">
                      <a:schemeClr val="accent4">
                        <a:satMod val="175000"/>
                        <a:alpha val="40000"/>
                      </a:schemeClr>
                    </a:glow>
                  </a:effectLst>
                  <a:latin typeface="Times New Roman" pitchFamily="18" charset="0"/>
                  <a:cs typeface="Times New Roman" pitchFamily="18" charset="0"/>
                </a:rPr>
                <a:t>XX </a:t>
              </a:r>
              <a:r>
                <a:rPr lang="ru-RU" sz="1400" dirty="0">
                  <a:effectLst>
                    <a:glow rad="228600">
                      <a:schemeClr val="accent4">
                        <a:satMod val="175000"/>
                        <a:alpha val="40000"/>
                      </a:schemeClr>
                    </a:glow>
                  </a:effectLst>
                  <a:latin typeface="Times New Roman" pitchFamily="18" charset="0"/>
                  <a:cs typeface="Times New Roman" pitchFamily="18" charset="0"/>
                </a:rPr>
                <a:t>в. и составивших содержание третьего этапа его развития.</a:t>
              </a:r>
            </a:p>
          </p:txBody>
        </p:sp>
        <p:sp>
          <p:nvSpPr>
            <p:cNvPr id="21" name="Прямоугольник 20"/>
            <p:cNvSpPr/>
            <p:nvPr/>
          </p:nvSpPr>
          <p:spPr>
            <a:xfrm>
              <a:off x="71406" y="4571955"/>
              <a:ext cx="6643734" cy="307777"/>
            </a:xfrm>
            <a:prstGeom prst="rect">
              <a:avLst/>
            </a:prstGeom>
          </p:spPr>
          <p:txBody>
            <a:bodyPr>
              <a:spAutoFit/>
            </a:bodyPr>
            <a:lstStyle/>
            <a:p>
              <a:pPr>
                <a:defRPr/>
              </a:pPr>
              <a:r>
                <a:rPr lang="ru-RU" sz="1400" dirty="0">
                  <a:effectLst>
                    <a:glow rad="228600">
                      <a:schemeClr val="accent4">
                        <a:satMod val="175000"/>
                        <a:alpha val="40000"/>
                      </a:schemeClr>
                    </a:glow>
                  </a:effectLst>
                  <a:latin typeface="Times New Roman" pitchFamily="18" charset="0"/>
                  <a:cs typeface="Times New Roman" pitchFamily="18" charset="0"/>
                </a:rPr>
                <a:t>Предшественники М. </a:t>
              </a:r>
              <a:r>
                <a:rPr lang="ru-RU" sz="1400" dirty="0" err="1">
                  <a:effectLst>
                    <a:glow rad="228600">
                      <a:schemeClr val="accent4">
                        <a:satMod val="175000"/>
                        <a:alpha val="40000"/>
                      </a:schemeClr>
                    </a:glow>
                  </a:effectLst>
                  <a:latin typeface="Times New Roman" pitchFamily="18" charset="0"/>
                  <a:cs typeface="Times New Roman" pitchFamily="18" charset="0"/>
                </a:rPr>
                <a:t>Шлик</a:t>
              </a:r>
              <a:r>
                <a:rPr lang="ru-RU" sz="1400" dirty="0">
                  <a:effectLst>
                    <a:glow rad="228600">
                      <a:schemeClr val="accent4">
                        <a:satMod val="175000"/>
                        <a:alpha val="40000"/>
                      </a:schemeClr>
                    </a:glow>
                  </a:effectLst>
                  <a:latin typeface="Times New Roman" pitchFamily="18" charset="0"/>
                  <a:cs typeface="Times New Roman" pitchFamily="18" charset="0"/>
                </a:rPr>
                <a:t> и Р. Карнап.</a:t>
              </a:r>
            </a:p>
          </p:txBody>
        </p:sp>
      </p:grpSp>
      <p:sp>
        <p:nvSpPr>
          <p:cNvPr id="24" name="Прямоугольник 23"/>
          <p:cNvSpPr/>
          <p:nvPr/>
        </p:nvSpPr>
        <p:spPr>
          <a:xfrm>
            <a:off x="71438" y="5119228"/>
            <a:ext cx="9001156" cy="738664"/>
          </a:xfrm>
          <a:prstGeom prst="rect">
            <a:avLst/>
          </a:prstGeom>
        </p:spPr>
        <p:txBody>
          <a:bodyPr>
            <a:spAutoFit/>
          </a:bodyPr>
          <a:lstStyle/>
          <a:p>
            <a:pPr>
              <a:defRPr/>
            </a:pPr>
            <a:r>
              <a:rPr lang="ru-RU" sz="1400" b="1" dirty="0">
                <a:effectLst>
                  <a:glow rad="139700">
                    <a:schemeClr val="accent1">
                      <a:satMod val="175000"/>
                      <a:alpha val="40000"/>
                    </a:schemeClr>
                  </a:glow>
                </a:effectLst>
                <a:latin typeface="Times New Roman" pitchFamily="18" charset="0"/>
                <a:cs typeface="Times New Roman" pitchFamily="18" charset="0"/>
              </a:rPr>
              <a:t>АНТРОПОЛОГИЯ (греч. </a:t>
            </a:r>
            <a:r>
              <a:rPr lang="en-US" sz="1400" b="1" dirty="0" err="1">
                <a:effectLst>
                  <a:glow rad="139700">
                    <a:schemeClr val="accent1">
                      <a:satMod val="175000"/>
                      <a:alpha val="40000"/>
                    </a:schemeClr>
                  </a:glow>
                </a:effectLst>
                <a:latin typeface="Times New Roman" pitchFamily="18" charset="0"/>
                <a:cs typeface="Times New Roman" pitchFamily="18" charset="0"/>
              </a:rPr>
              <a:t>anthropos</a:t>
            </a:r>
            <a:r>
              <a:rPr lang="en-US" sz="1400" b="1" dirty="0">
                <a:effectLst>
                  <a:glow rad="139700">
                    <a:schemeClr val="accent1">
                      <a:satMod val="175000"/>
                      <a:alpha val="40000"/>
                    </a:schemeClr>
                  </a:glow>
                </a:effectLst>
                <a:latin typeface="Times New Roman" pitchFamily="18" charset="0"/>
                <a:cs typeface="Times New Roman" pitchFamily="18" charset="0"/>
              </a:rPr>
              <a:t> </a:t>
            </a:r>
            <a:r>
              <a:rPr lang="ru-RU" sz="1400" b="1" dirty="0">
                <a:effectLst>
                  <a:glow rad="139700">
                    <a:schemeClr val="accent1">
                      <a:satMod val="175000"/>
                      <a:alpha val="40000"/>
                    </a:schemeClr>
                  </a:glow>
                </a:effectLst>
                <a:latin typeface="Times New Roman" pitchFamily="18" charset="0"/>
                <a:cs typeface="Times New Roman" pitchFamily="18" charset="0"/>
              </a:rPr>
              <a:t>— человек и </a:t>
            </a:r>
            <a:r>
              <a:rPr lang="en-US" sz="1400" b="1" dirty="0">
                <a:effectLst>
                  <a:glow rad="139700">
                    <a:schemeClr val="accent1">
                      <a:satMod val="175000"/>
                      <a:alpha val="40000"/>
                    </a:schemeClr>
                  </a:glow>
                </a:effectLst>
                <a:latin typeface="Times New Roman" pitchFamily="18" charset="0"/>
                <a:cs typeface="Times New Roman" pitchFamily="18" charset="0"/>
              </a:rPr>
              <a:t>logos </a:t>
            </a:r>
            <a:r>
              <a:rPr lang="ru-RU" sz="1400" b="1" dirty="0">
                <a:effectLst>
                  <a:glow rad="139700">
                    <a:schemeClr val="accent1">
                      <a:satMod val="175000"/>
                      <a:alpha val="40000"/>
                    </a:schemeClr>
                  </a:glow>
                </a:effectLst>
                <a:latin typeface="Times New Roman" pitchFamily="18" charset="0"/>
                <a:cs typeface="Times New Roman" pitchFamily="18" charset="0"/>
              </a:rPr>
              <a:t>— учение) — направление современной философской мысли, в центре внимания которого стоит не </a:t>
            </a:r>
            <a:r>
              <a:rPr lang="ru-RU" sz="1400" b="1" i="1" dirty="0">
                <a:effectLst>
                  <a:glow rad="139700">
                    <a:schemeClr val="accent1">
                      <a:satMod val="175000"/>
                      <a:alpha val="40000"/>
                    </a:schemeClr>
                  </a:glow>
                </a:effectLst>
                <a:latin typeface="Times New Roman" pitchFamily="18" charset="0"/>
                <a:cs typeface="Times New Roman" pitchFamily="18" charset="0"/>
              </a:rPr>
              <a:t>индивид или единичная судьба, а  человек как социальное существо.</a:t>
            </a:r>
            <a:endParaRPr lang="ru-RU" sz="1400" dirty="0">
              <a:effectLst>
                <a:glow rad="139700">
                  <a:schemeClr val="accent1">
                    <a:satMod val="175000"/>
                    <a:alpha val="40000"/>
                  </a:schemeClr>
                </a:glow>
              </a:effectLst>
              <a:latin typeface="Times New Roman" pitchFamily="18" charset="0"/>
              <a:cs typeface="Times New Roman" pitchFamily="18" charset="0"/>
            </a:endParaRPr>
          </a:p>
        </p:txBody>
      </p:sp>
      <p:sp>
        <p:nvSpPr>
          <p:cNvPr id="25" name="Прямоугольник 24"/>
          <p:cNvSpPr/>
          <p:nvPr/>
        </p:nvSpPr>
        <p:spPr>
          <a:xfrm>
            <a:off x="142844" y="6000768"/>
            <a:ext cx="9215502" cy="523220"/>
          </a:xfrm>
          <a:prstGeom prst="rect">
            <a:avLst/>
          </a:prstGeom>
        </p:spPr>
        <p:txBody>
          <a:bodyPr>
            <a:spAutoFit/>
          </a:bodyPr>
          <a:lstStyle/>
          <a:p>
            <a:pPr>
              <a:defRPr/>
            </a:pPr>
            <a:r>
              <a:rPr lang="ru-RU" sz="1400" b="1" dirty="0">
                <a:effectLst>
                  <a:glow rad="101600">
                    <a:schemeClr val="accent2">
                      <a:satMod val="175000"/>
                      <a:alpha val="40000"/>
                    </a:schemeClr>
                  </a:glow>
                </a:effectLst>
                <a:latin typeface="Times New Roman" pitchFamily="18" charset="0"/>
                <a:cs typeface="Times New Roman" pitchFamily="18" charset="0"/>
              </a:rPr>
              <a:t>ЭКЗИСТЕНЦИАЛИЗМ («философия существования»; от лат. </a:t>
            </a:r>
            <a:r>
              <a:rPr lang="en-US" sz="1400" b="1" dirty="0" err="1">
                <a:effectLst>
                  <a:glow rad="101600">
                    <a:schemeClr val="accent2">
                      <a:satMod val="175000"/>
                      <a:alpha val="40000"/>
                    </a:schemeClr>
                  </a:glow>
                </a:effectLst>
                <a:latin typeface="Times New Roman" pitchFamily="18" charset="0"/>
                <a:cs typeface="Times New Roman" pitchFamily="18" charset="0"/>
              </a:rPr>
              <a:t>existentia</a:t>
            </a:r>
            <a:r>
              <a:rPr lang="en-US" sz="1400" b="1" dirty="0">
                <a:effectLst>
                  <a:glow rad="101600">
                    <a:schemeClr val="accent2">
                      <a:satMod val="175000"/>
                      <a:alpha val="40000"/>
                    </a:schemeClr>
                  </a:glow>
                </a:effectLst>
                <a:latin typeface="Times New Roman" pitchFamily="18" charset="0"/>
                <a:cs typeface="Times New Roman" pitchFamily="18" charset="0"/>
              </a:rPr>
              <a:t> </a:t>
            </a:r>
            <a:r>
              <a:rPr lang="ru-RU" sz="1400" b="1" dirty="0">
                <a:effectLst>
                  <a:glow rad="101600">
                    <a:schemeClr val="accent2">
                      <a:satMod val="175000"/>
                      <a:alpha val="40000"/>
                    </a:schemeClr>
                  </a:glow>
                </a:effectLst>
                <a:latin typeface="Times New Roman" pitchFamily="18" charset="0"/>
                <a:cs typeface="Times New Roman" pitchFamily="18" charset="0"/>
              </a:rPr>
              <a:t>— существование) — направление в философии, подчеркивающее уникальную неповторимость человеческой жизни.</a:t>
            </a:r>
            <a:endParaRPr lang="ru-RU" sz="1400" dirty="0">
              <a:effectLst>
                <a:glow rad="101600">
                  <a:schemeClr val="accent2">
                    <a:satMod val="175000"/>
                    <a:alpha val="40000"/>
                  </a:schemeClr>
                </a:glo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5"/>
          <p:cNvGrpSpPr>
            <a:grpSpLocks/>
          </p:cNvGrpSpPr>
          <p:nvPr/>
        </p:nvGrpSpPr>
        <p:grpSpPr bwMode="auto">
          <a:xfrm>
            <a:off x="6715125" y="714375"/>
            <a:ext cx="2714625" cy="2798763"/>
            <a:chOff x="6715140" y="714356"/>
            <a:chExt cx="2714628" cy="2798782"/>
          </a:xfrm>
        </p:grpSpPr>
        <p:sp>
          <p:nvSpPr>
            <p:cNvPr id="8208" name="TextBox 3"/>
            <p:cNvSpPr txBox="1">
              <a:spLocks noChangeArrowheads="1"/>
            </p:cNvSpPr>
            <p:nvPr/>
          </p:nvSpPr>
          <p:spPr bwMode="auto">
            <a:xfrm>
              <a:off x="7072330" y="3143250"/>
              <a:ext cx="2357438" cy="369888"/>
            </a:xfrm>
            <a:prstGeom prst="rect">
              <a:avLst/>
            </a:prstGeom>
            <a:noFill/>
            <a:ln w="9525">
              <a:noFill/>
              <a:miter lim="800000"/>
              <a:headEnd/>
              <a:tailEnd/>
            </a:ln>
          </p:spPr>
          <p:txBody>
            <a:bodyPr>
              <a:spAutoFit/>
            </a:bodyPr>
            <a:lstStyle/>
            <a:p>
              <a:r>
                <a:rPr lang="ru-RU"/>
                <a:t>И. Фихте</a:t>
              </a:r>
            </a:p>
          </p:txBody>
        </p:sp>
        <p:pic>
          <p:nvPicPr>
            <p:cNvPr id="8198" name="Picture 2"/>
            <p:cNvPicPr>
              <a:picLocks noChangeAspect="1" noChangeArrowheads="1"/>
            </p:cNvPicPr>
            <p:nvPr/>
          </p:nvPicPr>
          <p:blipFill>
            <a:blip r:embed="rId2" cstate="print"/>
            <a:srcRect/>
            <a:stretch>
              <a:fillRect/>
            </a:stretch>
          </p:blipFill>
          <p:spPr bwMode="auto">
            <a:xfrm>
              <a:off x="6715140" y="714356"/>
              <a:ext cx="1739900" cy="2343150"/>
            </a:xfrm>
            <a:prstGeom prst="rect">
              <a:avLst/>
            </a:prstGeom>
            <a:ln w="190500" cap="sq">
              <a:solidFill>
                <a:schemeClr val="tx2">
                  <a:lumMod val="25000"/>
                </a:schemeClr>
              </a:solidFill>
              <a:prstDash val="solid"/>
              <a:miter lim="800000"/>
            </a:ln>
            <a:effectLst>
              <a:outerShdw blurRad="76200" dir="13500000" sy="23000" kx="1200000" algn="br" rotWithShape="0">
                <a:prstClr val="black">
                  <a:alpha val="20000"/>
                </a:prstClr>
              </a:outerShdw>
            </a:effectLst>
            <a:scene3d>
              <a:camera prst="perspectiveFront" fov="5400000"/>
              <a:lightRig rig="threePt" dir="t">
                <a:rot lat="0" lon="0" rev="2100000"/>
              </a:lightRig>
            </a:scene3d>
            <a:sp3d extrusionH="25400">
              <a:bevelT w="304800" h="152400" prst="softRound"/>
              <a:extrusionClr>
                <a:srgbClr val="000000"/>
              </a:extrusionClr>
            </a:sp3d>
          </p:spPr>
        </p:pic>
      </p:grpSp>
      <p:grpSp>
        <p:nvGrpSpPr>
          <p:cNvPr id="3" name="Группа 12"/>
          <p:cNvGrpSpPr>
            <a:grpSpLocks/>
          </p:cNvGrpSpPr>
          <p:nvPr/>
        </p:nvGrpSpPr>
        <p:grpSpPr bwMode="auto">
          <a:xfrm>
            <a:off x="642938" y="642938"/>
            <a:ext cx="1857375" cy="2727325"/>
            <a:chOff x="642922" y="642934"/>
            <a:chExt cx="1857363" cy="2727325"/>
          </a:xfrm>
        </p:grpSpPr>
        <p:sp>
          <p:nvSpPr>
            <p:cNvPr id="8206" name="TextBox 4"/>
            <p:cNvSpPr txBox="1">
              <a:spLocks noChangeArrowheads="1"/>
            </p:cNvSpPr>
            <p:nvPr/>
          </p:nvSpPr>
          <p:spPr bwMode="auto">
            <a:xfrm>
              <a:off x="714348" y="3000372"/>
              <a:ext cx="1785937" cy="369887"/>
            </a:xfrm>
            <a:prstGeom prst="rect">
              <a:avLst/>
            </a:prstGeom>
            <a:noFill/>
            <a:ln w="9525">
              <a:noFill/>
              <a:miter lim="800000"/>
              <a:headEnd/>
              <a:tailEnd/>
            </a:ln>
          </p:spPr>
          <p:txBody>
            <a:bodyPr>
              <a:spAutoFit/>
            </a:bodyPr>
            <a:lstStyle/>
            <a:p>
              <a:r>
                <a:rPr lang="ru-RU"/>
                <a:t>Ф. Шеллинг</a:t>
              </a:r>
            </a:p>
          </p:txBody>
        </p:sp>
        <p:pic>
          <p:nvPicPr>
            <p:cNvPr id="8199" name="Picture 3"/>
            <p:cNvPicPr>
              <a:picLocks noChangeAspect="1" noChangeArrowheads="1"/>
            </p:cNvPicPr>
            <p:nvPr/>
          </p:nvPicPr>
          <p:blipFill>
            <a:blip r:embed="rId3" cstate="print"/>
            <a:srcRect/>
            <a:stretch>
              <a:fillRect/>
            </a:stretch>
          </p:blipFill>
          <p:spPr bwMode="auto">
            <a:xfrm>
              <a:off x="642922" y="642934"/>
              <a:ext cx="1714500" cy="2286000"/>
            </a:xfrm>
            <a:prstGeom prst="rect">
              <a:avLst/>
            </a:prstGeom>
            <a:ln w="190500" cap="sq">
              <a:solidFill>
                <a:schemeClr val="tx2">
                  <a:lumMod val="25000"/>
                </a:schemeClr>
              </a:solidFill>
              <a:prstDash val="solid"/>
              <a:miter lim="800000"/>
            </a:ln>
            <a:effectLst>
              <a:outerShdw blurRad="76200" dir="18900000" sy="23000" kx="-1200000" algn="bl" rotWithShape="0">
                <a:prstClr val="black">
                  <a:alpha val="20000"/>
                </a:prstClr>
              </a:outerShdw>
            </a:effectLst>
            <a:scene3d>
              <a:camera prst="perspectiveFront" fov="5400000"/>
              <a:lightRig rig="threePt" dir="t">
                <a:rot lat="0" lon="0" rev="2100000"/>
              </a:lightRig>
            </a:scene3d>
            <a:sp3d extrusionH="25400">
              <a:bevelT w="304800" h="152400" prst="softRound"/>
              <a:extrusionClr>
                <a:srgbClr val="000000"/>
              </a:extrusionClr>
            </a:sp3d>
          </p:spPr>
        </p:pic>
      </p:grpSp>
      <p:grpSp>
        <p:nvGrpSpPr>
          <p:cNvPr id="4" name="Группа 16"/>
          <p:cNvGrpSpPr>
            <a:grpSpLocks/>
          </p:cNvGrpSpPr>
          <p:nvPr/>
        </p:nvGrpSpPr>
        <p:grpSpPr bwMode="auto">
          <a:xfrm>
            <a:off x="6715125" y="3643313"/>
            <a:ext cx="1754188" cy="2727325"/>
            <a:chOff x="6715140" y="3643314"/>
            <a:chExt cx="1754188" cy="2727324"/>
          </a:xfrm>
        </p:grpSpPr>
        <p:sp>
          <p:nvSpPr>
            <p:cNvPr id="8204" name="TextBox 5"/>
            <p:cNvSpPr txBox="1">
              <a:spLocks noChangeArrowheads="1"/>
            </p:cNvSpPr>
            <p:nvPr/>
          </p:nvSpPr>
          <p:spPr bwMode="auto">
            <a:xfrm>
              <a:off x="7000892" y="6000750"/>
              <a:ext cx="1143000" cy="369888"/>
            </a:xfrm>
            <a:prstGeom prst="rect">
              <a:avLst/>
            </a:prstGeom>
            <a:noFill/>
            <a:ln w="9525">
              <a:noFill/>
              <a:miter lim="800000"/>
              <a:headEnd/>
              <a:tailEnd/>
            </a:ln>
          </p:spPr>
          <p:txBody>
            <a:bodyPr>
              <a:spAutoFit/>
            </a:bodyPr>
            <a:lstStyle/>
            <a:p>
              <a:r>
                <a:rPr lang="ru-RU"/>
                <a:t>Г. Гегель</a:t>
              </a:r>
            </a:p>
          </p:txBody>
        </p:sp>
        <p:pic>
          <p:nvPicPr>
            <p:cNvPr id="8200" name="Picture 4"/>
            <p:cNvPicPr>
              <a:picLocks noChangeAspect="1" noChangeArrowheads="1"/>
            </p:cNvPicPr>
            <p:nvPr/>
          </p:nvPicPr>
          <p:blipFill>
            <a:blip r:embed="rId4" cstate="print"/>
            <a:srcRect/>
            <a:stretch>
              <a:fillRect/>
            </a:stretch>
          </p:blipFill>
          <p:spPr bwMode="auto">
            <a:xfrm>
              <a:off x="6715140" y="3643314"/>
              <a:ext cx="1754188" cy="2257425"/>
            </a:xfrm>
            <a:prstGeom prst="rect">
              <a:avLst/>
            </a:prstGeom>
            <a:ln w="190500" cap="sq">
              <a:solidFill>
                <a:schemeClr val="tx2">
                  <a:lumMod val="25000"/>
                </a:schemeClr>
              </a:solidFill>
              <a:prstDash val="solid"/>
              <a:miter lim="800000"/>
            </a:ln>
            <a:effectLst>
              <a:outerShdw blurRad="76200" dir="13500000" sy="23000" kx="1200000" algn="br" rotWithShape="0">
                <a:prstClr val="black">
                  <a:alpha val="20000"/>
                </a:prstClr>
              </a:outerShdw>
            </a:effectLst>
            <a:scene3d>
              <a:camera prst="perspectiveFront" fov="5400000"/>
              <a:lightRig rig="threePt" dir="t">
                <a:rot lat="0" lon="0" rev="2100000"/>
              </a:lightRig>
            </a:scene3d>
            <a:sp3d extrusionH="25400">
              <a:bevelT w="304800" h="152400" prst="softRound"/>
              <a:extrusionClr>
                <a:srgbClr val="000000"/>
              </a:extrusionClr>
            </a:sp3d>
          </p:spPr>
        </p:pic>
      </p:grpSp>
      <p:grpSp>
        <p:nvGrpSpPr>
          <p:cNvPr id="5" name="Группа 13"/>
          <p:cNvGrpSpPr>
            <a:grpSpLocks/>
          </p:cNvGrpSpPr>
          <p:nvPr/>
        </p:nvGrpSpPr>
        <p:grpSpPr bwMode="auto">
          <a:xfrm>
            <a:off x="571500" y="3643313"/>
            <a:ext cx="2643188" cy="2714625"/>
            <a:chOff x="571485" y="3643314"/>
            <a:chExt cx="2643203" cy="2714624"/>
          </a:xfrm>
        </p:grpSpPr>
        <p:sp>
          <p:nvSpPr>
            <p:cNvPr id="7" name="TextBox 6"/>
            <p:cNvSpPr txBox="1">
              <a:spLocks noChangeArrowheads="1"/>
            </p:cNvSpPr>
            <p:nvPr/>
          </p:nvSpPr>
          <p:spPr bwMode="auto">
            <a:xfrm>
              <a:off x="714375" y="5988050"/>
              <a:ext cx="2500313" cy="369888"/>
            </a:xfrm>
            <a:prstGeom prst="rect">
              <a:avLst/>
            </a:prstGeom>
            <a:noFill/>
            <a:ln w="9525">
              <a:noFill/>
              <a:miter lim="800000"/>
              <a:headEnd/>
              <a:tailEnd/>
            </a:ln>
          </p:spPr>
          <p:txBody>
            <a:bodyPr>
              <a:spAutoFit/>
            </a:bodyPr>
            <a:lstStyle/>
            <a:p>
              <a:r>
                <a:rPr lang="ru-RU"/>
                <a:t>Л.Фейербах</a:t>
              </a:r>
            </a:p>
          </p:txBody>
        </p:sp>
        <p:pic>
          <p:nvPicPr>
            <p:cNvPr id="8" name="Picture 5"/>
            <p:cNvPicPr>
              <a:picLocks noChangeAspect="1" noChangeArrowheads="1"/>
            </p:cNvPicPr>
            <p:nvPr/>
          </p:nvPicPr>
          <p:blipFill>
            <a:blip r:embed="rId5" cstate="print"/>
            <a:srcRect/>
            <a:stretch>
              <a:fillRect/>
            </a:stretch>
          </p:blipFill>
          <p:spPr bwMode="auto">
            <a:xfrm>
              <a:off x="571485" y="3643314"/>
              <a:ext cx="1857375" cy="2297112"/>
            </a:xfrm>
            <a:prstGeom prst="rect">
              <a:avLst/>
            </a:prstGeom>
            <a:ln w="190500" cap="sq">
              <a:solidFill>
                <a:schemeClr val="tx2">
                  <a:lumMod val="25000"/>
                </a:schemeClr>
              </a:solidFill>
              <a:prstDash val="solid"/>
              <a:miter lim="800000"/>
            </a:ln>
            <a:effectLst>
              <a:outerShdw blurRad="76200" dir="18900000" sy="23000" kx="-1200000" algn="bl" rotWithShape="0">
                <a:prstClr val="black">
                  <a:alpha val="20000"/>
                </a:prstClr>
              </a:outerShdw>
            </a:effectLst>
            <a:scene3d>
              <a:camera prst="perspectiveFront" fov="5400000"/>
              <a:lightRig rig="threePt" dir="t">
                <a:rot lat="0" lon="0" rev="2100000"/>
              </a:lightRig>
            </a:scene3d>
            <a:sp3d extrusionH="25400">
              <a:bevelT w="304800" h="152400" prst="softRound"/>
              <a:extrusionClr>
                <a:srgbClr val="000000"/>
              </a:extrusionClr>
            </a:sp3d>
          </p:spPr>
        </p:pic>
      </p:grpSp>
      <p:grpSp>
        <p:nvGrpSpPr>
          <p:cNvPr id="6" name="Группа 14"/>
          <p:cNvGrpSpPr>
            <a:grpSpLocks/>
          </p:cNvGrpSpPr>
          <p:nvPr/>
        </p:nvGrpSpPr>
        <p:grpSpPr bwMode="auto">
          <a:xfrm>
            <a:off x="3714750" y="1714500"/>
            <a:ext cx="1803400" cy="2941638"/>
            <a:chOff x="3714750" y="1714500"/>
            <a:chExt cx="1803400" cy="2941638"/>
          </a:xfrm>
        </p:grpSpPr>
        <p:pic>
          <p:nvPicPr>
            <p:cNvPr id="8202" name="Picture 6"/>
            <p:cNvPicPr>
              <a:picLocks noChangeAspect="1" noChangeArrowheads="1"/>
            </p:cNvPicPr>
            <p:nvPr/>
          </p:nvPicPr>
          <p:blipFill>
            <a:blip r:embed="rId6" cstate="print"/>
            <a:srcRect/>
            <a:stretch>
              <a:fillRect/>
            </a:stretch>
          </p:blipFill>
          <p:spPr bwMode="auto">
            <a:xfrm>
              <a:off x="3714750" y="1714500"/>
              <a:ext cx="1803400" cy="2500313"/>
            </a:xfrm>
            <a:prstGeom prst="rect">
              <a:avLst/>
            </a:prstGeom>
            <a:ln w="190500" cap="sq">
              <a:solidFill>
                <a:schemeClr val="tx2">
                  <a:lumMod val="25000"/>
                </a:schemeClr>
              </a:solidFill>
              <a:prstDash val="solid"/>
              <a:miter lim="800000"/>
            </a:ln>
            <a:effectLst>
              <a:outerShdw blurRad="152400" dist="317500" dir="5400000" sx="90000" sy="-19000" rotWithShape="0">
                <a:prstClr val="black">
                  <a:alpha val="15000"/>
                </a:prstClr>
              </a:outerShdw>
            </a:effectLst>
            <a:scene3d>
              <a:camera prst="perspectiveFront" fov="5400000"/>
              <a:lightRig rig="threePt" dir="t">
                <a:rot lat="0" lon="0" rev="2100000"/>
              </a:lightRig>
            </a:scene3d>
            <a:sp3d extrusionH="25400">
              <a:bevelT w="304800" h="152400" prst="softRound"/>
              <a:extrusionClr>
                <a:srgbClr val="000000"/>
              </a:extrusionClr>
            </a:sp3d>
          </p:spPr>
        </p:pic>
        <p:sp>
          <p:nvSpPr>
            <p:cNvPr id="8201" name="TextBox 12"/>
            <p:cNvSpPr txBox="1">
              <a:spLocks noChangeArrowheads="1"/>
            </p:cNvSpPr>
            <p:nvPr/>
          </p:nvSpPr>
          <p:spPr bwMode="auto">
            <a:xfrm>
              <a:off x="4071938" y="4286250"/>
              <a:ext cx="1285875" cy="369888"/>
            </a:xfrm>
            <a:prstGeom prst="rect">
              <a:avLst/>
            </a:prstGeom>
            <a:noFill/>
            <a:ln w="9525">
              <a:noFill/>
              <a:miter lim="800000"/>
              <a:headEnd/>
              <a:tailEnd/>
            </a:ln>
          </p:spPr>
          <p:txBody>
            <a:bodyPr>
              <a:spAutoFit/>
            </a:bodyPr>
            <a:lstStyle/>
            <a:p>
              <a:r>
                <a:rPr lang="ru-RU"/>
                <a:t>И.Кант</a:t>
              </a:r>
            </a:p>
          </p:txBody>
        </p:sp>
      </p:grpSp>
      <p:sp>
        <p:nvSpPr>
          <p:cNvPr id="12" name="TextBox 11"/>
          <p:cNvSpPr txBox="1"/>
          <p:nvPr/>
        </p:nvSpPr>
        <p:spPr>
          <a:xfrm>
            <a:off x="1428728" y="142852"/>
            <a:ext cx="7500990" cy="40011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ru-RU"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effectLst>
                <a:latin typeface="Arial" charset="0"/>
                <a:cs typeface="Arial" charset="0"/>
              </a:rPr>
              <a:t>Философы Немецкой классической философии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70" decel="100000"/>
                                        <p:tgtEl>
                                          <p:spTgt spid="3"/>
                                        </p:tgtEl>
                                      </p:cBhvr>
                                    </p:animEffect>
                                    <p:animScale>
                                      <p:cBhvr>
                                        <p:cTn id="8" dur="770" decel="100000"/>
                                        <p:tgtEl>
                                          <p:spTgt spid="3"/>
                                        </p:tgtEl>
                                      </p:cBhvr>
                                      <p:from x="10000" y="10000"/>
                                      <p:to x="200000" y="450000"/>
                                    </p:animScale>
                                    <p:animScale>
                                      <p:cBhvr>
                                        <p:cTn id="9" dur="1230" accel="100000" fill="hold">
                                          <p:stCondLst>
                                            <p:cond delay="770"/>
                                          </p:stCondLst>
                                        </p:cTn>
                                        <p:tgtEl>
                                          <p:spTgt spid="3"/>
                                        </p:tgtEl>
                                      </p:cBhvr>
                                      <p:from x="200000" y="450000"/>
                                      <p:to x="100000" y="100000"/>
                                    </p:animScale>
                                    <p:set>
                                      <p:cBhvr>
                                        <p:cTn id="10" dur="770" fill="hold"/>
                                        <p:tgtEl>
                                          <p:spTgt spid="3"/>
                                        </p:tgtEl>
                                        <p:attrNameLst>
                                          <p:attrName>ppt_x</p:attrName>
                                        </p:attrNameLst>
                                      </p:cBhvr>
                                      <p:to>
                                        <p:strVal val="(0.5)"/>
                                      </p:to>
                                    </p:set>
                                    <p:anim from="(0.5)" to="(#ppt_x)" calcmode="lin" valueType="num">
                                      <p:cBhvr>
                                        <p:cTn id="11" dur="1230" accel="100000" fill="hold">
                                          <p:stCondLst>
                                            <p:cond delay="770"/>
                                          </p:stCondLst>
                                        </p:cTn>
                                        <p:tgtEl>
                                          <p:spTgt spid="3"/>
                                        </p:tgtEl>
                                        <p:attrNameLst>
                                          <p:attrName>ppt_x</p:attrName>
                                        </p:attrNameLst>
                                      </p:cBhvr>
                                    </p:anim>
                                    <p:set>
                                      <p:cBhvr>
                                        <p:cTn id="12" dur="770" fill="hold"/>
                                        <p:tgtEl>
                                          <p:spTgt spid="3"/>
                                        </p:tgtEl>
                                        <p:attrNameLst>
                                          <p:attrName>ppt_y</p:attrName>
                                        </p:attrNameLst>
                                      </p:cBhvr>
                                      <p:to>
                                        <p:strVal val="(#ppt_y+0.4)"/>
                                      </p:to>
                                    </p:set>
                                    <p:anim from="(#ppt_y+0.4)" to="(#ppt_y)" calcmode="lin" valueType="num">
                                      <p:cBhvr>
                                        <p:cTn id="13" dur="1230" accel="100000" fill="hold">
                                          <p:stCondLst>
                                            <p:cond delay="770"/>
                                          </p:stCondLst>
                                        </p:cTn>
                                        <p:tgtEl>
                                          <p:spTgt spid="3"/>
                                        </p:tgtEl>
                                        <p:attrNameLst>
                                          <p:attrName>ppt_y</p:attrName>
                                        </p:attrNameLst>
                                      </p:cBhvr>
                                    </p:anim>
                                  </p:childTnLst>
                                </p:cTn>
                              </p:par>
                            </p:childTnLst>
                          </p:cTn>
                        </p:par>
                        <p:par>
                          <p:cTn id="14" fill="hold">
                            <p:stCondLst>
                              <p:cond delay="2000"/>
                            </p:stCondLst>
                            <p:childTnLst>
                              <p:par>
                                <p:cTn id="15" presetID="51"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70" decel="100000"/>
                                        <p:tgtEl>
                                          <p:spTgt spid="5"/>
                                        </p:tgtEl>
                                      </p:cBhvr>
                                    </p:animEffect>
                                    <p:animScale>
                                      <p:cBhvr>
                                        <p:cTn id="18" dur="770" decel="100000"/>
                                        <p:tgtEl>
                                          <p:spTgt spid="5"/>
                                        </p:tgtEl>
                                      </p:cBhvr>
                                      <p:from x="10000" y="10000"/>
                                      <p:to x="200000" y="450000"/>
                                    </p:animScale>
                                    <p:animScale>
                                      <p:cBhvr>
                                        <p:cTn id="19" dur="1230" accel="100000" fill="hold">
                                          <p:stCondLst>
                                            <p:cond delay="770"/>
                                          </p:stCondLst>
                                        </p:cTn>
                                        <p:tgtEl>
                                          <p:spTgt spid="5"/>
                                        </p:tgtEl>
                                      </p:cBhvr>
                                      <p:from x="200000" y="450000"/>
                                      <p:to x="100000" y="100000"/>
                                    </p:animScale>
                                    <p:set>
                                      <p:cBhvr>
                                        <p:cTn id="20" dur="770" fill="hold"/>
                                        <p:tgtEl>
                                          <p:spTgt spid="5"/>
                                        </p:tgtEl>
                                        <p:attrNameLst>
                                          <p:attrName>ppt_x</p:attrName>
                                        </p:attrNameLst>
                                      </p:cBhvr>
                                      <p:to>
                                        <p:strVal val="(0.5)"/>
                                      </p:to>
                                    </p:set>
                                    <p:anim from="(0.5)" to="(#ppt_x)" calcmode="lin" valueType="num">
                                      <p:cBhvr>
                                        <p:cTn id="21" dur="1230" accel="100000" fill="hold">
                                          <p:stCondLst>
                                            <p:cond delay="770"/>
                                          </p:stCondLst>
                                        </p:cTn>
                                        <p:tgtEl>
                                          <p:spTgt spid="5"/>
                                        </p:tgtEl>
                                        <p:attrNameLst>
                                          <p:attrName>ppt_x</p:attrName>
                                        </p:attrNameLst>
                                      </p:cBhvr>
                                    </p:anim>
                                    <p:set>
                                      <p:cBhvr>
                                        <p:cTn id="22" dur="770" fill="hold"/>
                                        <p:tgtEl>
                                          <p:spTgt spid="5"/>
                                        </p:tgtEl>
                                        <p:attrNameLst>
                                          <p:attrName>ppt_y</p:attrName>
                                        </p:attrNameLst>
                                      </p:cBhvr>
                                      <p:to>
                                        <p:strVal val="(#ppt_y+0.4)"/>
                                      </p:to>
                                    </p:set>
                                    <p:anim from="(#ppt_y+0.4)" to="(#ppt_y)" calcmode="lin" valueType="num">
                                      <p:cBhvr>
                                        <p:cTn id="23" dur="1230" accel="100000" fill="hold">
                                          <p:stCondLst>
                                            <p:cond delay="770"/>
                                          </p:stCondLst>
                                        </p:cTn>
                                        <p:tgtEl>
                                          <p:spTgt spid="5"/>
                                        </p:tgtEl>
                                        <p:attrNameLst>
                                          <p:attrName>ppt_y</p:attrName>
                                        </p:attrNameLst>
                                      </p:cBhvr>
                                    </p:anim>
                                  </p:childTnLst>
                                </p:cTn>
                              </p:par>
                            </p:childTnLst>
                          </p:cTn>
                        </p:par>
                        <p:par>
                          <p:cTn id="24" fill="hold">
                            <p:stCondLst>
                              <p:cond delay="4000"/>
                            </p:stCondLst>
                            <p:childTnLst>
                              <p:par>
                                <p:cTn id="25" presetID="51"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770" decel="100000"/>
                                        <p:tgtEl>
                                          <p:spTgt spid="2"/>
                                        </p:tgtEl>
                                      </p:cBhvr>
                                    </p:animEffect>
                                    <p:animScale>
                                      <p:cBhvr>
                                        <p:cTn id="28" dur="770" decel="100000"/>
                                        <p:tgtEl>
                                          <p:spTgt spid="2"/>
                                        </p:tgtEl>
                                      </p:cBhvr>
                                      <p:from x="10000" y="10000"/>
                                      <p:to x="200000" y="450000"/>
                                    </p:animScale>
                                    <p:animScale>
                                      <p:cBhvr>
                                        <p:cTn id="29" dur="1230" accel="100000" fill="hold">
                                          <p:stCondLst>
                                            <p:cond delay="770"/>
                                          </p:stCondLst>
                                        </p:cTn>
                                        <p:tgtEl>
                                          <p:spTgt spid="2"/>
                                        </p:tgtEl>
                                      </p:cBhvr>
                                      <p:from x="200000" y="450000"/>
                                      <p:to x="100000" y="100000"/>
                                    </p:animScale>
                                    <p:set>
                                      <p:cBhvr>
                                        <p:cTn id="30" dur="770" fill="hold"/>
                                        <p:tgtEl>
                                          <p:spTgt spid="2"/>
                                        </p:tgtEl>
                                        <p:attrNameLst>
                                          <p:attrName>ppt_x</p:attrName>
                                        </p:attrNameLst>
                                      </p:cBhvr>
                                      <p:to>
                                        <p:strVal val="(0.5)"/>
                                      </p:to>
                                    </p:set>
                                    <p:anim from="(0.5)" to="(#ppt_x)" calcmode="lin" valueType="num">
                                      <p:cBhvr>
                                        <p:cTn id="31" dur="1230" accel="100000" fill="hold">
                                          <p:stCondLst>
                                            <p:cond delay="770"/>
                                          </p:stCondLst>
                                        </p:cTn>
                                        <p:tgtEl>
                                          <p:spTgt spid="2"/>
                                        </p:tgtEl>
                                        <p:attrNameLst>
                                          <p:attrName>ppt_x</p:attrName>
                                        </p:attrNameLst>
                                      </p:cBhvr>
                                    </p:anim>
                                    <p:set>
                                      <p:cBhvr>
                                        <p:cTn id="32" dur="770" fill="hold"/>
                                        <p:tgtEl>
                                          <p:spTgt spid="2"/>
                                        </p:tgtEl>
                                        <p:attrNameLst>
                                          <p:attrName>ppt_y</p:attrName>
                                        </p:attrNameLst>
                                      </p:cBhvr>
                                      <p:to>
                                        <p:strVal val="(#ppt_y+0.4)"/>
                                      </p:to>
                                    </p:set>
                                    <p:anim from="(#ppt_y+0.4)" to="(#ppt_y)" calcmode="lin" valueType="num">
                                      <p:cBhvr>
                                        <p:cTn id="33" dur="1230" accel="100000" fill="hold">
                                          <p:stCondLst>
                                            <p:cond delay="770"/>
                                          </p:stCondLst>
                                        </p:cTn>
                                        <p:tgtEl>
                                          <p:spTgt spid="2"/>
                                        </p:tgtEl>
                                        <p:attrNameLst>
                                          <p:attrName>ppt_y</p:attrName>
                                        </p:attrNameLst>
                                      </p:cBhvr>
                                    </p:anim>
                                  </p:childTnLst>
                                </p:cTn>
                              </p:par>
                            </p:childTnLst>
                          </p:cTn>
                        </p:par>
                        <p:par>
                          <p:cTn id="34" fill="hold">
                            <p:stCondLst>
                              <p:cond delay="6000"/>
                            </p:stCondLst>
                            <p:childTnLst>
                              <p:par>
                                <p:cTn id="35" presetID="51"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770" decel="100000"/>
                                        <p:tgtEl>
                                          <p:spTgt spid="4"/>
                                        </p:tgtEl>
                                      </p:cBhvr>
                                    </p:animEffect>
                                    <p:animScale>
                                      <p:cBhvr>
                                        <p:cTn id="38" dur="770" decel="100000"/>
                                        <p:tgtEl>
                                          <p:spTgt spid="4"/>
                                        </p:tgtEl>
                                      </p:cBhvr>
                                      <p:from x="10000" y="10000"/>
                                      <p:to x="200000" y="450000"/>
                                    </p:animScale>
                                    <p:animScale>
                                      <p:cBhvr>
                                        <p:cTn id="39" dur="1230" accel="100000" fill="hold">
                                          <p:stCondLst>
                                            <p:cond delay="770"/>
                                          </p:stCondLst>
                                        </p:cTn>
                                        <p:tgtEl>
                                          <p:spTgt spid="4"/>
                                        </p:tgtEl>
                                      </p:cBhvr>
                                      <p:from x="200000" y="450000"/>
                                      <p:to x="100000" y="100000"/>
                                    </p:animScale>
                                    <p:set>
                                      <p:cBhvr>
                                        <p:cTn id="40" dur="770" fill="hold"/>
                                        <p:tgtEl>
                                          <p:spTgt spid="4"/>
                                        </p:tgtEl>
                                        <p:attrNameLst>
                                          <p:attrName>ppt_x</p:attrName>
                                        </p:attrNameLst>
                                      </p:cBhvr>
                                      <p:to>
                                        <p:strVal val="(0.5)"/>
                                      </p:to>
                                    </p:set>
                                    <p:anim from="(0.5)" to="(#ppt_x)" calcmode="lin" valueType="num">
                                      <p:cBhvr>
                                        <p:cTn id="41" dur="1230" accel="100000" fill="hold">
                                          <p:stCondLst>
                                            <p:cond delay="770"/>
                                          </p:stCondLst>
                                        </p:cTn>
                                        <p:tgtEl>
                                          <p:spTgt spid="4"/>
                                        </p:tgtEl>
                                        <p:attrNameLst>
                                          <p:attrName>ppt_x</p:attrName>
                                        </p:attrNameLst>
                                      </p:cBhvr>
                                    </p:anim>
                                    <p:set>
                                      <p:cBhvr>
                                        <p:cTn id="42" dur="770" fill="hold"/>
                                        <p:tgtEl>
                                          <p:spTgt spid="4"/>
                                        </p:tgtEl>
                                        <p:attrNameLst>
                                          <p:attrName>ppt_y</p:attrName>
                                        </p:attrNameLst>
                                      </p:cBhvr>
                                      <p:to>
                                        <p:strVal val="(#ppt_y+0.4)"/>
                                      </p:to>
                                    </p:set>
                                    <p:anim from="(#ppt_y+0.4)" to="(#ppt_y)" calcmode="lin" valueType="num">
                                      <p:cBhvr>
                                        <p:cTn id="43" dur="1230" accel="100000" fill="hold">
                                          <p:stCondLst>
                                            <p:cond delay="770"/>
                                          </p:stCondLst>
                                        </p:cTn>
                                        <p:tgtEl>
                                          <p:spTgt spid="4"/>
                                        </p:tgtEl>
                                        <p:attrNameLst>
                                          <p:attrName>ppt_y</p:attrName>
                                        </p:attrNameLst>
                                      </p:cBhvr>
                                    </p:anim>
                                  </p:childTnLst>
                                </p:cTn>
                              </p:par>
                            </p:childTnLst>
                          </p:cTn>
                        </p:par>
                        <p:par>
                          <p:cTn id="44" fill="hold">
                            <p:stCondLst>
                              <p:cond delay="8000"/>
                            </p:stCondLst>
                            <p:childTnLst>
                              <p:par>
                                <p:cTn id="45" presetID="51" presetClass="entr" presetSubtype="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770" decel="100000"/>
                                        <p:tgtEl>
                                          <p:spTgt spid="6"/>
                                        </p:tgtEl>
                                      </p:cBhvr>
                                    </p:animEffect>
                                    <p:animScale>
                                      <p:cBhvr>
                                        <p:cTn id="48" dur="770" decel="100000"/>
                                        <p:tgtEl>
                                          <p:spTgt spid="6"/>
                                        </p:tgtEl>
                                      </p:cBhvr>
                                      <p:from x="10000" y="10000"/>
                                      <p:to x="200000" y="450000"/>
                                    </p:animScale>
                                    <p:animScale>
                                      <p:cBhvr>
                                        <p:cTn id="49" dur="1230" accel="100000" fill="hold">
                                          <p:stCondLst>
                                            <p:cond delay="770"/>
                                          </p:stCondLst>
                                        </p:cTn>
                                        <p:tgtEl>
                                          <p:spTgt spid="6"/>
                                        </p:tgtEl>
                                      </p:cBhvr>
                                      <p:from x="200000" y="450000"/>
                                      <p:to x="100000" y="100000"/>
                                    </p:animScale>
                                    <p:set>
                                      <p:cBhvr>
                                        <p:cTn id="50" dur="770" fill="hold"/>
                                        <p:tgtEl>
                                          <p:spTgt spid="6"/>
                                        </p:tgtEl>
                                        <p:attrNameLst>
                                          <p:attrName>ppt_x</p:attrName>
                                        </p:attrNameLst>
                                      </p:cBhvr>
                                      <p:to>
                                        <p:strVal val="(0.5)"/>
                                      </p:to>
                                    </p:set>
                                    <p:anim from="(0.5)" to="(#ppt_x)" calcmode="lin" valueType="num">
                                      <p:cBhvr>
                                        <p:cTn id="51" dur="1230" accel="100000" fill="hold">
                                          <p:stCondLst>
                                            <p:cond delay="770"/>
                                          </p:stCondLst>
                                        </p:cTn>
                                        <p:tgtEl>
                                          <p:spTgt spid="6"/>
                                        </p:tgtEl>
                                        <p:attrNameLst>
                                          <p:attrName>ppt_x</p:attrName>
                                        </p:attrNameLst>
                                      </p:cBhvr>
                                    </p:anim>
                                    <p:set>
                                      <p:cBhvr>
                                        <p:cTn id="52" dur="770" fill="hold"/>
                                        <p:tgtEl>
                                          <p:spTgt spid="6"/>
                                        </p:tgtEl>
                                        <p:attrNameLst>
                                          <p:attrName>ppt_y</p:attrName>
                                        </p:attrNameLst>
                                      </p:cBhvr>
                                      <p:to>
                                        <p:strVal val="(#ppt_y+0.4)"/>
                                      </p:to>
                                    </p:set>
                                    <p:anim from="(#ppt_y+0.4)" to="(#ppt_y)" calcmode="lin" valueType="num">
                                      <p:cBhvr>
                                        <p:cTn id="53" dur="1230" accel="100000" fill="hold">
                                          <p:stCondLst>
                                            <p:cond delay="770"/>
                                          </p:stCondLst>
                                        </p:cTn>
                                        <p:tgtEl>
                                          <p:spTgt spid="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Содержимое 3" descr="220px-Immanuel_Kant_%28painted_portrait%29.jpg"/>
          <p:cNvPicPr>
            <a:picLocks noGrp="1" noChangeAspect="1"/>
          </p:cNvPicPr>
          <p:nvPr>
            <p:ph idx="1"/>
          </p:nvPr>
        </p:nvPicPr>
        <p:blipFill>
          <a:blip r:embed="rId2" cstate="print"/>
          <a:srcRect/>
          <a:stretch>
            <a:fillRect/>
          </a:stretch>
        </p:blipFill>
        <p:spPr>
          <a:xfrm>
            <a:off x="4071938" y="928688"/>
            <a:ext cx="4857750" cy="5286375"/>
          </a:xfrm>
          <a:ln w="190500" cap="sq">
            <a:solidFill>
              <a:schemeClr val="tx2">
                <a:lumMod val="25000"/>
              </a:schemeClr>
            </a:solidFill>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Заголовок 2"/>
          <p:cNvSpPr>
            <a:spLocks noGrp="1"/>
          </p:cNvSpPr>
          <p:nvPr>
            <p:ph type="title"/>
          </p:nvPr>
        </p:nvSpPr>
        <p:spPr>
          <a:xfrm>
            <a:off x="-942956" y="-142900"/>
            <a:ext cx="8229600" cy="1219200"/>
          </a:xfrm>
        </p:spPr>
        <p:txBody>
          <a:bodyPr/>
          <a:lstStyle/>
          <a:p>
            <a:pPr eaLnBrk="1" fontAlgn="auto" hangingPunct="1">
              <a:spcAft>
                <a:spcPts val="0"/>
              </a:spcAft>
              <a:defRPr/>
            </a:pPr>
            <a:r>
              <a:rPr lang="ru-RU" sz="6000" smtClean="0"/>
              <a:t>              </a:t>
            </a:r>
            <a:r>
              <a:rPr lang="ru-RU" sz="6000" err="1" smtClean="0"/>
              <a:t>Иммануил</a:t>
            </a:r>
            <a:r>
              <a:rPr lang="ru-RU" sz="6000" smtClean="0"/>
              <a:t> Кант</a:t>
            </a:r>
            <a:endParaRPr lang="ru-RU" sz="6000"/>
          </a:p>
        </p:txBody>
      </p:sp>
      <p:sp>
        <p:nvSpPr>
          <p:cNvPr id="5" name="Прямоугольник 4"/>
          <p:cNvSpPr>
            <a:spLocks noChangeArrowheads="1"/>
          </p:cNvSpPr>
          <p:nvPr/>
        </p:nvSpPr>
        <p:spPr bwMode="auto">
          <a:xfrm>
            <a:off x="214313" y="1285875"/>
            <a:ext cx="4071937" cy="4832350"/>
          </a:xfrm>
          <a:prstGeom prst="rect">
            <a:avLst/>
          </a:prstGeom>
          <a:noFill/>
          <a:ln w="9525">
            <a:noFill/>
            <a:miter lim="800000"/>
            <a:headEnd/>
            <a:tailEnd/>
          </a:ln>
        </p:spPr>
        <p:txBody>
          <a:bodyPr>
            <a:spAutoFit/>
          </a:bodyPr>
          <a:lstStyle/>
          <a:p>
            <a:r>
              <a:rPr lang="ru-RU" sz="2800" i="1">
                <a:solidFill>
                  <a:srgbClr val="FFFF66"/>
                </a:solidFill>
              </a:rPr>
              <a:t>Две вещи наполняют душу все новым и нарастающим удивлением и благоговением, чем чаще, чем продолжительнее мы размышляем о них, - звездное небо надо мной и моральный закон во мне. </a:t>
            </a:r>
            <a:endParaRPr lang="ru-RU" sz="2800">
              <a:solidFill>
                <a:srgbClr val="FFFF66"/>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8" presetClass="emph" presetSubtype="0" fill="hold" grpId="0" nodeType="clickEffect">
                                  <p:stCondLst>
                                    <p:cond delay="0"/>
                                  </p:stCondLst>
                                  <p:iterate type="lt">
                                    <p:tmPct val="4000"/>
                                  </p:iterate>
                                  <p:childTnLst>
                                    <p:set>
                                      <p:cBhvr override="childStyle">
                                        <p:cTn id="13" dur="500" fill="hold"/>
                                        <p:tgtEl>
                                          <p:spTgt spid="5"/>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357188"/>
            <a:ext cx="9144000" cy="5286375"/>
          </a:xfrm>
        </p:spPr>
        <p:txBody>
          <a:bodyPr rtlCol="0">
            <a:noAutofit/>
          </a:bodyPr>
          <a:lstStyle/>
          <a:p>
            <a:pPr marL="274320" indent="-274320" eaLnBrk="1" fontAlgn="auto" hangingPunct="1">
              <a:spcAft>
                <a:spcPts val="0"/>
              </a:spcAft>
              <a:buFont typeface="Arial" pitchFamily="34" charset="0"/>
              <a:buChar char="•"/>
              <a:defRPr/>
            </a:pPr>
            <a:r>
              <a:rPr lang="ru-RU" sz="1600" dirty="0" smtClean="0">
                <a:solidFill>
                  <a:schemeClr val="bg1">
                    <a:lumMod val="95000"/>
                    <a:lumOff val="5000"/>
                  </a:schemeClr>
                </a:solidFill>
              </a:rPr>
              <a:t>И.Кант родился в Прусском королевстве в 1724 году, в городе Кенигсберге, в семье мастерового - мастера седельного цеха. Окончил гимназию и Кенигсбергский университет.</a:t>
            </a:r>
          </a:p>
          <a:p>
            <a:pPr marL="274320" indent="-274320" eaLnBrk="1" fontAlgn="auto" hangingPunct="1">
              <a:spcAft>
                <a:spcPts val="0"/>
              </a:spcAft>
              <a:buFont typeface="Arial" pitchFamily="34" charset="0"/>
              <a:buChar char="•"/>
              <a:defRPr/>
            </a:pPr>
            <a:r>
              <a:rPr lang="ru-RU" sz="1600" dirty="0" smtClean="0">
                <a:solidFill>
                  <a:schemeClr val="bg1"/>
                </a:solidFill>
              </a:rPr>
              <a:t>Осенью 1740 года шестнадцатилетний Кант поступает в университет. Гимназическое увлечение филологией уступило место живому интересу к физике и философии.</a:t>
            </a:r>
          </a:p>
          <a:p>
            <a:pPr marL="274320" indent="-274320" eaLnBrk="1" fontAlgn="auto" hangingPunct="1">
              <a:spcAft>
                <a:spcPts val="0"/>
              </a:spcAft>
              <a:buFont typeface="Arial" pitchFamily="34" charset="0"/>
              <a:buChar char="•"/>
              <a:defRPr/>
            </a:pPr>
            <a:r>
              <a:rPr lang="ru-RU" sz="1600" dirty="0" smtClean="0">
                <a:solidFill>
                  <a:schemeClr val="accent2">
                    <a:lumMod val="20000"/>
                    <a:lumOff val="80000"/>
                  </a:schemeClr>
                </a:solidFill>
              </a:rPr>
              <a:t>Окончил гимназию и Кенигсбергский университет. Поначалу работал домашним учителем. с 1755 года преподавал в Кенигсбергском университете и лишь в 46 лет / в 1770 году/ получил профессорскую кафедру логики и метафизики /был деканом факультета и дважды избирался ректором университета/. </a:t>
            </a:r>
          </a:p>
          <a:p>
            <a:pPr marL="274320" indent="-274320" eaLnBrk="1" fontAlgn="auto" hangingPunct="1">
              <a:spcAft>
                <a:spcPts val="0"/>
              </a:spcAft>
              <a:buFont typeface="Arial" pitchFamily="34" charset="0"/>
              <a:buChar char="•"/>
              <a:defRPr/>
            </a:pPr>
            <a:r>
              <a:rPr lang="ru-RU" sz="1600" dirty="0" smtClean="0">
                <a:solidFill>
                  <a:schemeClr val="accent3">
                    <a:lumMod val="40000"/>
                    <a:lumOff val="60000"/>
                  </a:schemeClr>
                </a:solidFill>
              </a:rPr>
              <a:t>В ходе семилетней войны Кенигсберг был занят русскими войсками, а в 1794 году И.Кант избирается членом Российской академии. </a:t>
            </a:r>
            <a:endParaRPr lang="ru-RU" sz="1600" dirty="0" smtClean="0">
              <a:solidFill>
                <a:schemeClr val="bg1"/>
              </a:solidFill>
            </a:endParaRPr>
          </a:p>
          <a:p>
            <a:pPr>
              <a:buFont typeface="Wingdings 2" pitchFamily="18" charset="2"/>
              <a:buNone/>
              <a:defRPr/>
            </a:pPr>
            <a:r>
              <a:rPr lang="ru-RU" sz="1600" dirty="0" smtClean="0">
                <a:solidFill>
                  <a:schemeClr val="accent2">
                    <a:lumMod val="20000"/>
                    <a:lumOff val="80000"/>
                  </a:schemeClr>
                </a:solidFill>
              </a:rPr>
              <a:t> Образ жизни Канта — это целая наука, при этом удивительно оригинальная и поучительная. Спать он ложился ровно в 9 вечера. Подъем в 5 утра. Чашка слабо заваренного чая «без ничего». После чая выкуривалась одна трубка в сутки!., и не более. Ел он только один раз в сутки по принципу: садиться за еду нужно только очень сильно проголодавшись и набрасываться на пищу надобно с жадностью голодного волка; лишь Тогда возможно хорошее усвоение пищи. Обед только в кругу остроумных друзей — на шесть персон! </a:t>
            </a:r>
            <a:r>
              <a:rPr lang="ru-RU" sz="1600" dirty="0" err="1" smtClean="0">
                <a:solidFill>
                  <a:schemeClr val="accent2">
                    <a:lumMod val="20000"/>
                    <a:lumOff val="80000"/>
                  </a:schemeClr>
                </a:solidFill>
              </a:rPr>
              <a:t>Непременны</a:t>
            </a:r>
            <a:r>
              <a:rPr lang="ru-RU" sz="1600" dirty="0" smtClean="0">
                <a:solidFill>
                  <a:schemeClr val="accent2">
                    <a:lumMod val="20000"/>
                    <a:lumOff val="80000"/>
                  </a:schemeClr>
                </a:solidFill>
              </a:rPr>
              <a:t> за обедам: немного сухого вина, свежевыловленная треска, шутливые рассказы, анекдоты, непременно шутки, смех... Неостроумные больше не приглашаются!</a:t>
            </a:r>
          </a:p>
          <a:p>
            <a:pPr>
              <a:buFont typeface="Wingdings 2" pitchFamily="18" charset="2"/>
              <a:buNone/>
              <a:defRPr/>
            </a:pPr>
            <a:r>
              <a:rPr lang="ru-RU" sz="1600" dirty="0" smtClean="0">
                <a:solidFill>
                  <a:schemeClr val="accent2">
                    <a:lumMod val="40000"/>
                    <a:lumOff val="60000"/>
                  </a:schemeClr>
                </a:solidFill>
              </a:rPr>
              <a:t>Кант совсем не ведал очарования женской ласки... На склоне лет говорил:/очень рад, что избежал механических телесных движений, лишенных метафизического смысла… Диета, разработанная Кантом для себя, является ныне предметом пристального изучения диетологами. М. Зощенко, например, специально изучал ее с целью личного приобщения к ней. Родившись очень слабеньким и болезненным ребенком Кант, благодаря мудрому образу жизни, прожил долгую и духовно удивительно богатую жизнь.</a:t>
            </a:r>
          </a:p>
        </p:txBody>
      </p:sp>
      <p:sp>
        <p:nvSpPr>
          <p:cNvPr id="8" name="Прямоугольник 7"/>
          <p:cNvSpPr/>
          <p:nvPr/>
        </p:nvSpPr>
        <p:spPr>
          <a:xfrm>
            <a:off x="1357290" y="71414"/>
            <a:ext cx="6048194" cy="46166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ru-RU"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Краткая биография </a:t>
            </a:r>
            <a:r>
              <a:rPr lang="ru-RU" sz="24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Иммануила</a:t>
            </a:r>
            <a:r>
              <a:rPr lang="ru-RU"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 Канта </a:t>
            </a: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lide(fromBottom)">
                                      <p:cBhvr>
                                        <p:cTn id="10" dur="500"/>
                                        <p:tgtEl>
                                          <p:spTgt spid="3">
                                            <p:txEl>
                                              <p:pRg st="1" end="1"/>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slide(fromBottom)">
                                      <p:cBhvr>
                                        <p:cTn id="13" dur="500"/>
                                        <p:tgtEl>
                                          <p:spTgt spid="3">
                                            <p:txEl>
                                              <p:pRg st="2" end="2"/>
                                            </p:txEl>
                                          </p:spTgt>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slide(fromBottom)">
                                      <p:cBhvr>
                                        <p:cTn id="16" dur="500"/>
                                        <p:tgtEl>
                                          <p:spTgt spid="3">
                                            <p:txEl>
                                              <p:pRg st="3" end="3"/>
                                            </p:txEl>
                                          </p:spTgt>
                                        </p:tgtEl>
                                      </p:cBhvr>
                                    </p:animEffect>
                                  </p:childTnLst>
                                </p:cTn>
                              </p:par>
                            </p:childTnLst>
                          </p:cTn>
                        </p:par>
                        <p:par>
                          <p:cTn id="17" fill="hold">
                            <p:stCondLst>
                              <p:cond delay="500"/>
                            </p:stCondLst>
                            <p:childTnLst>
                              <p:par>
                                <p:cTn id="18" presetID="12" presetClass="entr" presetSubtype="4" fill="hold" grpId="0" nodeType="after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slide(fromBottom)">
                                      <p:cBhvr>
                                        <p:cTn id="20" dur="500"/>
                                        <p:tgtEl>
                                          <p:spTgt spid="3">
                                            <p:txEl>
                                              <p:pRg st="4" end="4"/>
                                            </p:txEl>
                                          </p:spTgt>
                                        </p:tgtEl>
                                      </p:cBhvr>
                                    </p:animEffect>
                                  </p:childTnLst>
                                </p:cTn>
                              </p:par>
                            </p:childTnLst>
                          </p:cTn>
                        </p:par>
                        <p:par>
                          <p:cTn id="21" fill="hold">
                            <p:stCondLst>
                              <p:cond delay="1000"/>
                            </p:stCondLst>
                            <p:childTnLst>
                              <p:par>
                                <p:cTn id="22" presetID="12" presetClass="entr" presetSubtype="4" fill="hold" grpId="0" nodeType="after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slide(fromBottom)">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Рисунок 3" descr="i (16).jpg"/>
          <p:cNvPicPr>
            <a:picLocks noChangeAspect="1"/>
          </p:cNvPicPr>
          <p:nvPr/>
        </p:nvPicPr>
        <p:blipFill>
          <a:blip r:embed="rId2" cstate="print"/>
          <a:srcRect/>
          <a:stretch>
            <a:fillRect/>
          </a:stretch>
        </p:blipFill>
        <p:spPr bwMode="auto">
          <a:xfrm>
            <a:off x="5857875" y="3286125"/>
            <a:ext cx="2928938" cy="3284538"/>
          </a:xfrm>
          <a:prstGeom prst="rect">
            <a:avLst/>
          </a:prstGeom>
          <a:noFill/>
          <a:ln w="9525">
            <a:noFill/>
            <a:miter lim="800000"/>
            <a:headEnd/>
            <a:tailEnd/>
          </a:ln>
        </p:spPr>
      </p:pic>
      <p:sp>
        <p:nvSpPr>
          <p:cNvPr id="3" name="Прямоугольник 2"/>
          <p:cNvSpPr>
            <a:spLocks noChangeArrowheads="1"/>
          </p:cNvSpPr>
          <p:nvPr/>
        </p:nvSpPr>
        <p:spPr bwMode="auto">
          <a:xfrm>
            <a:off x="357188" y="500063"/>
            <a:ext cx="5429250" cy="5508625"/>
          </a:xfrm>
          <a:prstGeom prst="rect">
            <a:avLst/>
          </a:prstGeom>
          <a:noFill/>
          <a:ln w="9525">
            <a:noFill/>
            <a:miter lim="800000"/>
            <a:headEnd/>
            <a:tailEnd/>
          </a:ln>
        </p:spPr>
        <p:txBody>
          <a:bodyPr>
            <a:spAutoFit/>
          </a:bodyPr>
          <a:lstStyle/>
          <a:p>
            <a:r>
              <a:rPr lang="ru-RU" sz="1600"/>
              <a:t>Г. Гейне писал о Канте: «Изобразить историю жизни Иммануила Канта трудно. Ибо не было у него ни жизни, ни истории. Он жил механически размеренной, почти абстрактной жизнью холостяка в тихой отдаленной улочке Кенигсберга, старинного города на северо-восточной границе Германии. Не думаю, чтобы большие часы на тамошнем соборе бесстрастнее и равномернее исполняли свое внешнее ежедневное дело, чем их земляк Иммануил Кант. Вставание, утренний чай, писание, чтение лекций, обед, гуляние, все совершалось в определенный час, и соседи знали совершенно точно, что на часах половина четвертого, когда Иммануил Кант в своем сером сюртуке, с камышовой тросточкой в руке выходил из дому и направлялся к маленькой липовой аллее, которая в память о нем до сих пор называется Аллеей Философа. Восемь раз проходил он ее ежедневно взад и вперед во всякое время года, и, когда было пасмурно или сырые тучи предвещали дождь, появлялся его слуга, старый Лампе, с тревожной заботливостью следуя за ним, с длинным зонтиком под мышкой, как символ провидения» </a:t>
            </a:r>
          </a:p>
        </p:txBody>
      </p:sp>
      <p:pic>
        <p:nvPicPr>
          <p:cNvPr id="4" name="Рисунок 3" descr="pic125old1939.jpg"/>
          <p:cNvPicPr>
            <a:picLocks noChangeAspect="1"/>
          </p:cNvPicPr>
          <p:nvPr/>
        </p:nvPicPr>
        <p:blipFill>
          <a:blip r:embed="rId3" cstate="print"/>
          <a:srcRect/>
          <a:stretch>
            <a:fillRect/>
          </a:stretch>
        </p:blipFill>
        <p:spPr bwMode="auto">
          <a:xfrm>
            <a:off x="5857875" y="285750"/>
            <a:ext cx="3000375" cy="29241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13314"/>
                                        </p:tgtEl>
                                        <p:attrNameLst>
                                          <p:attrName>style.visibility</p:attrName>
                                        </p:attrNameLst>
                                      </p:cBhvr>
                                      <p:to>
                                        <p:strVal val="visible"/>
                                      </p:to>
                                    </p:set>
                                    <p:anim calcmode="lin" valueType="num">
                                      <p:cBhvr>
                                        <p:cTn id="13" dur="500" fill="hold"/>
                                        <p:tgtEl>
                                          <p:spTgt spid="13314"/>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13314"/>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13314"/>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13314"/>
                                        </p:tgtEl>
                                        <p:attrNameLst>
                                          <p:attrName>ppt_y</p:attrName>
                                        </p:attrNameLst>
                                      </p:cBhvr>
                                      <p:tavLst>
                                        <p:tav tm="0">
                                          <p:val>
                                            <p:strVal val="#ppt_y"/>
                                          </p:val>
                                        </p:tav>
                                        <p:tav tm="100000">
                                          <p:val>
                                            <p:strVal val="#ppt_y"/>
                                          </p:val>
                                        </p:tav>
                                      </p:tavLst>
                                    </p:anim>
                                  </p:childTnLst>
                                </p:cTn>
                              </p:par>
                              <p:par>
                                <p:cTn id="17" presetID="7" presetClass="entr" presetSubtype="4"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0" fill="hold"/>
                                        <p:tgtEl>
                                          <p:spTgt spid="3"/>
                                        </p:tgtEl>
                                        <p:attrNameLst>
                                          <p:attrName>ppt_x</p:attrName>
                                        </p:attrNameLst>
                                      </p:cBhvr>
                                      <p:tavLst>
                                        <p:tav tm="0">
                                          <p:val>
                                            <p:strVal val="#ppt_x"/>
                                          </p:val>
                                        </p:tav>
                                        <p:tav tm="100000">
                                          <p:val>
                                            <p:strVal val="#ppt_x"/>
                                          </p:val>
                                        </p:tav>
                                      </p:tavLst>
                                    </p:anim>
                                    <p:anim calcmode="lin" valueType="num">
                                      <p:cBhvr additive="base">
                                        <p:cTn id="20"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Прямоугольник 3"/>
          <p:cNvSpPr>
            <a:spLocks noChangeArrowheads="1"/>
          </p:cNvSpPr>
          <p:nvPr/>
        </p:nvSpPr>
        <p:spPr bwMode="auto">
          <a:xfrm>
            <a:off x="928688" y="882650"/>
            <a:ext cx="7000875" cy="4832350"/>
          </a:xfrm>
          <a:prstGeom prst="rect">
            <a:avLst/>
          </a:prstGeom>
          <a:noFill/>
          <a:ln w="9525">
            <a:noFill/>
            <a:miter lim="800000"/>
            <a:headEnd/>
            <a:tailEnd/>
          </a:ln>
        </p:spPr>
        <p:txBody>
          <a:bodyPr>
            <a:spAutoFit/>
          </a:bodyPr>
          <a:lstStyle/>
          <a:p>
            <a:r>
              <a:rPr lang="ru-RU" sz="2800"/>
              <a:t>Кант был равнодушен к богатству и славе, когда ему предлагали переехать в другой город, суля многократное повышение жалования, он отказывался. Но в научных вопросах и вопросах морали был максимально щепетилен. Кант знал себе цену: он не без основания утверждал, что совершил коперникианскую революцию в философии, имея в виду созданную им философию априорных принципов </a:t>
            </a:r>
          </a:p>
        </p:txBody>
      </p:sp>
      <p:pic>
        <p:nvPicPr>
          <p:cNvPr id="2" name="Содержимое 4" descr="Domik Kanta.jpg"/>
          <p:cNvPicPr>
            <a:picLocks noGrp="1" noChangeAspect="1"/>
          </p:cNvPicPr>
          <p:nvPr>
            <p:ph idx="1"/>
          </p:nvPr>
        </p:nvPicPr>
        <p:blipFill>
          <a:blip r:embed="rId2" cstate="print"/>
          <a:srcRect/>
          <a:stretch>
            <a:fillRect/>
          </a:stretch>
        </p:blipFill>
        <p:spPr>
          <a:xfrm>
            <a:off x="0" y="0"/>
            <a:ext cx="9144000" cy="6858000"/>
          </a:xfrm>
        </p:spPr>
      </p:pic>
      <p:sp>
        <p:nvSpPr>
          <p:cNvPr id="7" name="TextBox 6"/>
          <p:cNvSpPr txBox="1"/>
          <p:nvPr/>
        </p:nvSpPr>
        <p:spPr>
          <a:xfrm>
            <a:off x="0" y="5214950"/>
            <a:ext cx="4857752" cy="1384995"/>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ru-RU"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2">
                      <a:satMod val="175000"/>
                      <a:alpha val="40000"/>
                    </a:schemeClr>
                  </a:glow>
                  <a:outerShdw blurRad="50800" dist="39000" dir="5460000" algn="tl">
                    <a:srgbClr val="000000">
                      <a:alpha val="38000"/>
                    </a:srgbClr>
                  </a:outerShdw>
                </a:effectLst>
                <a:latin typeface="Arial" charset="0"/>
                <a:cs typeface="Arial" charset="0"/>
              </a:rPr>
              <a:t>Домик И. Канта</a:t>
            </a:r>
          </a:p>
          <a:p>
            <a:pPr algn="ctr">
              <a:defRPr/>
            </a:pPr>
            <a:r>
              <a:rPr lang="ru-RU"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2">
                      <a:satMod val="175000"/>
                      <a:alpha val="40000"/>
                    </a:schemeClr>
                  </a:glow>
                  <a:outerShdw blurRad="50800" dist="39000" dir="5460000" algn="tl">
                    <a:srgbClr val="000000">
                      <a:alpha val="38000"/>
                    </a:srgbClr>
                  </a:outerShdw>
                </a:effectLst>
                <a:latin typeface="Arial" charset="0"/>
                <a:cs typeface="Arial" charset="0"/>
              </a:rPr>
              <a:t>Это место где он любил отдохнуть, или же написать свои размышления, работы…</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par>
                                <p:cTn id="8" presetID="56" presetClass="entr" presetSubtype="0" fill="hold" nodeType="withEffect">
                                  <p:stCondLst>
                                    <p:cond delay="0"/>
                                  </p:stCondLst>
                                  <p:iterate type="lt">
                                    <p:tmPct val="10000"/>
                                  </p:iterate>
                                  <p:childTnLst>
                                    <p:set>
                                      <p:cBhvr>
                                        <p:cTn id="9" dur="1" fill="hold">
                                          <p:stCondLst>
                                            <p:cond delay="0"/>
                                          </p:stCondLst>
                                        </p:cTn>
                                        <p:tgtEl>
                                          <p:spTgt spid="7"/>
                                        </p:tgtEl>
                                        <p:attrNameLst>
                                          <p:attrName>style.visibility</p:attrName>
                                        </p:attrNameLst>
                                      </p:cBhvr>
                                      <p:to>
                                        <p:strVal val="visible"/>
                                      </p:to>
                                    </p:set>
                                    <p:anim by="(-#ppt_w*2)" calcmode="lin" valueType="num">
                                      <p:cBhvr rctx="PPT">
                                        <p:cTn id="10" dur="500" autoRev="1" fill="hold">
                                          <p:stCondLst>
                                            <p:cond delay="0"/>
                                          </p:stCondLst>
                                        </p:cTn>
                                        <p:tgtEl>
                                          <p:spTgt spid="7"/>
                                        </p:tgtEl>
                                        <p:attrNameLst>
                                          <p:attrName>ppt_w</p:attrName>
                                        </p:attrNameLst>
                                      </p:cBhvr>
                                    </p:anim>
                                    <p:anim by="(#ppt_w*0.50)" calcmode="lin" valueType="num">
                                      <p:cBhvr>
                                        <p:cTn id="11" dur="500" decel="50000" autoRev="1" fill="hold">
                                          <p:stCondLst>
                                            <p:cond delay="0"/>
                                          </p:stCondLst>
                                        </p:cTn>
                                        <p:tgtEl>
                                          <p:spTgt spid="7"/>
                                        </p:tgtEl>
                                        <p:attrNameLst>
                                          <p:attrName>ppt_x</p:attrName>
                                        </p:attrNameLst>
                                      </p:cBhvr>
                                    </p:anim>
                                    <p:anim from="(-#ppt_h/2)" to="(#ppt_y)" calcmode="lin" valueType="num">
                                      <p:cBhvr>
                                        <p:cTn id="12" dur="1000" fill="hold">
                                          <p:stCondLst>
                                            <p:cond delay="0"/>
                                          </p:stCondLst>
                                        </p:cTn>
                                        <p:tgtEl>
                                          <p:spTgt spid="7"/>
                                        </p:tgtEl>
                                        <p:attrNameLst>
                                          <p:attrName>ppt_y</p:attrName>
                                        </p:attrNameLst>
                                      </p:cBhvr>
                                    </p:anim>
                                    <p:animRot by="21600000">
                                      <p:cBhvr>
                                        <p:cTn id="13"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57158" y="71414"/>
            <a:ext cx="8215370" cy="646331"/>
          </a:xfrm>
          <a:prstGeom prst="rect">
            <a:avLst/>
          </a:prstGeom>
          <a:noFill/>
        </p:spPr>
        <p:txBody>
          <a:bodyPr>
            <a:spAutoFit/>
          </a:bodyPr>
          <a:lstStyle/>
          <a:p>
            <a:pPr algn="ctr">
              <a:defRPr/>
            </a:pPr>
            <a:r>
              <a:rPr lang="ru-RU"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charset="0"/>
                <a:cs typeface="Arial" charset="0"/>
              </a:rPr>
              <a:t>Два периода творчества</a:t>
            </a:r>
          </a:p>
        </p:txBody>
      </p:sp>
      <p:sp>
        <p:nvSpPr>
          <p:cNvPr id="18" name="Выноска со стрелкой вверх 17"/>
          <p:cNvSpPr/>
          <p:nvPr/>
        </p:nvSpPr>
        <p:spPr>
          <a:xfrm>
            <a:off x="785813" y="714375"/>
            <a:ext cx="2928937" cy="2071688"/>
          </a:xfrm>
          <a:prstGeom prst="upArrowCallout">
            <a:avLst>
              <a:gd name="adj1" fmla="val 25000"/>
              <a:gd name="adj2" fmla="val 24423"/>
              <a:gd name="adj3" fmla="val 23291"/>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err="1">
                <a:ln w="24500" cmpd="dbl">
                  <a:noFill/>
                  <a:prstDash val="solid"/>
                  <a:miter lim="800000"/>
                </a:ln>
                <a:solidFill>
                  <a:schemeClr val="bg1">
                    <a:lumMod val="85000"/>
                    <a:lumOff val="15000"/>
                  </a:schemeClr>
                </a:solidFill>
                <a:effectLst>
                  <a:outerShdw blurRad="38100" dist="38100" dir="7020000" algn="tl">
                    <a:srgbClr val="000000">
                      <a:alpha val="35000"/>
                    </a:srgbClr>
                  </a:outerShdw>
                </a:effectLst>
              </a:rPr>
              <a:t>Докритический</a:t>
            </a:r>
            <a:endParaRPr lang="ru-RU" sz="2400" b="1" dirty="0">
              <a:ln w="24500" cmpd="dbl">
                <a:noFill/>
                <a:prstDash val="solid"/>
                <a:miter lim="800000"/>
              </a:ln>
              <a:solidFill>
                <a:schemeClr val="bg1">
                  <a:lumMod val="85000"/>
                  <a:lumOff val="15000"/>
                </a:schemeClr>
              </a:solidFill>
              <a:effectLst>
                <a:outerShdw blurRad="38100" dist="38100" dir="7020000" algn="tl">
                  <a:srgbClr val="000000">
                    <a:alpha val="35000"/>
                  </a:srgbClr>
                </a:outerShdw>
              </a:effectLst>
            </a:endParaRPr>
          </a:p>
        </p:txBody>
      </p:sp>
      <p:sp>
        <p:nvSpPr>
          <p:cNvPr id="20" name="Выноска со стрелкой вверх 19"/>
          <p:cNvSpPr/>
          <p:nvPr/>
        </p:nvSpPr>
        <p:spPr>
          <a:xfrm>
            <a:off x="5214938" y="714375"/>
            <a:ext cx="2786062" cy="2071688"/>
          </a:xfrm>
          <a:prstGeom prst="upArrowCallout">
            <a:avLst>
              <a:gd name="adj1" fmla="val 25000"/>
              <a:gd name="adj2" fmla="val 25000"/>
              <a:gd name="adj3" fmla="val 23291"/>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a:ln w="24500" cmpd="dbl">
                  <a:noFill/>
                  <a:prstDash val="solid"/>
                  <a:miter lim="800000"/>
                </a:ln>
                <a:solidFill>
                  <a:schemeClr val="bg1">
                    <a:lumMod val="95000"/>
                    <a:lumOff val="5000"/>
                  </a:schemeClr>
                </a:solidFill>
                <a:effectLst>
                  <a:outerShdw blurRad="38100" dist="38100" dir="7020000" algn="tl">
                    <a:srgbClr val="000000">
                      <a:alpha val="35000"/>
                    </a:srgbClr>
                  </a:outerShdw>
                </a:effectLst>
              </a:rPr>
              <a:t>Критический</a:t>
            </a:r>
          </a:p>
        </p:txBody>
      </p:sp>
      <p:pic>
        <p:nvPicPr>
          <p:cNvPr id="15365" name="Рисунок 4" descr="images.jpg"/>
          <p:cNvPicPr>
            <a:picLocks noChangeAspect="1"/>
          </p:cNvPicPr>
          <p:nvPr/>
        </p:nvPicPr>
        <p:blipFill>
          <a:blip r:embed="rId2" cstate="print"/>
          <a:srcRect/>
          <a:stretch>
            <a:fillRect/>
          </a:stretch>
        </p:blipFill>
        <p:spPr bwMode="auto">
          <a:xfrm>
            <a:off x="1000125" y="2928938"/>
            <a:ext cx="2428875" cy="2713037"/>
          </a:xfrm>
          <a:prstGeom prst="rect">
            <a:avLst/>
          </a:prstGeom>
          <a:noFill/>
          <a:ln w="9525">
            <a:noFill/>
            <a:miter lim="800000"/>
            <a:headEnd/>
            <a:tailEnd/>
          </a:ln>
        </p:spPr>
      </p:pic>
      <p:pic>
        <p:nvPicPr>
          <p:cNvPr id="15366" name="Рисунок 5" descr="i (11).jpg"/>
          <p:cNvPicPr>
            <a:picLocks noChangeAspect="1"/>
          </p:cNvPicPr>
          <p:nvPr/>
        </p:nvPicPr>
        <p:blipFill>
          <a:blip r:embed="rId3" cstate="print"/>
          <a:srcRect/>
          <a:stretch>
            <a:fillRect/>
          </a:stretch>
        </p:blipFill>
        <p:spPr bwMode="auto">
          <a:xfrm>
            <a:off x="5572125" y="2857500"/>
            <a:ext cx="2143125" cy="2857500"/>
          </a:xfrm>
          <a:prstGeom prst="rect">
            <a:avLst/>
          </a:prstGeom>
          <a:noFill/>
          <a:ln w="9525">
            <a:noFill/>
            <a:miter lim="800000"/>
            <a:headEnd/>
            <a:tailEnd/>
          </a:ln>
        </p:spPr>
      </p:pic>
      <p:sp>
        <p:nvSpPr>
          <p:cNvPr id="8" name="Прямоугольник 7"/>
          <p:cNvSpPr/>
          <p:nvPr/>
        </p:nvSpPr>
        <p:spPr>
          <a:xfrm>
            <a:off x="1498600" y="5572125"/>
            <a:ext cx="1287463" cy="307975"/>
          </a:xfrm>
          <a:prstGeom prst="rect">
            <a:avLst/>
          </a:prstGeom>
        </p:spPr>
        <p:txBody>
          <a:bodyPr wrap="none">
            <a:spAutoFit/>
          </a:bodyPr>
          <a:lstStyle/>
          <a:p>
            <a:pPr>
              <a:defRPr/>
            </a:pPr>
            <a:r>
              <a:rPr lang="ru-RU" sz="1400" dirty="0">
                <a:solidFill>
                  <a:schemeClr val="bg2">
                    <a:lumMod val="75000"/>
                  </a:schemeClr>
                </a:solidFill>
                <a:latin typeface="Arial" charset="0"/>
                <a:cs typeface="Arial" charset="0"/>
              </a:rPr>
              <a:t>Материалист</a:t>
            </a:r>
          </a:p>
        </p:txBody>
      </p:sp>
      <p:sp>
        <p:nvSpPr>
          <p:cNvPr id="15368" name="Прямоугольник 8"/>
          <p:cNvSpPr>
            <a:spLocks noChangeArrowheads="1"/>
          </p:cNvSpPr>
          <p:nvPr/>
        </p:nvSpPr>
        <p:spPr bwMode="auto">
          <a:xfrm>
            <a:off x="5157788" y="5643563"/>
            <a:ext cx="3128962" cy="307975"/>
          </a:xfrm>
          <a:prstGeom prst="rect">
            <a:avLst/>
          </a:prstGeom>
          <a:noFill/>
          <a:ln w="9525">
            <a:noFill/>
            <a:miter lim="800000"/>
            <a:headEnd/>
            <a:tailEnd/>
          </a:ln>
        </p:spPr>
        <p:txBody>
          <a:bodyPr wrap="none">
            <a:spAutoFit/>
          </a:bodyPr>
          <a:lstStyle/>
          <a:p>
            <a:r>
              <a:rPr lang="ru-RU" sz="1400">
                <a:solidFill>
                  <a:schemeClr val="bg1"/>
                </a:solidFill>
              </a:rPr>
              <a:t>Перешел на позиции агностицизма</a:t>
            </a:r>
          </a:p>
        </p:txBody>
      </p:sp>
      <p:sp>
        <p:nvSpPr>
          <p:cNvPr id="9" name="Прямоугольник 8"/>
          <p:cNvSpPr>
            <a:spLocks noChangeArrowheads="1"/>
          </p:cNvSpPr>
          <p:nvPr/>
        </p:nvSpPr>
        <p:spPr bwMode="auto">
          <a:xfrm>
            <a:off x="357188" y="5786438"/>
            <a:ext cx="4071937" cy="830262"/>
          </a:xfrm>
          <a:prstGeom prst="rect">
            <a:avLst/>
          </a:prstGeom>
          <a:noFill/>
          <a:ln w="9525">
            <a:noFill/>
            <a:miter lim="800000"/>
            <a:headEnd/>
            <a:tailEnd/>
          </a:ln>
        </p:spPr>
        <p:txBody>
          <a:bodyPr>
            <a:spAutoFit/>
          </a:bodyPr>
          <a:lstStyle/>
          <a:p>
            <a:r>
              <a:rPr lang="ru-RU" sz="1200">
                <a:latin typeface="Times New Roman" pitchFamily="18" charset="0"/>
                <a:cs typeface="Times New Roman" pitchFamily="18" charset="0"/>
              </a:rPr>
              <a:t>МАТЕРИАЛИЗМ — философское   направление,   утверждающее    первичность   </a:t>
            </a:r>
            <a:r>
              <a:rPr lang="ru-RU" sz="1200" i="1">
                <a:latin typeface="Times New Roman" pitchFamily="18" charset="0"/>
                <a:cs typeface="Times New Roman" pitchFamily="18" charset="0"/>
              </a:rPr>
              <a:t>материального   и    вторичность идеального в рамках основного вопроса философии.</a:t>
            </a:r>
            <a:endParaRPr lang="ru-RU" sz="1200">
              <a:latin typeface="Times New Roman" pitchFamily="18" charset="0"/>
              <a:cs typeface="Times New Roman" pitchFamily="18" charset="0"/>
            </a:endParaRPr>
          </a:p>
        </p:txBody>
      </p:sp>
      <p:sp>
        <p:nvSpPr>
          <p:cNvPr id="10" name="Прямоугольник 9"/>
          <p:cNvSpPr>
            <a:spLocks noChangeArrowheads="1"/>
          </p:cNvSpPr>
          <p:nvPr/>
        </p:nvSpPr>
        <p:spPr bwMode="auto">
          <a:xfrm>
            <a:off x="4429125" y="5857875"/>
            <a:ext cx="4572000" cy="646113"/>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АГНОСТИЦИЗМ (греч. </a:t>
            </a:r>
            <a:r>
              <a:rPr lang="en-US" sz="1200" b="1">
                <a:latin typeface="Times New Roman" pitchFamily="18" charset="0"/>
                <a:cs typeface="Times New Roman" pitchFamily="18" charset="0"/>
              </a:rPr>
              <a:t>agnostos </a:t>
            </a:r>
            <a:r>
              <a:rPr lang="ru-RU" sz="1200" b="1">
                <a:latin typeface="Times New Roman" pitchFamily="18" charset="0"/>
                <a:cs typeface="Times New Roman" pitchFamily="18" charset="0"/>
              </a:rPr>
              <a:t>— непознаваемый) — учение, отрицающее возможность познания того, что не может быть представлено в научном или жизненном </a:t>
            </a:r>
            <a:r>
              <a:rPr lang="ru-RU" sz="1200" b="1" i="1">
                <a:latin typeface="Times New Roman" pitchFamily="18" charset="0"/>
                <a:cs typeface="Times New Roman" pitchFamily="18" charset="0"/>
              </a:rPr>
              <a:t>опыте. </a:t>
            </a:r>
            <a:endParaRPr lang="ru-RU" sz="120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41" presetClass="entr" presetSubtype="0" fill="hold" grpId="0" nodeType="withEffect">
                                  <p:stCondLst>
                                    <p:cond delay="0"/>
                                  </p:stCondLst>
                                  <p:iterate type="lt">
                                    <p:tmPct val="10000"/>
                                  </p:iterate>
                                  <p:childTnLst>
                                    <p:set>
                                      <p:cBhvr>
                                        <p:cTn id="8" dur="1" fill="hold">
                                          <p:stCondLst>
                                            <p:cond delay="0"/>
                                          </p:stCondLst>
                                        </p:cTn>
                                        <p:tgtEl>
                                          <p:spTgt spid="18"/>
                                        </p:tgtEl>
                                        <p:attrNameLst>
                                          <p:attrName>style.visibility</p:attrName>
                                        </p:attrNameLst>
                                      </p:cBhvr>
                                      <p:to>
                                        <p:strVal val="visible"/>
                                      </p:to>
                                    </p:set>
                                    <p:anim calcmode="lin" valueType="num">
                                      <p:cBhvr>
                                        <p:cTn id="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0" dur="500" fill="hold"/>
                                        <p:tgtEl>
                                          <p:spTgt spid="18"/>
                                        </p:tgtEl>
                                        <p:attrNameLst>
                                          <p:attrName>ppt_y</p:attrName>
                                        </p:attrNameLst>
                                      </p:cBhvr>
                                      <p:tavLst>
                                        <p:tav tm="0">
                                          <p:val>
                                            <p:strVal val="#ppt_y"/>
                                          </p:val>
                                        </p:tav>
                                        <p:tav tm="100000">
                                          <p:val>
                                            <p:strVal val="#ppt_y"/>
                                          </p:val>
                                        </p:tav>
                                      </p:tavLst>
                                    </p:anim>
                                    <p:anim calcmode="lin" valueType="num">
                                      <p:cBhvr>
                                        <p:cTn id="1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3" dur="500" tmFilter="0,0; .5, 1; 1, 1"/>
                                        <p:tgtEl>
                                          <p:spTgt spid="18"/>
                                        </p:tgtEl>
                                      </p:cBhvr>
                                    </p:animEffect>
                                  </p:childTnLst>
                                </p:cTn>
                              </p:par>
                              <p:par>
                                <p:cTn id="14" presetID="33" presetClass="emph" presetSubtype="0" fill="remove" grpId="1" nodeType="withEffect">
                                  <p:stCondLst>
                                    <p:cond delay="0"/>
                                  </p:stCondLst>
                                  <p:iterate type="lt">
                                    <p:tmPct val="0"/>
                                  </p:iterate>
                                  <p:childTnLst>
                                    <p:animClr clrSpc="rgb" dir="cw">
                                      <p:cBhvr override="childStyle">
                                        <p:cTn id="15" dur="1500" accel="50000" autoRev="1" fill="hold" tmFilter="0, 0; .33333, 1; 1, 1">
                                          <p:stCondLst>
                                            <p:cond delay="0"/>
                                          </p:stCondLst>
                                        </p:cTn>
                                        <p:tgtEl>
                                          <p:spTgt spid="18"/>
                                        </p:tgtEl>
                                        <p:attrNameLst>
                                          <p:attrName>style.color</p:attrName>
                                        </p:attrNameLst>
                                      </p:cBhvr>
                                      <p:to>
                                        <a:schemeClr val="accent2"/>
                                      </p:to>
                                    </p:animClr>
                                    <p:animClr clrSpc="rgb" dir="cw">
                                      <p:cBhvr>
                                        <p:cTn id="16" dur="1500" accel="50000" autoRev="1" fill="hold" tmFilter="0, 0; .33333, 1; 1, 1">
                                          <p:stCondLst>
                                            <p:cond delay="0"/>
                                          </p:stCondLst>
                                        </p:cTn>
                                        <p:tgtEl>
                                          <p:spTgt spid="18"/>
                                        </p:tgtEl>
                                        <p:attrNameLst>
                                          <p:attrName>fillcolor</p:attrName>
                                        </p:attrNameLst>
                                      </p:cBhvr>
                                      <p:to>
                                        <a:schemeClr val="accent2"/>
                                      </p:to>
                                    </p:animClr>
                                    <p:set>
                                      <p:cBhvr>
                                        <p:cTn id="17" dur="3000" fill="hold"/>
                                        <p:tgtEl>
                                          <p:spTgt spid="18"/>
                                        </p:tgtEl>
                                        <p:attrNameLst>
                                          <p:attrName>fill.type</p:attrName>
                                        </p:attrNameLst>
                                      </p:cBhvr>
                                      <p:to>
                                        <p:strVal val="solid"/>
                                      </p:to>
                                    </p:set>
                                    <p:set>
                                      <p:cBhvr>
                                        <p:cTn id="18" dur="3000" fill="hold"/>
                                        <p:tgtEl>
                                          <p:spTgt spid="18"/>
                                        </p:tgtEl>
                                        <p:attrNameLst>
                                          <p:attrName>fill.on</p:attrName>
                                        </p:attrNameLst>
                                      </p:cBhvr>
                                      <p:to>
                                        <p:strVal val="true"/>
                                      </p:to>
                                    </p:set>
                                    <p:animScale>
                                      <p:cBhvr>
                                        <p:cTn id="19" dur="1500" accel="50000" autoRev="1" fill="hold" tmFilter="0, 0; .33333, 1; 1, 1">
                                          <p:stCondLst>
                                            <p:cond delay="0"/>
                                          </p:stCondLst>
                                        </p:cTn>
                                        <p:tgtEl>
                                          <p:spTgt spid="18"/>
                                        </p:tgtEl>
                                      </p:cBhvr>
                                      <p:from x="100000" y="100000"/>
                                      <p:to x="100000" y="140000"/>
                                    </p:animScale>
                                  </p:childTnLst>
                                </p:cTn>
                              </p:par>
                              <p:par>
                                <p:cTn id="20" presetID="26" presetClass="entr" presetSubtype="0" fill="hold" nodeType="withEffect">
                                  <p:stCondLst>
                                    <p:cond delay="0"/>
                                  </p:stCondLst>
                                  <p:childTnLst>
                                    <p:set>
                                      <p:cBhvr>
                                        <p:cTn id="21" dur="1" fill="hold">
                                          <p:stCondLst>
                                            <p:cond delay="0"/>
                                          </p:stCondLst>
                                        </p:cTn>
                                        <p:tgtEl>
                                          <p:spTgt spid="15365"/>
                                        </p:tgtEl>
                                        <p:attrNameLst>
                                          <p:attrName>style.visibility</p:attrName>
                                        </p:attrNameLst>
                                      </p:cBhvr>
                                      <p:to>
                                        <p:strVal val="visible"/>
                                      </p:to>
                                    </p:set>
                                    <p:animEffect transition="in" filter="wipe(down)">
                                      <p:cBhvr>
                                        <p:cTn id="22" dur="580">
                                          <p:stCondLst>
                                            <p:cond delay="0"/>
                                          </p:stCondLst>
                                        </p:cTn>
                                        <p:tgtEl>
                                          <p:spTgt spid="15365"/>
                                        </p:tgtEl>
                                      </p:cBhvr>
                                    </p:animEffect>
                                    <p:anim calcmode="lin" valueType="num">
                                      <p:cBhvr>
                                        <p:cTn id="23" dur="1822" tmFilter="0,0; 0.14,0.36; 0.43,0.73; 0.71,0.91; 1.0,1.0">
                                          <p:stCondLst>
                                            <p:cond delay="0"/>
                                          </p:stCondLst>
                                        </p:cTn>
                                        <p:tgtEl>
                                          <p:spTgt spid="15365"/>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5365"/>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5365"/>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5365"/>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5365"/>
                                        </p:tgtEl>
                                        <p:attrNameLst>
                                          <p:attrName>ppt_y</p:attrName>
                                        </p:attrNameLst>
                                      </p:cBhvr>
                                      <p:tavLst>
                                        <p:tav tm="0" fmla="#ppt_y-sin(pi*$)/81">
                                          <p:val>
                                            <p:fltVal val="0"/>
                                          </p:val>
                                        </p:tav>
                                        <p:tav tm="100000">
                                          <p:val>
                                            <p:fltVal val="1"/>
                                          </p:val>
                                        </p:tav>
                                      </p:tavLst>
                                    </p:anim>
                                    <p:animScale>
                                      <p:cBhvr>
                                        <p:cTn id="28" dur="26">
                                          <p:stCondLst>
                                            <p:cond delay="650"/>
                                          </p:stCondLst>
                                        </p:cTn>
                                        <p:tgtEl>
                                          <p:spTgt spid="15365"/>
                                        </p:tgtEl>
                                      </p:cBhvr>
                                      <p:to x="100000" y="60000"/>
                                    </p:animScale>
                                    <p:animScale>
                                      <p:cBhvr>
                                        <p:cTn id="29" dur="166" decel="50000">
                                          <p:stCondLst>
                                            <p:cond delay="676"/>
                                          </p:stCondLst>
                                        </p:cTn>
                                        <p:tgtEl>
                                          <p:spTgt spid="15365"/>
                                        </p:tgtEl>
                                      </p:cBhvr>
                                      <p:to x="100000" y="100000"/>
                                    </p:animScale>
                                    <p:animScale>
                                      <p:cBhvr>
                                        <p:cTn id="30" dur="26">
                                          <p:stCondLst>
                                            <p:cond delay="1312"/>
                                          </p:stCondLst>
                                        </p:cTn>
                                        <p:tgtEl>
                                          <p:spTgt spid="15365"/>
                                        </p:tgtEl>
                                      </p:cBhvr>
                                      <p:to x="100000" y="80000"/>
                                    </p:animScale>
                                    <p:animScale>
                                      <p:cBhvr>
                                        <p:cTn id="31" dur="166" decel="50000">
                                          <p:stCondLst>
                                            <p:cond delay="1338"/>
                                          </p:stCondLst>
                                        </p:cTn>
                                        <p:tgtEl>
                                          <p:spTgt spid="15365"/>
                                        </p:tgtEl>
                                      </p:cBhvr>
                                      <p:to x="100000" y="100000"/>
                                    </p:animScale>
                                    <p:animScale>
                                      <p:cBhvr>
                                        <p:cTn id="32" dur="26">
                                          <p:stCondLst>
                                            <p:cond delay="1642"/>
                                          </p:stCondLst>
                                        </p:cTn>
                                        <p:tgtEl>
                                          <p:spTgt spid="15365"/>
                                        </p:tgtEl>
                                      </p:cBhvr>
                                      <p:to x="100000" y="90000"/>
                                    </p:animScale>
                                    <p:animScale>
                                      <p:cBhvr>
                                        <p:cTn id="33" dur="166" decel="50000">
                                          <p:stCondLst>
                                            <p:cond delay="1668"/>
                                          </p:stCondLst>
                                        </p:cTn>
                                        <p:tgtEl>
                                          <p:spTgt spid="15365"/>
                                        </p:tgtEl>
                                      </p:cBhvr>
                                      <p:to x="100000" y="100000"/>
                                    </p:animScale>
                                    <p:animScale>
                                      <p:cBhvr>
                                        <p:cTn id="34" dur="26">
                                          <p:stCondLst>
                                            <p:cond delay="1808"/>
                                          </p:stCondLst>
                                        </p:cTn>
                                        <p:tgtEl>
                                          <p:spTgt spid="15365"/>
                                        </p:tgtEl>
                                      </p:cBhvr>
                                      <p:to x="100000" y="95000"/>
                                    </p:animScale>
                                    <p:animScale>
                                      <p:cBhvr>
                                        <p:cTn id="35" dur="166" decel="50000">
                                          <p:stCondLst>
                                            <p:cond delay="1834"/>
                                          </p:stCondLst>
                                        </p:cTn>
                                        <p:tgtEl>
                                          <p:spTgt spid="15365"/>
                                        </p:tgtEl>
                                      </p:cBhvr>
                                      <p:to x="100000" y="100000"/>
                                    </p:animScale>
                                  </p:childTnLst>
                                </p:cTn>
                              </p:par>
                              <p:par>
                                <p:cTn id="36" presetID="41" presetClass="entr" presetSubtype="0" fill="hold" grpId="0" nodeType="withEffect">
                                  <p:stCondLst>
                                    <p:cond delay="0"/>
                                  </p:stCondLst>
                                  <p:iterate type="lt">
                                    <p:tmPct val="10000"/>
                                  </p:iterate>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8"/>
                                        </p:tgtEl>
                                        <p:attrNameLst>
                                          <p:attrName>ppt_y</p:attrName>
                                        </p:attrNameLst>
                                      </p:cBhvr>
                                      <p:tavLst>
                                        <p:tav tm="0">
                                          <p:val>
                                            <p:strVal val="#ppt_y"/>
                                          </p:val>
                                        </p:tav>
                                        <p:tav tm="100000">
                                          <p:val>
                                            <p:strVal val="#ppt_y"/>
                                          </p:val>
                                        </p:tav>
                                      </p:tavLst>
                                    </p:anim>
                                    <p:anim calcmode="lin" valueType="num">
                                      <p:cBhvr>
                                        <p:cTn id="4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3" presetClass="entr" presetSubtype="16"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childTnLst>
                                </p:cTn>
                              </p:par>
                              <p:par>
                                <p:cTn id="49" presetID="33" presetClass="emph" presetSubtype="0" fill="remove" grpId="1" nodeType="withEffect">
                                  <p:stCondLst>
                                    <p:cond delay="0"/>
                                  </p:stCondLst>
                                  <p:childTnLst>
                                    <p:animClr clrSpc="rgb" dir="cw">
                                      <p:cBhvr override="childStyle">
                                        <p:cTn id="50" dur="1500" accel="50000" autoRev="1" fill="hold" tmFilter="0, 0; .33333, 1; 1, 1">
                                          <p:stCondLst>
                                            <p:cond delay="0"/>
                                          </p:stCondLst>
                                        </p:cTn>
                                        <p:tgtEl>
                                          <p:spTgt spid="20"/>
                                        </p:tgtEl>
                                        <p:attrNameLst>
                                          <p:attrName>style.color</p:attrName>
                                        </p:attrNameLst>
                                      </p:cBhvr>
                                      <p:to>
                                        <a:schemeClr val="accent2"/>
                                      </p:to>
                                    </p:animClr>
                                    <p:animClr clrSpc="rgb" dir="cw">
                                      <p:cBhvr>
                                        <p:cTn id="51" dur="1500" accel="50000" autoRev="1" fill="hold" tmFilter="0, 0; .33333, 1; 1, 1">
                                          <p:stCondLst>
                                            <p:cond delay="0"/>
                                          </p:stCondLst>
                                        </p:cTn>
                                        <p:tgtEl>
                                          <p:spTgt spid="20"/>
                                        </p:tgtEl>
                                        <p:attrNameLst>
                                          <p:attrName>fillcolor</p:attrName>
                                        </p:attrNameLst>
                                      </p:cBhvr>
                                      <p:to>
                                        <a:schemeClr val="accent2"/>
                                      </p:to>
                                    </p:animClr>
                                    <p:set>
                                      <p:cBhvr>
                                        <p:cTn id="52" dur="3000" fill="hold"/>
                                        <p:tgtEl>
                                          <p:spTgt spid="20"/>
                                        </p:tgtEl>
                                        <p:attrNameLst>
                                          <p:attrName>fill.type</p:attrName>
                                        </p:attrNameLst>
                                      </p:cBhvr>
                                      <p:to>
                                        <p:strVal val="solid"/>
                                      </p:to>
                                    </p:set>
                                    <p:set>
                                      <p:cBhvr>
                                        <p:cTn id="53" dur="3000" fill="hold"/>
                                        <p:tgtEl>
                                          <p:spTgt spid="20"/>
                                        </p:tgtEl>
                                        <p:attrNameLst>
                                          <p:attrName>fill.on</p:attrName>
                                        </p:attrNameLst>
                                      </p:cBhvr>
                                      <p:to>
                                        <p:strVal val="true"/>
                                      </p:to>
                                    </p:set>
                                    <p:animScale>
                                      <p:cBhvr>
                                        <p:cTn id="54" dur="1500" accel="50000" autoRev="1" fill="hold" tmFilter="0, 0; .33333, 1; 1, 1">
                                          <p:stCondLst>
                                            <p:cond delay="0"/>
                                          </p:stCondLst>
                                        </p:cTn>
                                        <p:tgtEl>
                                          <p:spTgt spid="20"/>
                                        </p:tgtEl>
                                      </p:cBhvr>
                                      <p:from x="100000" y="100000"/>
                                      <p:to x="100000" y="140000"/>
                                    </p:animScale>
                                  </p:childTnLst>
                                </p:cTn>
                              </p:par>
                              <p:par>
                                <p:cTn id="55" presetID="54" presetClass="entr" presetSubtype="0" accel="100000" fill="hold" nodeType="withEffect">
                                  <p:stCondLst>
                                    <p:cond delay="0"/>
                                  </p:stCondLst>
                                  <p:childTnLst>
                                    <p:set>
                                      <p:cBhvr>
                                        <p:cTn id="56" dur="1" fill="hold">
                                          <p:stCondLst>
                                            <p:cond delay="0"/>
                                          </p:stCondLst>
                                        </p:cTn>
                                        <p:tgtEl>
                                          <p:spTgt spid="15366"/>
                                        </p:tgtEl>
                                        <p:attrNameLst>
                                          <p:attrName>style.visibility</p:attrName>
                                        </p:attrNameLst>
                                      </p:cBhvr>
                                      <p:to>
                                        <p:strVal val="visible"/>
                                      </p:to>
                                    </p:set>
                                    <p:anim calcmode="lin" valueType="num">
                                      <p:cBhvr>
                                        <p:cTn id="57" dur="500" fill="hold"/>
                                        <p:tgtEl>
                                          <p:spTgt spid="15366"/>
                                        </p:tgtEl>
                                        <p:attrNameLst>
                                          <p:attrName>ppt_w</p:attrName>
                                        </p:attrNameLst>
                                      </p:cBhvr>
                                      <p:tavLst>
                                        <p:tav tm="0">
                                          <p:val>
                                            <p:strVal val="#ppt_w*0.05"/>
                                          </p:val>
                                        </p:tav>
                                        <p:tav tm="100000">
                                          <p:val>
                                            <p:strVal val="#ppt_w"/>
                                          </p:val>
                                        </p:tav>
                                      </p:tavLst>
                                    </p:anim>
                                    <p:anim calcmode="lin" valueType="num">
                                      <p:cBhvr>
                                        <p:cTn id="58" dur="500" fill="hold"/>
                                        <p:tgtEl>
                                          <p:spTgt spid="15366"/>
                                        </p:tgtEl>
                                        <p:attrNameLst>
                                          <p:attrName>ppt_h</p:attrName>
                                        </p:attrNameLst>
                                      </p:cBhvr>
                                      <p:tavLst>
                                        <p:tav tm="0">
                                          <p:val>
                                            <p:strVal val="#ppt_h"/>
                                          </p:val>
                                        </p:tav>
                                        <p:tav tm="100000">
                                          <p:val>
                                            <p:strVal val="#ppt_h"/>
                                          </p:val>
                                        </p:tav>
                                      </p:tavLst>
                                    </p:anim>
                                    <p:anim calcmode="lin" valueType="num">
                                      <p:cBhvr>
                                        <p:cTn id="59" dur="500" fill="hold"/>
                                        <p:tgtEl>
                                          <p:spTgt spid="15366"/>
                                        </p:tgtEl>
                                        <p:attrNameLst>
                                          <p:attrName>ppt_x</p:attrName>
                                        </p:attrNameLst>
                                      </p:cBhvr>
                                      <p:tavLst>
                                        <p:tav tm="0">
                                          <p:val>
                                            <p:strVal val="#ppt_x-.2"/>
                                          </p:val>
                                        </p:tav>
                                        <p:tav tm="100000">
                                          <p:val>
                                            <p:strVal val="#ppt_x"/>
                                          </p:val>
                                        </p:tav>
                                      </p:tavLst>
                                    </p:anim>
                                    <p:anim calcmode="lin" valueType="num">
                                      <p:cBhvr>
                                        <p:cTn id="60" dur="500" fill="hold"/>
                                        <p:tgtEl>
                                          <p:spTgt spid="15366"/>
                                        </p:tgtEl>
                                        <p:attrNameLst>
                                          <p:attrName>ppt_y</p:attrName>
                                        </p:attrNameLst>
                                      </p:cBhvr>
                                      <p:tavLst>
                                        <p:tav tm="0">
                                          <p:val>
                                            <p:strVal val="#ppt_y"/>
                                          </p:val>
                                        </p:tav>
                                        <p:tav tm="100000">
                                          <p:val>
                                            <p:strVal val="#ppt_y"/>
                                          </p:val>
                                        </p:tav>
                                      </p:tavLst>
                                    </p:anim>
                                    <p:animEffect transition="in" filter="fade">
                                      <p:cBhvr>
                                        <p:cTn id="61" dur="500"/>
                                        <p:tgtEl>
                                          <p:spTgt spid="15366"/>
                                        </p:tgtEl>
                                      </p:cBhvr>
                                    </p:animEffect>
                                  </p:childTnLst>
                                </p:cTn>
                              </p:par>
                              <p:par>
                                <p:cTn id="62" presetID="41" presetClass="entr" presetSubtype="0" fill="hold" grpId="0" nodeType="withEffect">
                                  <p:stCondLst>
                                    <p:cond delay="0"/>
                                  </p:stCondLst>
                                  <p:iterate type="lt">
                                    <p:tmPct val="10000"/>
                                  </p:iterate>
                                  <p:childTnLst>
                                    <p:set>
                                      <p:cBhvr>
                                        <p:cTn id="63" dur="1" fill="hold">
                                          <p:stCondLst>
                                            <p:cond delay="0"/>
                                          </p:stCondLst>
                                        </p:cTn>
                                        <p:tgtEl>
                                          <p:spTgt spid="15368"/>
                                        </p:tgtEl>
                                        <p:attrNameLst>
                                          <p:attrName>style.visibility</p:attrName>
                                        </p:attrNameLst>
                                      </p:cBhvr>
                                      <p:to>
                                        <p:strVal val="visible"/>
                                      </p:to>
                                    </p:set>
                                    <p:anim calcmode="lin" valueType="num">
                                      <p:cBhvr>
                                        <p:cTn id="64" dur="500" fill="hold"/>
                                        <p:tgtEl>
                                          <p:spTgt spid="15368"/>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15368"/>
                                        </p:tgtEl>
                                        <p:attrNameLst>
                                          <p:attrName>ppt_y</p:attrName>
                                        </p:attrNameLst>
                                      </p:cBhvr>
                                      <p:tavLst>
                                        <p:tav tm="0">
                                          <p:val>
                                            <p:strVal val="#ppt_y"/>
                                          </p:val>
                                        </p:tav>
                                        <p:tav tm="100000">
                                          <p:val>
                                            <p:strVal val="#ppt_y"/>
                                          </p:val>
                                        </p:tav>
                                      </p:tavLst>
                                    </p:anim>
                                    <p:anim calcmode="lin" valueType="num">
                                      <p:cBhvr>
                                        <p:cTn id="66" dur="500" fill="hold"/>
                                        <p:tgtEl>
                                          <p:spTgt spid="15368"/>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15368"/>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15368"/>
                                        </p:tgtEl>
                                      </p:cBhvr>
                                    </p:animEffect>
                                  </p:childTnLst>
                                </p:cTn>
                              </p:par>
                            </p:childTnLst>
                          </p:cTn>
                        </p:par>
                        <p:par>
                          <p:cTn id="69" fill="hold">
                            <p:stCondLst>
                              <p:cond delay="3000"/>
                            </p:stCondLst>
                            <p:childTnLst>
                              <p:par>
                                <p:cTn id="70" presetID="22" presetClass="entr" presetSubtype="4" fill="hold" grpId="0" nodeType="after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wipe(down)">
                                      <p:cBhvr>
                                        <p:cTn id="72" dur="500"/>
                                        <p:tgtEl>
                                          <p:spTgt spid="9"/>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down)">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animBg="1"/>
      <p:bldP spid="20" grpId="1" animBg="1"/>
      <p:bldP spid="8" grpId="0"/>
      <p:bldP spid="1536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Содержимое 7" descr="270px-KantLecturing (1).jpg"/>
          <p:cNvPicPr>
            <a:picLocks noGrp="1" noChangeAspect="1"/>
          </p:cNvPicPr>
          <p:nvPr>
            <p:ph idx="1"/>
          </p:nvPr>
        </p:nvPicPr>
        <p:blipFill>
          <a:blip r:embed="rId2" cstate="print"/>
          <a:srcRect/>
          <a:stretch>
            <a:fillRect/>
          </a:stretch>
        </p:blipFill>
        <p:spPr>
          <a:xfrm>
            <a:off x="4643438" y="2571750"/>
            <a:ext cx="4000500" cy="3286125"/>
          </a:xfrm>
        </p:spPr>
      </p:pic>
      <p:sp>
        <p:nvSpPr>
          <p:cNvPr id="5" name="Лента лицом вверх 4"/>
          <p:cNvSpPr/>
          <p:nvPr/>
        </p:nvSpPr>
        <p:spPr>
          <a:xfrm>
            <a:off x="642910" y="285728"/>
            <a:ext cx="7858180" cy="1285884"/>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balanced" dir="t">
                <a:rot lat="0" lon="0" rev="2100000"/>
              </a:lightRig>
            </a:scene3d>
            <a:sp3d extrusionH="57150" prstMaterial="metal">
              <a:bevelT w="38100" h="25400"/>
              <a:contourClr>
                <a:schemeClr val="bg2"/>
              </a:contourClr>
            </a:sp3d>
          </a:bodyPr>
          <a:lstStyle/>
          <a:p>
            <a:pPr algn="ctr">
              <a:defRPr/>
            </a:pPr>
            <a:r>
              <a:rPr lang="ru-RU" sz="3600" b="1" dirty="0" err="1">
                <a:ln w="50800"/>
                <a:solidFill>
                  <a:schemeClr val="bg1">
                    <a:shade val="50000"/>
                  </a:schemeClr>
                </a:solidFill>
              </a:rPr>
              <a:t>Докритический</a:t>
            </a:r>
            <a:endParaRPr lang="ru-RU" sz="3600" b="1" dirty="0">
              <a:ln w="50800"/>
              <a:solidFill>
                <a:schemeClr val="bg1">
                  <a:shade val="50000"/>
                </a:schemeClr>
              </a:solidFill>
            </a:endParaRPr>
          </a:p>
          <a:p>
            <a:pPr algn="ctr">
              <a:defRPr/>
            </a:pPr>
            <a:r>
              <a:rPr lang="ru-RU" sz="3600" b="1" dirty="0">
                <a:ln w="50800"/>
                <a:solidFill>
                  <a:schemeClr val="bg1">
                    <a:shade val="50000"/>
                  </a:schemeClr>
                </a:solidFill>
              </a:rPr>
              <a:t>период</a:t>
            </a:r>
          </a:p>
        </p:txBody>
      </p:sp>
      <p:sp>
        <p:nvSpPr>
          <p:cNvPr id="8" name="TextBox 7"/>
          <p:cNvSpPr txBox="1"/>
          <p:nvPr/>
        </p:nvSpPr>
        <p:spPr>
          <a:xfrm>
            <a:off x="428596" y="2143116"/>
            <a:ext cx="4071966" cy="1631216"/>
          </a:xfrm>
          <a:prstGeom prst="rect">
            <a:avLst/>
          </a:prstGeom>
          <a:noFill/>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defRPr/>
            </a:pPr>
            <a:r>
              <a:rPr lang="ru-RU" sz="2400" b="1" dirty="0">
                <a:ln/>
                <a:solidFill>
                  <a:schemeClr val="accent3"/>
                </a:solidFill>
                <a:effectLst>
                  <a:reflection blurRad="6350" stA="55000" endA="50" endPos="85000" dir="5400000" sy="-100000" algn="bl" rotWithShape="0"/>
                </a:effectLst>
                <a:latin typeface="Arial" charset="0"/>
                <a:cs typeface="Arial" charset="0"/>
              </a:rPr>
              <a:t>   Небулярная теория</a:t>
            </a:r>
          </a:p>
          <a:p>
            <a:pPr>
              <a:defRPr/>
            </a:pPr>
            <a:r>
              <a:rPr lang="ru-RU" sz="1400" b="1" dirty="0">
                <a:ln/>
                <a:solidFill>
                  <a:schemeClr val="tx2"/>
                </a:solidFill>
                <a:latin typeface="Arial" charset="0"/>
                <a:cs typeface="Arial" charset="0"/>
              </a:rPr>
              <a:t>                      </a:t>
            </a:r>
          </a:p>
          <a:p>
            <a:pPr>
              <a:defRPr/>
            </a:pPr>
            <a:r>
              <a:rPr lang="ru-RU" sz="1400" b="1" dirty="0">
                <a:ln/>
                <a:solidFill>
                  <a:schemeClr val="tx2"/>
                </a:solidFill>
                <a:latin typeface="Arial" charset="0"/>
                <a:cs typeface="Arial" charset="0"/>
              </a:rPr>
              <a:t>                            гипотеза</a:t>
            </a:r>
          </a:p>
          <a:p>
            <a:pPr>
              <a:defRPr/>
            </a:pPr>
            <a:r>
              <a:rPr lang="ru-RU" sz="1600" dirty="0">
                <a:latin typeface="Arial" charset="0"/>
                <a:cs typeface="Arial" charset="0"/>
              </a:rPr>
              <a:t>Солнечная система не всегда была такой, какова она сейчас, а возникла из первичной газовой туманности</a:t>
            </a:r>
            <a:endParaRPr lang="ru-RU" sz="1600" b="1" dirty="0">
              <a:ln/>
              <a:latin typeface="Arial" charset="0"/>
              <a:cs typeface="Arial" charset="0"/>
            </a:endParaRPr>
          </a:p>
        </p:txBody>
      </p:sp>
      <p:sp>
        <p:nvSpPr>
          <p:cNvPr id="9" name="5-конечная звезда 8"/>
          <p:cNvSpPr/>
          <p:nvPr/>
        </p:nvSpPr>
        <p:spPr>
          <a:xfrm flipH="1">
            <a:off x="214313" y="4143375"/>
            <a:ext cx="331787" cy="285750"/>
          </a:xfrm>
          <a:prstGeom prst="star5">
            <a:avLst>
              <a:gd name="adj" fmla="val 19098"/>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rgbClr val="FF0000"/>
              </a:solidFill>
            </a:endParaRPr>
          </a:p>
        </p:txBody>
      </p:sp>
      <p:sp>
        <p:nvSpPr>
          <p:cNvPr id="10" name="5-конечная звезда 9"/>
          <p:cNvSpPr/>
          <p:nvPr/>
        </p:nvSpPr>
        <p:spPr>
          <a:xfrm flipH="1">
            <a:off x="142875" y="2857500"/>
            <a:ext cx="331788" cy="28575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rgbClr val="FF0000"/>
              </a:solidFill>
            </a:endParaRPr>
          </a:p>
        </p:txBody>
      </p:sp>
      <p:sp>
        <p:nvSpPr>
          <p:cNvPr id="11" name="TextBox 10"/>
          <p:cNvSpPr txBox="1"/>
          <p:nvPr/>
        </p:nvSpPr>
        <p:spPr>
          <a:xfrm>
            <a:off x="785786" y="3943183"/>
            <a:ext cx="2857520" cy="1200329"/>
          </a:xfrm>
          <a:prstGeom prst="rect">
            <a:avLst/>
          </a:prstGeom>
          <a:noFill/>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defRPr/>
            </a:pPr>
            <a:r>
              <a:rPr lang="ru-RU" sz="2400" b="1" dirty="0">
                <a:ln/>
                <a:solidFill>
                  <a:schemeClr val="accent3"/>
                </a:solidFill>
                <a:effectLst>
                  <a:outerShdw blurRad="60007" dist="200025" dir="15000000" sy="30000" kx="-1800000" algn="bl" rotWithShape="0">
                    <a:prstClr val="black">
                      <a:alpha val="32000"/>
                    </a:prstClr>
                  </a:outerShdw>
                </a:effectLst>
                <a:latin typeface="Arial" charset="0"/>
                <a:cs typeface="Arial" charset="0"/>
              </a:rPr>
              <a:t>Идея изменений и развития</a:t>
            </a:r>
          </a:p>
          <a:p>
            <a:pPr>
              <a:defRPr/>
            </a:pPr>
            <a:endParaRPr lang="ru-RU" sz="2400" b="1" dirty="0">
              <a:ln/>
              <a:solidFill>
                <a:schemeClr val="accent3"/>
              </a:solidFill>
              <a:effectLst>
                <a:outerShdw blurRad="60007" dist="200025" dir="15000000" sy="30000" kx="-1800000" algn="bl" rotWithShape="0">
                  <a:prstClr val="black">
                    <a:alpha val="32000"/>
                  </a:prstClr>
                </a:outerShdw>
              </a:effectLst>
              <a:latin typeface="Arial" charset="0"/>
              <a:cs typeface="Arial" charset="0"/>
            </a:endParaRPr>
          </a:p>
        </p:txBody>
      </p:sp>
      <p:sp>
        <p:nvSpPr>
          <p:cNvPr id="13" name="TextBox 12"/>
          <p:cNvSpPr txBox="1"/>
          <p:nvPr/>
        </p:nvSpPr>
        <p:spPr>
          <a:xfrm>
            <a:off x="5643570" y="2059536"/>
            <a:ext cx="2500330" cy="400110"/>
          </a:xfrm>
          <a:prstGeom prst="rect">
            <a:avLst/>
          </a:prstGeom>
          <a:noFill/>
        </p:spPr>
        <p:txBody>
          <a:bodyPr>
            <a:spAutoFit/>
          </a:bodyPr>
          <a:lstStyle/>
          <a:p>
            <a:pPr>
              <a:defRPr/>
            </a:pPr>
            <a:r>
              <a:rPr lang="ru-RU" sz="2000" b="1" spc="50" dirty="0">
                <a:ln w="12700" cmpd="sng">
                  <a:solidFill>
                    <a:schemeClr val="accent6">
                      <a:satMod val="120000"/>
                      <a:shade val="80000"/>
                    </a:schemeClr>
                  </a:solidFill>
                  <a:prstDash val="solid"/>
                </a:ln>
                <a:solidFill>
                  <a:schemeClr val="accent6">
                    <a:tint val="1000"/>
                  </a:schemeClr>
                </a:solidFill>
                <a:effectLst>
                  <a:glow rad="139700">
                    <a:schemeClr val="accent5">
                      <a:satMod val="175000"/>
                      <a:alpha val="40000"/>
                    </a:schemeClr>
                  </a:glow>
                </a:effectLst>
                <a:latin typeface="Arial" charset="0"/>
                <a:cs typeface="Arial" charset="0"/>
              </a:rPr>
              <a:t>Чтение лекций</a:t>
            </a:r>
          </a:p>
        </p:txBody>
      </p:sp>
      <p:sp>
        <p:nvSpPr>
          <p:cNvPr id="16393" name="Прямоугольник 11"/>
          <p:cNvSpPr>
            <a:spLocks noChangeArrowheads="1"/>
          </p:cNvSpPr>
          <p:nvPr/>
        </p:nvSpPr>
        <p:spPr bwMode="auto">
          <a:xfrm>
            <a:off x="214313" y="5000625"/>
            <a:ext cx="4046537" cy="369888"/>
          </a:xfrm>
          <a:prstGeom prst="rect">
            <a:avLst/>
          </a:prstGeom>
          <a:noFill/>
          <a:ln w="9525">
            <a:noFill/>
            <a:miter lim="800000"/>
            <a:headEnd/>
            <a:tailEnd/>
          </a:ln>
        </p:spPr>
        <p:txBody>
          <a:bodyPr wrap="none">
            <a:spAutoFit/>
          </a:bodyPr>
          <a:lstStyle/>
          <a:p>
            <a:r>
              <a:rPr lang="ru-RU"/>
              <a:t>начала проникать в естествознание</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from="(-#ppt_w/2)" to="(#ppt_x)" calcmode="lin" valueType="num">
                                      <p:cBhvr>
                                        <p:cTn id="7" dur="600" fill="hold">
                                          <p:stCondLst>
                                            <p:cond delay="0"/>
                                          </p:stCondLst>
                                        </p:cTn>
                                        <p:tgtEl>
                                          <p:spTgt spid="5"/>
                                        </p:tgtEl>
                                        <p:attrNameLst>
                                          <p:attrName>ppt_x</p:attrName>
                                        </p:attrNameLst>
                                      </p:cBhvr>
                                    </p:anim>
                                    <p:anim from="0" to="-1.0" calcmode="lin" valueType="num">
                                      <p:cBhvr>
                                        <p:cTn id="8" dur="200" decel="50000" autoRev="1" fill="hold">
                                          <p:stCondLst>
                                            <p:cond delay="600"/>
                                          </p:stCondLst>
                                        </p:cTn>
                                        <p:tgtEl>
                                          <p:spTgt spid="5"/>
                                        </p:tgtEl>
                                        <p:attrNameLst>
                                          <p:attrName>xshear</p:attrName>
                                        </p:attrNameLst>
                                      </p:cBhvr>
                                    </p:anim>
                                    <p:animScale>
                                      <p:cBhvr>
                                        <p:cTn id="9" dur="200" decel="100000" autoRev="1" fill="hold">
                                          <p:stCondLst>
                                            <p:cond delay="600"/>
                                          </p:stCondLst>
                                        </p:cTn>
                                        <p:tgtEl>
                                          <p:spTgt spid="5"/>
                                        </p:tgtEl>
                                      </p:cBhvr>
                                      <p:from x="100000" y="100000"/>
                                      <p:to x="80000" y="100000"/>
                                    </p:animScale>
                                    <p:anim by="(#ppt_h/3+#ppt_w*0.1)" calcmode="lin" valueType="num">
                                      <p:cBhvr additive="sum">
                                        <p:cTn id="10" dur="200" decel="100000" autoRev="1" fill="hold">
                                          <p:stCondLst>
                                            <p:cond delay="600"/>
                                          </p:stCondLst>
                                        </p:cTn>
                                        <p:tgtEl>
                                          <p:spTgt spid="5"/>
                                        </p:tgtEl>
                                        <p:attrNameLst>
                                          <p:attrName>ppt_x</p:attrName>
                                        </p:attrNameLst>
                                      </p:cBhvr>
                                    </p:anim>
                                  </p:childTnLst>
                                </p:cTn>
                              </p:par>
                            </p:childTnLst>
                          </p:cTn>
                        </p:par>
                        <p:par>
                          <p:cTn id="11" fill="hold">
                            <p:stCondLst>
                              <p:cond delay="1000"/>
                            </p:stCondLst>
                            <p:childTnLst>
                              <p:par>
                                <p:cTn id="12" presetID="41" presetClass="entr" presetSubtype="0" fill="hold" nodeType="after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8"/>
                                        </p:tgtEl>
                                        <p:attrNameLst>
                                          <p:attrName>ppt_y</p:attrName>
                                        </p:attrNameLst>
                                      </p:cBhvr>
                                      <p:tavLst>
                                        <p:tav tm="0">
                                          <p:val>
                                            <p:strVal val="#ppt_y"/>
                                          </p:val>
                                        </p:tav>
                                        <p:tav tm="100000">
                                          <p:val>
                                            <p:strVal val="#ppt_y"/>
                                          </p:val>
                                        </p:tav>
                                      </p:tavLst>
                                    </p:anim>
                                    <p:anim calcmode="lin" valueType="num">
                                      <p:cBhvr>
                                        <p:cTn id="1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8"/>
                                        </p:tgtEl>
                                      </p:cBhvr>
                                    </p:animEffect>
                                  </p:childTnLst>
                                </p:cTn>
                              </p:par>
                            </p:childTnLst>
                          </p:cTn>
                        </p:par>
                        <p:par>
                          <p:cTn id="19" fill="hold">
                            <p:stCondLst>
                              <p:cond delay="7000"/>
                            </p:stCondLst>
                            <p:childTnLst>
                              <p:par>
                                <p:cTn id="20" presetID="52"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Scale>
                                      <p:cBhvr>
                                        <p:cTn id="22"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1"/>
                                        </p:tgtEl>
                                        <p:attrNameLst>
                                          <p:attrName>ppt_x</p:attrName>
                                          <p:attrName>ppt_y</p:attrName>
                                        </p:attrNameLst>
                                      </p:cBhvr>
                                    </p:animMotion>
                                    <p:animEffect transition="in" filter="fade">
                                      <p:cBhvr>
                                        <p:cTn id="24" dur="1000"/>
                                        <p:tgtEl>
                                          <p:spTgt spid="11"/>
                                        </p:tgtEl>
                                      </p:cBhvr>
                                    </p:animEffect>
                                  </p:childTnLst>
                                </p:cTn>
                              </p:par>
                              <p:par>
                                <p:cTn id="25" presetID="52" presetClass="entr" presetSubtype="0" fill="hold" grpId="0" nodeType="withEffect">
                                  <p:stCondLst>
                                    <p:cond delay="0"/>
                                  </p:stCondLst>
                                  <p:childTnLst>
                                    <p:set>
                                      <p:cBhvr>
                                        <p:cTn id="26" dur="1" fill="hold">
                                          <p:stCondLst>
                                            <p:cond delay="0"/>
                                          </p:stCondLst>
                                        </p:cTn>
                                        <p:tgtEl>
                                          <p:spTgt spid="16393"/>
                                        </p:tgtEl>
                                        <p:attrNameLst>
                                          <p:attrName>style.visibility</p:attrName>
                                        </p:attrNameLst>
                                      </p:cBhvr>
                                      <p:to>
                                        <p:strVal val="visible"/>
                                      </p:to>
                                    </p:set>
                                    <p:animScale>
                                      <p:cBhvr>
                                        <p:cTn id="27" dur="1000" decel="50000" fill="hold">
                                          <p:stCondLst>
                                            <p:cond delay="0"/>
                                          </p:stCondLst>
                                        </p:cTn>
                                        <p:tgtEl>
                                          <p:spTgt spid="163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6393"/>
                                        </p:tgtEl>
                                        <p:attrNameLst>
                                          <p:attrName>ppt_x</p:attrName>
                                          <p:attrName>ppt_y</p:attrName>
                                        </p:attrNameLst>
                                      </p:cBhvr>
                                    </p:animMotion>
                                    <p:animEffect transition="in" filter="fade">
                                      <p:cBhvr>
                                        <p:cTn id="29" dur="1000"/>
                                        <p:tgtEl>
                                          <p:spTgt spid="16393"/>
                                        </p:tgtEl>
                                      </p:cBhvr>
                                    </p:animEffect>
                                  </p:childTnLst>
                                </p:cTn>
                              </p:par>
                              <p:par>
                                <p:cTn id="30" presetID="14" presetClass="emph" presetSubtype="0" fill="hold" nodeType="withEffect">
                                  <p:stCondLst>
                                    <p:cond delay="0"/>
                                  </p:stCondLst>
                                  <p:childTnLst>
                                    <p:animClr clrSpc="rgb" dir="cw">
                                      <p:cBhvr override="childStyle">
                                        <p:cTn id="31" dur="1900" fill="hold">
                                          <p:stCondLst>
                                            <p:cond delay="100"/>
                                          </p:stCondLst>
                                        </p:cTn>
                                        <p:tgtEl>
                                          <p:spTgt spid="16386"/>
                                        </p:tgtEl>
                                        <p:attrNameLst>
                                          <p:attrName>style.color</p:attrName>
                                        </p:attrNameLst>
                                      </p:cBhvr>
                                      <p:to>
                                        <a:schemeClr val="accent2"/>
                                      </p:to>
                                    </p:animClr>
                                    <p:animClr clrSpc="rgb" dir="cw">
                                      <p:cBhvr>
                                        <p:cTn id="32" dur="1900" fill="hold">
                                          <p:stCondLst>
                                            <p:cond delay="100"/>
                                          </p:stCondLst>
                                        </p:cTn>
                                        <p:tgtEl>
                                          <p:spTgt spid="16386"/>
                                        </p:tgtEl>
                                        <p:attrNameLst>
                                          <p:attrName>fillColor</p:attrName>
                                        </p:attrNameLst>
                                      </p:cBhvr>
                                      <p:to>
                                        <a:schemeClr val="accent2"/>
                                      </p:to>
                                    </p:animClr>
                                    <p:set>
                                      <p:cBhvr>
                                        <p:cTn id="33" dur="1900" fill="hold">
                                          <p:stCondLst>
                                            <p:cond delay="100"/>
                                          </p:stCondLst>
                                        </p:cTn>
                                        <p:tgtEl>
                                          <p:spTgt spid="16386"/>
                                        </p:tgtEl>
                                        <p:attrNameLst>
                                          <p:attrName>fill.type</p:attrName>
                                        </p:attrNameLst>
                                      </p:cBhvr>
                                      <p:to>
                                        <p:strVal val="solid"/>
                                      </p:to>
                                    </p:set>
                                    <p:set>
                                      <p:cBhvr>
                                        <p:cTn id="34" dur="1900" fill="hold">
                                          <p:stCondLst>
                                            <p:cond delay="100"/>
                                          </p:stCondLst>
                                        </p:cTn>
                                        <p:tgtEl>
                                          <p:spTgt spid="16386"/>
                                        </p:tgtEl>
                                        <p:attrNameLst>
                                          <p:attrName>fill.on</p:attrName>
                                        </p:attrNameLst>
                                      </p:cBhvr>
                                      <p:to>
                                        <p:strVal val="true"/>
                                      </p:to>
                                    </p:set>
                                    <p:animScale>
                                      <p:cBhvr>
                                        <p:cTn id="35" dur="200" fill="hold">
                                          <p:stCondLst>
                                            <p:cond delay="0"/>
                                          </p:stCondLst>
                                        </p:cTn>
                                        <p:tgtEl>
                                          <p:spTgt spid="16386"/>
                                        </p:tgtEl>
                                      </p:cBhvr>
                                      <p:from x="100000" y="100000"/>
                                      <p:to x="100000" y="5000"/>
                                    </p:animScale>
                                    <p:animScale>
                                      <p:cBhvr>
                                        <p:cTn id="36" dur="200" fill="hold">
                                          <p:stCondLst>
                                            <p:cond delay="200"/>
                                          </p:stCondLst>
                                        </p:cTn>
                                        <p:tgtEl>
                                          <p:spTgt spid="16386"/>
                                        </p:tgtEl>
                                      </p:cBhvr>
                                      <p:from x="100000" y="5000"/>
                                      <p:to x="120000" y="150000"/>
                                    </p:animScale>
                                    <p:animScale>
                                      <p:cBhvr>
                                        <p:cTn id="37" dur="600" fill="hold">
                                          <p:stCondLst>
                                            <p:cond delay="1400"/>
                                          </p:stCondLst>
                                        </p:cTn>
                                        <p:tgtEl>
                                          <p:spTgt spid="16386"/>
                                        </p:tgtEl>
                                      </p:cBhvr>
                                      <p:to x="12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anchor="ctr">
            <a:normAutofit fontScale="90000"/>
            <a:scene3d>
              <a:camera prst="orthographicFront"/>
              <a:lightRig rig="balanced" dir="t">
                <a:rot lat="0" lon="0" rev="2100000"/>
              </a:lightRig>
            </a:scene3d>
            <a:sp3d extrusionH="57150" prstMaterial="metal">
              <a:bevelT w="38100" h="25400"/>
              <a:contourClr>
                <a:schemeClr val="bg2"/>
              </a:contourClr>
            </a:sp3d>
          </a:bodyPr>
          <a:lstStyle/>
          <a:p>
            <a:pPr algn="ctr" eaLnBrk="1" hangingPunct="1">
              <a:defRPr/>
            </a:pPr>
            <a:r>
              <a:rPr lang="ru-RU" sz="3600" b="1" smtClean="0">
                <a:ln w="50800"/>
                <a:solidFill>
                  <a:schemeClr val="bg1">
                    <a:shade val="50000"/>
                  </a:schemeClr>
                </a:solidFill>
              </a:rPr>
              <a:t>Критический</a:t>
            </a:r>
          </a:p>
          <a:p>
            <a:pPr algn="ctr" eaLnBrk="1" hangingPunct="1">
              <a:defRPr/>
            </a:pPr>
            <a:r>
              <a:rPr lang="ru-RU" sz="3600" b="1" smtClean="0">
                <a:ln w="50800"/>
                <a:solidFill>
                  <a:schemeClr val="bg1">
                    <a:shade val="50000"/>
                  </a:schemeClr>
                </a:solidFill>
              </a:rPr>
              <a:t>период</a:t>
            </a:r>
            <a:endParaRPr lang="ru-RU" sz="3600" b="1">
              <a:ln w="50800"/>
              <a:solidFill>
                <a:schemeClr val="bg1">
                  <a:shade val="50000"/>
                </a:schemeClr>
              </a:solidFill>
            </a:endParaRPr>
          </a:p>
        </p:txBody>
      </p:sp>
      <p:sp>
        <p:nvSpPr>
          <p:cNvPr id="7" name="TextBox 6"/>
          <p:cNvSpPr txBox="1"/>
          <p:nvPr/>
        </p:nvSpPr>
        <p:spPr>
          <a:xfrm>
            <a:off x="2357422" y="2334276"/>
            <a:ext cx="6143668" cy="52322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ru-RU"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        « Критика чистого разума »</a:t>
            </a:r>
          </a:p>
        </p:txBody>
      </p:sp>
      <p:sp>
        <p:nvSpPr>
          <p:cNvPr id="9" name="TextBox 8"/>
          <p:cNvSpPr txBox="1"/>
          <p:nvPr/>
        </p:nvSpPr>
        <p:spPr>
          <a:xfrm>
            <a:off x="1285852" y="3405846"/>
            <a:ext cx="7500990" cy="52322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ru-RU"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               «Критика практического разума» </a:t>
            </a:r>
          </a:p>
        </p:txBody>
      </p:sp>
      <p:pic>
        <p:nvPicPr>
          <p:cNvPr id="15365" name="Рисунок 9" descr="200px-Kant_Kaliningrad.jpg"/>
          <p:cNvPicPr>
            <a:picLocks noChangeAspect="1"/>
          </p:cNvPicPr>
          <p:nvPr/>
        </p:nvPicPr>
        <p:blipFill>
          <a:blip r:embed="rId2" cstate="print"/>
          <a:srcRect/>
          <a:stretch>
            <a:fillRect/>
          </a:stretch>
        </p:blipFill>
        <p:spPr bwMode="auto">
          <a:xfrm>
            <a:off x="285750" y="1714500"/>
            <a:ext cx="2540000" cy="4500563"/>
          </a:xfrm>
          <a:prstGeom prst="rect">
            <a:avLst/>
          </a:prstGeom>
          <a:noFill/>
          <a:ln w="9525">
            <a:noFill/>
            <a:miter lim="800000"/>
            <a:headEnd/>
            <a:tailEnd/>
          </a:ln>
        </p:spPr>
      </p:pic>
      <p:sp>
        <p:nvSpPr>
          <p:cNvPr id="11" name="5-конечная звезда 10"/>
          <p:cNvSpPr/>
          <p:nvPr/>
        </p:nvSpPr>
        <p:spPr>
          <a:xfrm flipH="1">
            <a:off x="5311775" y="2143125"/>
            <a:ext cx="331788" cy="285750"/>
          </a:xfrm>
          <a:prstGeom prst="star5">
            <a:avLst>
              <a:gd name="adj" fmla="val 19098"/>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rgbClr val="FF0000"/>
              </a:solidFill>
            </a:endParaRPr>
          </a:p>
        </p:txBody>
      </p:sp>
      <p:sp>
        <p:nvSpPr>
          <p:cNvPr id="12" name="5-конечная звезда 11"/>
          <p:cNvSpPr/>
          <p:nvPr/>
        </p:nvSpPr>
        <p:spPr>
          <a:xfrm flipH="1">
            <a:off x="5286375" y="3214688"/>
            <a:ext cx="331788" cy="285750"/>
          </a:xfrm>
          <a:prstGeom prst="star5">
            <a:avLst>
              <a:gd name="adj" fmla="val 19098"/>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rgbClr val="FF0000"/>
              </a:solidFill>
            </a:endParaRPr>
          </a:p>
        </p:txBody>
      </p:sp>
      <p:sp>
        <p:nvSpPr>
          <p:cNvPr id="15368" name="Прямоугольник 7"/>
          <p:cNvSpPr>
            <a:spLocks noChangeArrowheads="1"/>
          </p:cNvSpPr>
          <p:nvPr/>
        </p:nvSpPr>
        <p:spPr bwMode="auto">
          <a:xfrm>
            <a:off x="2889250" y="1357313"/>
            <a:ext cx="3611563" cy="369887"/>
          </a:xfrm>
          <a:prstGeom prst="rect">
            <a:avLst/>
          </a:prstGeom>
          <a:noFill/>
          <a:ln w="9525">
            <a:noFill/>
            <a:miter lim="800000"/>
            <a:headEnd/>
            <a:tailEnd/>
          </a:ln>
        </p:spPr>
        <p:txBody>
          <a:bodyPr wrap="none">
            <a:spAutoFit/>
          </a:bodyPr>
          <a:lstStyle/>
          <a:p>
            <a:r>
              <a:rPr lang="ru-RU"/>
              <a:t>Анализ человеческого познания</a:t>
            </a:r>
          </a:p>
        </p:txBody>
      </p:sp>
      <p:sp>
        <p:nvSpPr>
          <p:cNvPr id="10" name="Прямоугольник 9"/>
          <p:cNvSpPr/>
          <p:nvPr/>
        </p:nvSpPr>
        <p:spPr>
          <a:xfrm>
            <a:off x="2786050" y="4834606"/>
            <a:ext cx="6259727" cy="523220"/>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ru-RU"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«Критика способности суждения»</a:t>
            </a:r>
          </a:p>
        </p:txBody>
      </p:sp>
      <p:sp>
        <p:nvSpPr>
          <p:cNvPr id="14" name="5-конечная звезда 13"/>
          <p:cNvSpPr/>
          <p:nvPr/>
        </p:nvSpPr>
        <p:spPr>
          <a:xfrm flipH="1">
            <a:off x="5286375" y="4572000"/>
            <a:ext cx="331788" cy="285750"/>
          </a:xfrm>
          <a:prstGeom prst="star5">
            <a:avLst>
              <a:gd name="adj" fmla="val 19098"/>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rgbClr val="FF0000"/>
              </a:solidFill>
            </a:endParaRPr>
          </a:p>
        </p:txBody>
      </p:sp>
      <p:sp>
        <p:nvSpPr>
          <p:cNvPr id="13" name="Прямоугольник 12"/>
          <p:cNvSpPr>
            <a:spLocks noChangeArrowheads="1"/>
          </p:cNvSpPr>
          <p:nvPr/>
        </p:nvSpPr>
        <p:spPr bwMode="auto">
          <a:xfrm>
            <a:off x="3429000" y="2286000"/>
            <a:ext cx="4929188" cy="923925"/>
          </a:xfrm>
          <a:prstGeom prst="rect">
            <a:avLst/>
          </a:prstGeom>
          <a:noFill/>
          <a:ln w="9525">
            <a:noFill/>
            <a:miter lim="800000"/>
            <a:headEnd/>
            <a:tailEnd/>
          </a:ln>
        </p:spPr>
        <p:txBody>
          <a:bodyPr>
            <a:spAutoFit/>
          </a:bodyPr>
          <a:lstStyle/>
          <a:p>
            <a:r>
              <a:rPr lang="ru-RU"/>
              <a:t>три раздела основной части "Критики чистого разума"- трансцендентальная эстетика, аналитика, диалектика. </a:t>
            </a:r>
          </a:p>
        </p:txBody>
      </p:sp>
      <p:sp>
        <p:nvSpPr>
          <p:cNvPr id="15" name="Прямоугольник 14"/>
          <p:cNvSpPr>
            <a:spLocks noChangeArrowheads="1"/>
          </p:cNvSpPr>
          <p:nvPr/>
        </p:nvSpPr>
        <p:spPr bwMode="auto">
          <a:xfrm>
            <a:off x="3286125" y="3786188"/>
            <a:ext cx="4572000" cy="923925"/>
          </a:xfrm>
          <a:prstGeom prst="rect">
            <a:avLst/>
          </a:prstGeom>
          <a:noFill/>
          <a:ln w="9525">
            <a:noFill/>
            <a:miter lim="800000"/>
            <a:headEnd/>
            <a:tailEnd/>
          </a:ln>
        </p:spPr>
        <p:txBody>
          <a:bodyPr>
            <a:spAutoFit/>
          </a:bodyPr>
          <a:lstStyle/>
          <a:p>
            <a:r>
              <a:rPr lang="ru-RU"/>
              <a:t>Человек, “может быть сколь угодно изобретателен, но он не может навязать природе другие законы” </a:t>
            </a:r>
          </a:p>
        </p:txBody>
      </p:sp>
      <p:sp>
        <p:nvSpPr>
          <p:cNvPr id="16" name="Прямоугольник 15"/>
          <p:cNvSpPr>
            <a:spLocks noChangeArrowheads="1"/>
          </p:cNvSpPr>
          <p:nvPr/>
        </p:nvSpPr>
        <p:spPr bwMode="auto">
          <a:xfrm>
            <a:off x="2857500" y="4786313"/>
            <a:ext cx="6286500" cy="1938337"/>
          </a:xfrm>
          <a:prstGeom prst="rect">
            <a:avLst/>
          </a:prstGeom>
          <a:noFill/>
          <a:ln w="9525">
            <a:noFill/>
            <a:miter lim="800000"/>
            <a:headEnd/>
            <a:tailEnd/>
          </a:ln>
        </p:spPr>
        <p:txBody>
          <a:bodyPr>
            <a:spAutoFit/>
          </a:bodyPr>
          <a:lstStyle/>
          <a:p>
            <a:r>
              <a:rPr lang="ru-RU" sz="1200">
                <a:latin typeface="Times New Roman" pitchFamily="18" charset="0"/>
                <a:cs typeface="Times New Roman" pitchFamily="18" charset="0"/>
              </a:rPr>
              <a:t>"Некоторые считали рискованным то, что мои деления в чистой философии почти всегда бывают трехчленными. Но это зависит от природы вещей... Деление необходимо должно быть трихотомией сообразно тому, что вообще требуется для синтетического единства, а именно: </a:t>
            </a:r>
          </a:p>
          <a:p>
            <a:r>
              <a:rPr lang="ru-RU" sz="1200">
                <a:latin typeface="Times New Roman" pitchFamily="18" charset="0"/>
                <a:cs typeface="Times New Roman" pitchFamily="18" charset="0"/>
              </a:rPr>
              <a:t>1) условие. </a:t>
            </a:r>
          </a:p>
          <a:p>
            <a:r>
              <a:rPr lang="ru-RU" sz="1200">
                <a:latin typeface="Times New Roman" pitchFamily="18" charset="0"/>
                <a:cs typeface="Times New Roman" pitchFamily="18" charset="0"/>
              </a:rPr>
              <a:t>2) обусловленное. </a:t>
            </a:r>
          </a:p>
          <a:p>
            <a:r>
              <a:rPr lang="ru-RU" sz="1200">
                <a:latin typeface="Times New Roman" pitchFamily="18" charset="0"/>
                <a:cs typeface="Times New Roman" pitchFamily="18" charset="0"/>
              </a:rPr>
              <a:t>3) понятие, которое возникает из соединения обусловленного с его условием. " Категории - это предельно общие понятия, как бы скелет познания. Только потому, что они существуют, возможно, по Канту, "чистое" естествознание. Каждая категория дает произвольные понятия меньшей общности.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ppt_x</p:attrName>
                                        </p:attrNameLst>
                                      </p:cBhvr>
                                      <p:tavLst>
                                        <p:tav tm="0">
                                          <p:val>
                                            <p:strVal val="#ppt_x-.2"/>
                                          </p:val>
                                        </p:tav>
                                        <p:tav tm="100000">
                                          <p:val>
                                            <p:strVal val="#ppt_x"/>
                                          </p:val>
                                        </p:tav>
                                      </p:tavLst>
                                    </p:anim>
                                    <p:anim calcmode="lin" valueType="num">
                                      <p:cBhvr>
                                        <p:cTn id="14"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15" dur="1000"/>
                                        <p:tgtEl>
                                          <p:spTgt spid="9"/>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ppt_x</p:attrName>
                                        </p:attrNameLst>
                                      </p:cBhvr>
                                      <p:tavLst>
                                        <p:tav tm="0">
                                          <p:val>
                                            <p:strVal val="#ppt_x-.2"/>
                                          </p:val>
                                        </p:tav>
                                        <p:tav tm="100000">
                                          <p:val>
                                            <p:strVal val="#ppt_x"/>
                                          </p:val>
                                        </p:tav>
                                      </p:tavLst>
                                    </p:anim>
                                    <p:anim calcmode="lin" valueType="num">
                                      <p:cBhvr>
                                        <p:cTn id="20"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xit" presetSubtype="4" fill="hold" nodeType="clickEffect">
                                  <p:stCondLst>
                                    <p:cond delay="0"/>
                                  </p:stCondLst>
                                  <p:childTnLst>
                                    <p:animEffect transition="out" filter="slide(fromBottom)">
                                      <p:cBhvr>
                                        <p:cTn id="25" dur="500"/>
                                        <p:tgtEl>
                                          <p:spTgt spid="7"/>
                                        </p:tgtEl>
                                      </p:cBhvr>
                                    </p:animEffect>
                                    <p:set>
                                      <p:cBhvr>
                                        <p:cTn id="26" dur="1" fill="hold">
                                          <p:stCondLst>
                                            <p:cond delay="499"/>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slide(fromBottom)">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9"/>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2" presetClass="exit" presetSubtype="4" fill="hold" nodeType="clickEffect">
                                  <p:stCondLst>
                                    <p:cond delay="0"/>
                                  </p:stCondLst>
                                  <p:childTnLst>
                                    <p:animEffect transition="out" filter="slide(fromBottom)">
                                      <p:cBhvr>
                                        <p:cTn id="46" dur="500"/>
                                        <p:tgtEl>
                                          <p:spTgt spid="10"/>
                                        </p:tgtEl>
                                      </p:cBhvr>
                                    </p:animEffect>
                                    <p:set>
                                      <p:cBhvr>
                                        <p:cTn id="47" dur="1" fill="hold">
                                          <p:stCondLst>
                                            <p:cond delay="499"/>
                                          </p:stCondLst>
                                        </p:cTn>
                                        <p:tgtEl>
                                          <p:spTgt spid="10"/>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37"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900" decel="100000" fill="hold"/>
                                        <p:tgtEl>
                                          <p:spTgt spid="16"/>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Багетная рамка 9"/>
          <p:cNvSpPr/>
          <p:nvPr/>
        </p:nvSpPr>
        <p:spPr>
          <a:xfrm>
            <a:off x="1000125" y="428625"/>
            <a:ext cx="7143750" cy="857250"/>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4" name="Прямоугольная выноска 13"/>
          <p:cNvSpPr/>
          <p:nvPr/>
        </p:nvSpPr>
        <p:spPr>
          <a:xfrm rot="10800000">
            <a:off x="6143625" y="2214563"/>
            <a:ext cx="1714500" cy="500062"/>
          </a:xfrm>
          <a:prstGeom prst="wedgeRectCallout">
            <a:avLst>
              <a:gd name="adj1" fmla="val 95456"/>
              <a:gd name="adj2" fmla="val 2457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8" name="TextBox 7"/>
          <p:cNvSpPr txBox="1"/>
          <p:nvPr/>
        </p:nvSpPr>
        <p:spPr>
          <a:xfrm>
            <a:off x="357158" y="500042"/>
            <a:ext cx="8429684" cy="584775"/>
          </a:xfrm>
          <a:prstGeom prst="rect">
            <a:avLst/>
          </a:prstGeom>
          <a:noFill/>
        </p:spPr>
        <p:txBody>
          <a:bodyPr>
            <a:spAutoFit/>
          </a:bodyPr>
          <a:lstStyle/>
          <a:p>
            <a:pPr algn="ctr">
              <a:defRPr/>
            </a:pPr>
            <a:r>
              <a:rPr lang="ru-RU" sz="3200" dirty="0">
                <a:ln w="10160">
                  <a:solidFill>
                    <a:schemeClr val="accent1"/>
                  </a:solidFill>
                  <a:prstDash val="solid"/>
                </a:ln>
                <a:solidFill>
                  <a:srgbClr val="FFFFFF"/>
                </a:solidFill>
                <a:effectLst>
                  <a:glow rad="63500">
                    <a:schemeClr val="accent6">
                      <a:satMod val="175000"/>
                      <a:alpha val="40000"/>
                    </a:schemeClr>
                  </a:glow>
                  <a:outerShdw blurRad="38100" dist="32000" dir="5400000" algn="tl">
                    <a:srgbClr val="000000">
                      <a:alpha val="30000"/>
                    </a:srgbClr>
                  </a:outerShdw>
                </a:effectLst>
                <a:latin typeface="Arial" charset="0"/>
                <a:cs typeface="Arial" charset="0"/>
              </a:rPr>
              <a:t>Анализ человеческого познания</a:t>
            </a:r>
          </a:p>
        </p:txBody>
      </p:sp>
      <p:sp>
        <p:nvSpPr>
          <p:cNvPr id="9" name="Прямоугольная выноска 8"/>
          <p:cNvSpPr/>
          <p:nvPr/>
        </p:nvSpPr>
        <p:spPr>
          <a:xfrm rot="10800000">
            <a:off x="1000125" y="2143125"/>
            <a:ext cx="1714500" cy="500063"/>
          </a:xfrm>
          <a:prstGeom prst="wedgeRectCallout">
            <a:avLst>
              <a:gd name="adj1" fmla="val -108935"/>
              <a:gd name="adj2" fmla="val 22990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4342" name="TextBox 10"/>
          <p:cNvSpPr txBox="1">
            <a:spLocks noChangeArrowheads="1"/>
          </p:cNvSpPr>
          <p:nvPr/>
        </p:nvSpPr>
        <p:spPr bwMode="auto">
          <a:xfrm>
            <a:off x="928688" y="2214563"/>
            <a:ext cx="1857375" cy="369887"/>
          </a:xfrm>
          <a:prstGeom prst="rect">
            <a:avLst/>
          </a:prstGeom>
          <a:noFill/>
          <a:ln w="9525">
            <a:noFill/>
            <a:miter lim="800000"/>
            <a:headEnd/>
            <a:tailEnd/>
          </a:ln>
        </p:spPr>
        <p:txBody>
          <a:bodyPr>
            <a:spAutoFit/>
          </a:bodyPr>
          <a:lstStyle/>
          <a:p>
            <a:pPr algn="ctr"/>
            <a:r>
              <a:rPr lang="ru-RU">
                <a:solidFill>
                  <a:srgbClr val="7030A0"/>
                </a:solidFill>
              </a:rPr>
              <a:t>«вещь в себе»</a:t>
            </a:r>
          </a:p>
        </p:txBody>
      </p:sp>
      <p:sp>
        <p:nvSpPr>
          <p:cNvPr id="14343" name="TextBox 12"/>
          <p:cNvSpPr txBox="1">
            <a:spLocks noChangeArrowheads="1"/>
          </p:cNvSpPr>
          <p:nvPr/>
        </p:nvSpPr>
        <p:spPr bwMode="auto">
          <a:xfrm>
            <a:off x="6143625" y="2273300"/>
            <a:ext cx="1643063" cy="369888"/>
          </a:xfrm>
          <a:prstGeom prst="rect">
            <a:avLst/>
          </a:prstGeom>
          <a:noFill/>
          <a:ln w="9525">
            <a:noFill/>
            <a:miter lim="800000"/>
            <a:headEnd/>
            <a:tailEnd/>
          </a:ln>
        </p:spPr>
        <p:txBody>
          <a:bodyPr>
            <a:spAutoFit/>
          </a:bodyPr>
          <a:lstStyle/>
          <a:p>
            <a:pPr algn="ctr"/>
            <a:r>
              <a:rPr lang="ru-RU">
                <a:solidFill>
                  <a:srgbClr val="7030A0"/>
                </a:solidFill>
              </a:rPr>
              <a:t>«вещь в нас»</a:t>
            </a:r>
          </a:p>
        </p:txBody>
      </p:sp>
      <p:sp>
        <p:nvSpPr>
          <p:cNvPr id="15" name="TextBox 14"/>
          <p:cNvSpPr txBox="1"/>
          <p:nvPr/>
        </p:nvSpPr>
        <p:spPr>
          <a:xfrm>
            <a:off x="357158" y="3177131"/>
            <a:ext cx="3429024" cy="1323439"/>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defRPr/>
            </a:pPr>
            <a:endParaRPr lang="ru-RU" sz="2000" b="1" dirty="0">
              <a:ln w="50800"/>
              <a:solidFill>
                <a:schemeClr val="bg1">
                  <a:shade val="50000"/>
                </a:schemeClr>
              </a:solidFill>
              <a:latin typeface="Arial" charset="0"/>
              <a:cs typeface="Arial" charset="0"/>
            </a:endParaRPr>
          </a:p>
          <a:p>
            <a:pPr>
              <a:defRPr/>
            </a:pPr>
            <a:r>
              <a:rPr lang="ru-RU" sz="2000" b="1" dirty="0">
                <a:solidFill>
                  <a:schemeClr val="bg1"/>
                </a:solidFill>
                <a:latin typeface="Arial" charset="0"/>
                <a:cs typeface="Arial" charset="0"/>
              </a:rPr>
              <a:t>Реальные предметы, существуют независимо от нашего сознания</a:t>
            </a:r>
            <a:endParaRPr lang="ru-RU" sz="2000" b="1" dirty="0">
              <a:ln w="50800"/>
              <a:solidFill>
                <a:schemeClr val="bg1"/>
              </a:solidFill>
              <a:latin typeface="Arial" charset="0"/>
              <a:cs typeface="Arial" charset="0"/>
            </a:endParaRPr>
          </a:p>
        </p:txBody>
      </p:sp>
      <p:sp>
        <p:nvSpPr>
          <p:cNvPr id="16" name="TextBox 15"/>
          <p:cNvSpPr txBox="1"/>
          <p:nvPr/>
        </p:nvSpPr>
        <p:spPr>
          <a:xfrm>
            <a:off x="5286348" y="2748503"/>
            <a:ext cx="3857652" cy="1323439"/>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defRPr/>
            </a:pPr>
            <a:endParaRPr lang="ru-RU" sz="2000" b="1" dirty="0">
              <a:ln w="50800"/>
              <a:solidFill>
                <a:schemeClr val="bg1">
                  <a:shade val="50000"/>
                </a:schemeClr>
              </a:solidFill>
              <a:latin typeface="Arial" charset="0"/>
              <a:cs typeface="Arial" charset="0"/>
            </a:endParaRPr>
          </a:p>
          <a:p>
            <a:pPr>
              <a:defRPr/>
            </a:pPr>
            <a:r>
              <a:rPr lang="ru-RU" sz="2000" b="1" dirty="0">
                <a:ln w="50800"/>
                <a:solidFill>
                  <a:schemeClr val="bg1">
                    <a:shade val="50000"/>
                  </a:schemeClr>
                </a:solidFill>
                <a:latin typeface="Arial" charset="0"/>
                <a:cs typeface="Arial" charset="0"/>
              </a:rPr>
              <a:t>Реальность зависит от сознания</a:t>
            </a:r>
          </a:p>
          <a:p>
            <a:pPr>
              <a:defRPr/>
            </a:pPr>
            <a:endParaRPr lang="ru-RU" sz="2000" b="1" dirty="0">
              <a:ln w="50800"/>
              <a:solidFill>
                <a:schemeClr val="bg1">
                  <a:shade val="50000"/>
                </a:schemeClr>
              </a:solidFill>
              <a:latin typeface="Arial" charset="0"/>
              <a:cs typeface="Arial" charset="0"/>
            </a:endParaRPr>
          </a:p>
        </p:txBody>
      </p:sp>
      <p:sp>
        <p:nvSpPr>
          <p:cNvPr id="17" name="TextBox 16"/>
          <p:cNvSpPr txBox="1"/>
          <p:nvPr/>
        </p:nvSpPr>
        <p:spPr>
          <a:xfrm>
            <a:off x="4214810" y="1581339"/>
            <a:ext cx="485518" cy="5133809"/>
          </a:xfrm>
          <a:prstGeom prst="rect">
            <a:avLst/>
          </a:prstGeom>
          <a:noFill/>
        </p:spPr>
        <p:txBody>
          <a:bodyPr vert="wordArtVert">
            <a:spAutoFit/>
          </a:bodyPr>
          <a:lstStyle/>
          <a:p>
            <a:pPr>
              <a:defRPr/>
            </a:pPr>
            <a:r>
              <a:rPr lang="ru-RU"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rial" charset="0"/>
                <a:cs typeface="Arial" charset="0"/>
              </a:rPr>
              <a:t>непознаваемы</a:t>
            </a:r>
          </a:p>
        </p:txBody>
      </p:sp>
      <p:sp>
        <p:nvSpPr>
          <p:cNvPr id="14347" name="Rectangle 11"/>
          <p:cNvSpPr>
            <a:spLocks noChangeArrowheads="1"/>
          </p:cNvSpPr>
          <p:nvPr/>
        </p:nvSpPr>
        <p:spPr bwMode="auto">
          <a:xfrm>
            <a:off x="5286375" y="3913188"/>
            <a:ext cx="3357563" cy="1016000"/>
          </a:xfrm>
          <a:prstGeom prst="rect">
            <a:avLst/>
          </a:prstGeom>
          <a:noFill/>
          <a:ln w="9525">
            <a:noFill/>
            <a:miter lim="800000"/>
            <a:headEnd/>
            <a:tailEnd/>
          </a:ln>
        </p:spPr>
        <p:txBody>
          <a:bodyPr anchor="ctr">
            <a:spAutoFit/>
          </a:bodyPr>
          <a:lstStyle/>
          <a:p>
            <a:pPr eaLnBrk="0" hangingPunct="0"/>
            <a:r>
              <a:rPr lang="ru-RU" sz="2000">
                <a:solidFill>
                  <a:srgbClr val="000000"/>
                </a:solidFill>
                <a:latin typeface="Calibri" pitchFamily="34" charset="0"/>
                <a:cs typeface="Times New Roman" pitchFamily="18" charset="0"/>
              </a:rPr>
              <a:t> т.е вещь, какой она представляется нашему сознанию.</a:t>
            </a:r>
            <a:endParaRPr lang="ru-RU"/>
          </a:p>
        </p:txBody>
      </p:sp>
      <p:sp>
        <p:nvSpPr>
          <p:cNvPr id="14348" name="Прямоугольник 11"/>
          <p:cNvSpPr>
            <a:spLocks noChangeArrowheads="1"/>
          </p:cNvSpPr>
          <p:nvPr/>
        </p:nvSpPr>
        <p:spPr bwMode="auto">
          <a:xfrm>
            <a:off x="1428750" y="5500688"/>
            <a:ext cx="6500813" cy="646112"/>
          </a:xfrm>
          <a:prstGeom prst="rect">
            <a:avLst/>
          </a:prstGeom>
          <a:noFill/>
          <a:ln w="9525">
            <a:noFill/>
            <a:miter lim="800000"/>
            <a:headEnd/>
            <a:tailEnd/>
          </a:ln>
        </p:spPr>
        <p:txBody>
          <a:bodyPr>
            <a:spAutoFit/>
          </a:bodyPr>
          <a:lstStyle/>
          <a:p>
            <a:r>
              <a:rPr lang="ru-RU"/>
              <a:t>Мы познаем не мир вещей в себе, а мир явлений — то, какими вещи в себе нам являются, кажутся.</a:t>
            </a:r>
          </a:p>
        </p:txBody>
      </p:sp>
      <p:sp>
        <p:nvSpPr>
          <p:cNvPr id="13" name="Прямоугольник 12"/>
          <p:cNvSpPr/>
          <p:nvPr/>
        </p:nvSpPr>
        <p:spPr>
          <a:xfrm>
            <a:off x="214313" y="4500563"/>
            <a:ext cx="4071937" cy="554037"/>
          </a:xfrm>
          <a:prstGeom prst="rect">
            <a:avLst/>
          </a:prstGeom>
        </p:spPr>
        <p:txBody>
          <a:bodyPr>
            <a:spAutoFit/>
          </a:bodyPr>
          <a:lstStyle/>
          <a:p>
            <a:pPr>
              <a:defRPr/>
            </a:pPr>
            <a:r>
              <a:rPr lang="ru-RU" sz="1000" dirty="0">
                <a:solidFill>
                  <a:schemeClr val="accent3">
                    <a:lumMod val="60000"/>
                    <a:lumOff val="40000"/>
                  </a:schemeClr>
                </a:solidFill>
                <a:latin typeface="Arial" charset="0"/>
                <a:cs typeface="Arial" charset="0"/>
              </a:rPr>
              <a:t>“природа и свобода могут без противоречия быть приписаны одной и той же вещи, но в различном отношении: в одном случае - как явлению, в другом - как вещи самой по себе”</a:t>
            </a:r>
          </a:p>
        </p:txBody>
      </p:sp>
      <p:sp>
        <p:nvSpPr>
          <p:cNvPr id="18" name="Прямоугольник 17"/>
          <p:cNvSpPr/>
          <p:nvPr/>
        </p:nvSpPr>
        <p:spPr>
          <a:xfrm>
            <a:off x="642938" y="2066925"/>
            <a:ext cx="7858125" cy="2862263"/>
          </a:xfrm>
          <a:prstGeom prst="rect">
            <a:avLst/>
          </a:prstGeom>
        </p:spPr>
        <p:txBody>
          <a:bodyPr>
            <a:spAutoFit/>
          </a:bodyPr>
          <a:lstStyle/>
          <a:p>
            <a:pPr>
              <a:defRPr/>
            </a:pPr>
            <a:r>
              <a:rPr lang="ru-RU" i="1" dirty="0">
                <a:solidFill>
                  <a:schemeClr val="accent3">
                    <a:lumMod val="60000"/>
                    <a:lumOff val="40000"/>
                  </a:schemeClr>
                </a:solidFill>
                <a:latin typeface="Arial" charset="0"/>
                <a:cs typeface="Arial" charset="0"/>
              </a:rPr>
              <a:t>Учение о знании. </a:t>
            </a:r>
          </a:p>
          <a:p>
            <a:pPr>
              <a:defRPr/>
            </a:pPr>
            <a:r>
              <a:rPr lang="ru-RU" i="1" dirty="0">
                <a:latin typeface="Arial" charset="0"/>
                <a:cs typeface="Arial" charset="0"/>
              </a:rPr>
              <a:t>Знание всегда выражается в форме суждения. Существует два вида суждений:</a:t>
            </a:r>
          </a:p>
          <a:p>
            <a:pPr>
              <a:defRPr/>
            </a:pPr>
            <a:r>
              <a:rPr lang="ru-RU" i="1" dirty="0">
                <a:solidFill>
                  <a:schemeClr val="accent2">
                    <a:lumMod val="40000"/>
                    <a:lumOff val="60000"/>
                  </a:schemeClr>
                </a:solidFill>
                <a:latin typeface="Arial" charset="0"/>
                <a:cs typeface="Arial" charset="0"/>
              </a:rPr>
              <a:t>1) аналитические суждения</a:t>
            </a:r>
            <a:r>
              <a:rPr lang="ru-RU" i="1" dirty="0">
                <a:latin typeface="Arial" charset="0"/>
                <a:cs typeface="Arial" charset="0"/>
              </a:rPr>
              <a:t>. Пример: </a:t>
            </a:r>
            <a:r>
              <a:rPr lang="ru-RU" i="1" dirty="0">
                <a:solidFill>
                  <a:schemeClr val="accent2">
                    <a:lumMod val="40000"/>
                    <a:lumOff val="60000"/>
                  </a:schemeClr>
                </a:solidFill>
                <a:latin typeface="Arial" charset="0"/>
                <a:cs typeface="Arial" charset="0"/>
              </a:rPr>
              <a:t>все тела имеют притяжения </a:t>
            </a:r>
          </a:p>
          <a:p>
            <a:pPr>
              <a:defRPr/>
            </a:pPr>
            <a:r>
              <a:rPr lang="ru-RU" i="1" dirty="0">
                <a:solidFill>
                  <a:schemeClr val="accent2">
                    <a:lumMod val="40000"/>
                    <a:lumOff val="60000"/>
                  </a:schemeClr>
                </a:solidFill>
                <a:latin typeface="Arial" charset="0"/>
                <a:cs typeface="Arial" charset="0"/>
              </a:rPr>
              <a:t>2)синтетические суждения</a:t>
            </a:r>
            <a:r>
              <a:rPr lang="ru-RU" i="1" dirty="0">
                <a:latin typeface="Arial" charset="0"/>
                <a:cs typeface="Arial" charset="0"/>
              </a:rPr>
              <a:t>. Пример: </a:t>
            </a:r>
            <a:r>
              <a:rPr lang="ru-RU" i="1" dirty="0">
                <a:solidFill>
                  <a:schemeClr val="accent2">
                    <a:lumMod val="40000"/>
                    <a:lumOff val="60000"/>
                  </a:schemeClr>
                </a:solidFill>
                <a:latin typeface="Arial" charset="0"/>
                <a:cs typeface="Arial" charset="0"/>
              </a:rPr>
              <a:t>некоторые тела тяжелы. </a:t>
            </a:r>
          </a:p>
          <a:p>
            <a:pPr>
              <a:defRPr/>
            </a:pPr>
            <a:r>
              <a:rPr lang="ru-RU" i="1" dirty="0">
                <a:solidFill>
                  <a:schemeClr val="accent3">
                    <a:lumMod val="60000"/>
                    <a:lumOff val="40000"/>
                  </a:schemeClr>
                </a:solidFill>
                <a:latin typeface="Arial" charset="0"/>
                <a:cs typeface="Arial" charset="0"/>
              </a:rPr>
              <a:t>Есть два класса синтетических суждений. </a:t>
            </a:r>
          </a:p>
          <a:p>
            <a:pPr marL="342900" indent="-342900">
              <a:buFontTx/>
              <a:buAutoNum type="arabicPeriod"/>
              <a:defRPr/>
            </a:pPr>
            <a:r>
              <a:rPr lang="ru-RU" i="1" dirty="0">
                <a:latin typeface="Arial" charset="0"/>
                <a:cs typeface="Arial" charset="0"/>
              </a:rPr>
              <a:t>обнаруживается в опыте (некоторые лебеди черны) – апостериорные</a:t>
            </a:r>
          </a:p>
          <a:p>
            <a:pPr marL="342900" indent="-342900">
              <a:buFontTx/>
              <a:buAutoNum type="arabicPeriod"/>
              <a:defRPr/>
            </a:pPr>
            <a:r>
              <a:rPr lang="ru-RU" i="1" dirty="0">
                <a:latin typeface="Arial" charset="0"/>
                <a:cs typeface="Arial" charset="0"/>
              </a:rPr>
              <a:t>эта связь не может основываться на опыте - априорные суждения.( все, что случается имеет причину).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6" fill="hold" grpId="0" nodeType="clickEffect">
                                  <p:stCondLst>
                                    <p:cond delay="0"/>
                                  </p:stCondLst>
                                  <p:childTnLst>
                                    <p:animEffect transition="out" filter="barn(inHorizontal)">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16" presetClass="exit" presetSubtype="26" fill="hold" grpId="0" nodeType="withEffect">
                                  <p:stCondLst>
                                    <p:cond delay="0"/>
                                  </p:stCondLst>
                                  <p:childTnLst>
                                    <p:animEffect transition="out" filter="barn(inHorizontal)">
                                      <p:cBhvr>
                                        <p:cTn id="9" dur="500"/>
                                        <p:tgtEl>
                                          <p:spTgt spid="14"/>
                                        </p:tgtEl>
                                      </p:cBhvr>
                                    </p:animEffect>
                                    <p:set>
                                      <p:cBhvr>
                                        <p:cTn id="10" dur="1" fill="hold">
                                          <p:stCondLst>
                                            <p:cond delay="499"/>
                                          </p:stCondLst>
                                        </p:cTn>
                                        <p:tgtEl>
                                          <p:spTgt spid="14"/>
                                        </p:tgtEl>
                                        <p:attrNameLst>
                                          <p:attrName>style.visibility</p:attrName>
                                        </p:attrNameLst>
                                      </p:cBhvr>
                                      <p:to>
                                        <p:strVal val="hidden"/>
                                      </p:to>
                                    </p:set>
                                  </p:childTnLst>
                                </p:cTn>
                              </p:par>
                              <p:par>
                                <p:cTn id="11" presetID="16" presetClass="exit" presetSubtype="26" fill="hold" grpId="0" nodeType="withEffect">
                                  <p:stCondLst>
                                    <p:cond delay="0"/>
                                  </p:stCondLst>
                                  <p:childTnLst>
                                    <p:animEffect transition="out" filter="barn(inHorizontal)">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16" presetClass="exit" presetSubtype="26" fill="hold" grpId="0" nodeType="withEffect">
                                  <p:stCondLst>
                                    <p:cond delay="0"/>
                                  </p:stCondLst>
                                  <p:childTnLst>
                                    <p:animEffect transition="out" filter="barn(inHorizontal)">
                                      <p:cBhvr>
                                        <p:cTn id="15" dur="500"/>
                                        <p:tgtEl>
                                          <p:spTgt spid="14342"/>
                                        </p:tgtEl>
                                      </p:cBhvr>
                                    </p:animEffect>
                                    <p:set>
                                      <p:cBhvr>
                                        <p:cTn id="16" dur="1" fill="hold">
                                          <p:stCondLst>
                                            <p:cond delay="499"/>
                                          </p:stCondLst>
                                        </p:cTn>
                                        <p:tgtEl>
                                          <p:spTgt spid="14342"/>
                                        </p:tgtEl>
                                        <p:attrNameLst>
                                          <p:attrName>style.visibility</p:attrName>
                                        </p:attrNameLst>
                                      </p:cBhvr>
                                      <p:to>
                                        <p:strVal val="hidden"/>
                                      </p:to>
                                    </p:set>
                                  </p:childTnLst>
                                </p:cTn>
                              </p:par>
                              <p:par>
                                <p:cTn id="17" presetID="16" presetClass="exit" presetSubtype="26" fill="hold" grpId="0" nodeType="withEffect">
                                  <p:stCondLst>
                                    <p:cond delay="0"/>
                                  </p:stCondLst>
                                  <p:childTnLst>
                                    <p:animEffect transition="out" filter="barn(inHorizontal)">
                                      <p:cBhvr>
                                        <p:cTn id="18" dur="500"/>
                                        <p:tgtEl>
                                          <p:spTgt spid="14343"/>
                                        </p:tgtEl>
                                      </p:cBhvr>
                                    </p:animEffect>
                                    <p:set>
                                      <p:cBhvr>
                                        <p:cTn id="19" dur="1" fill="hold">
                                          <p:stCondLst>
                                            <p:cond delay="499"/>
                                          </p:stCondLst>
                                        </p:cTn>
                                        <p:tgtEl>
                                          <p:spTgt spid="14343"/>
                                        </p:tgtEl>
                                        <p:attrNameLst>
                                          <p:attrName>style.visibility</p:attrName>
                                        </p:attrNameLst>
                                      </p:cBhvr>
                                      <p:to>
                                        <p:strVal val="hidden"/>
                                      </p:to>
                                    </p:set>
                                  </p:childTnLst>
                                </p:cTn>
                              </p:par>
                              <p:par>
                                <p:cTn id="20" presetID="16" presetClass="exit" presetSubtype="26" fill="hold" nodeType="withEffect">
                                  <p:stCondLst>
                                    <p:cond delay="0"/>
                                  </p:stCondLst>
                                  <p:childTnLst>
                                    <p:animEffect transition="out" filter="barn(inHorizontal)">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cTn>
                              </p:par>
                              <p:par>
                                <p:cTn id="23" presetID="16" presetClass="exit" presetSubtype="26" fill="hold" grpId="0" nodeType="withEffect">
                                  <p:stCondLst>
                                    <p:cond delay="0"/>
                                  </p:stCondLst>
                                  <p:childTnLst>
                                    <p:animEffect transition="out" filter="barn(inHorizontal)">
                                      <p:cBhvr>
                                        <p:cTn id="24" dur="500"/>
                                        <p:tgtEl>
                                          <p:spTgt spid="14347"/>
                                        </p:tgtEl>
                                      </p:cBhvr>
                                    </p:animEffect>
                                    <p:set>
                                      <p:cBhvr>
                                        <p:cTn id="25" dur="1" fill="hold">
                                          <p:stCondLst>
                                            <p:cond delay="499"/>
                                          </p:stCondLst>
                                        </p:cTn>
                                        <p:tgtEl>
                                          <p:spTgt spid="14347"/>
                                        </p:tgtEl>
                                        <p:attrNameLst>
                                          <p:attrName>style.visibility</p:attrName>
                                        </p:attrNameLst>
                                      </p:cBhvr>
                                      <p:to>
                                        <p:strVal val="hidden"/>
                                      </p:to>
                                    </p:set>
                                  </p:childTnLst>
                                </p:cTn>
                              </p:par>
                              <p:par>
                                <p:cTn id="26" presetID="16" presetClass="exit" presetSubtype="26" fill="hold" grpId="0" nodeType="withEffect">
                                  <p:stCondLst>
                                    <p:cond delay="0"/>
                                  </p:stCondLst>
                                  <p:childTnLst>
                                    <p:animEffect transition="out" filter="barn(inHorizontal)">
                                      <p:cBhvr>
                                        <p:cTn id="27" dur="500"/>
                                        <p:tgtEl>
                                          <p:spTgt spid="14348"/>
                                        </p:tgtEl>
                                      </p:cBhvr>
                                    </p:animEffect>
                                    <p:set>
                                      <p:cBhvr>
                                        <p:cTn id="28" dur="1" fill="hold">
                                          <p:stCondLst>
                                            <p:cond delay="499"/>
                                          </p:stCondLst>
                                        </p:cTn>
                                        <p:tgtEl>
                                          <p:spTgt spid="14348"/>
                                        </p:tgtEl>
                                        <p:attrNameLst>
                                          <p:attrName>style.visibility</p:attrName>
                                        </p:attrNameLst>
                                      </p:cBhvr>
                                      <p:to>
                                        <p:strVal val="hidden"/>
                                      </p:to>
                                    </p:set>
                                  </p:childTnLst>
                                </p:cTn>
                              </p:par>
                              <p:par>
                                <p:cTn id="29" presetID="16" presetClass="exit" presetSubtype="26" fill="hold" grpId="0" nodeType="withEffect">
                                  <p:stCondLst>
                                    <p:cond delay="0"/>
                                  </p:stCondLst>
                                  <p:childTnLst>
                                    <p:animEffect transition="out" filter="barn(inHorizontal)">
                                      <p:cBhvr>
                                        <p:cTn id="30" dur="500"/>
                                        <p:tgtEl>
                                          <p:spTgt spid="13"/>
                                        </p:tgtEl>
                                      </p:cBhvr>
                                    </p:animEffect>
                                    <p:set>
                                      <p:cBhvr>
                                        <p:cTn id="31" dur="1" fill="hold">
                                          <p:stCondLst>
                                            <p:cond delay="499"/>
                                          </p:stCondLst>
                                        </p:cTn>
                                        <p:tgtEl>
                                          <p:spTgt spid="13"/>
                                        </p:tgtEl>
                                        <p:attrNameLst>
                                          <p:attrName>style.visibility</p:attrName>
                                        </p:attrNameLst>
                                      </p:cBhvr>
                                      <p:to>
                                        <p:strVal val="hidden"/>
                                      </p:to>
                                    </p:set>
                                  </p:childTnLst>
                                </p:cTn>
                              </p:par>
                              <p:par>
                                <p:cTn id="32" presetID="16" presetClass="exit" presetSubtype="26" fill="hold" nodeType="withEffect">
                                  <p:stCondLst>
                                    <p:cond delay="0"/>
                                  </p:stCondLst>
                                  <p:childTnLst>
                                    <p:animEffect transition="out" filter="barn(inHorizontal)">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6" presetClass="exit" presetSubtype="26" fill="hold" nodeType="withEffect">
                                  <p:stCondLst>
                                    <p:cond delay="0"/>
                                  </p:stCondLst>
                                  <p:childTnLst>
                                    <p:animEffect transition="out" filter="barn(inHorizontal)">
                                      <p:cBhvr>
                                        <p:cTn id="36" dur="500"/>
                                        <p:tgtEl>
                                          <p:spTgt spid="17"/>
                                        </p:tgtEl>
                                      </p:cBhvr>
                                    </p:animEffect>
                                    <p:set>
                                      <p:cBhvr>
                                        <p:cTn id="37" dur="1" fill="hold">
                                          <p:stCondLst>
                                            <p:cond delay="499"/>
                                          </p:stCondLst>
                                        </p:cTn>
                                        <p:tgtEl>
                                          <p:spTgt spid="17"/>
                                        </p:tgtEl>
                                        <p:attrNameLst>
                                          <p:attrName>style.visibility</p:attrName>
                                        </p:attrNameLst>
                                      </p:cBhvr>
                                      <p:to>
                                        <p:strVal val="hidden"/>
                                      </p:to>
                                    </p:set>
                                  </p:childTnLst>
                                </p:cTn>
                              </p:par>
                            </p:childTnLst>
                          </p:cTn>
                        </p:par>
                        <p:par>
                          <p:cTn id="38" fill="hold">
                            <p:stCondLst>
                              <p:cond delay="500"/>
                            </p:stCondLst>
                            <p:childTnLst>
                              <p:par>
                                <p:cTn id="39" presetID="35" presetClass="entr" presetSubtype="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2000"/>
                                        <p:tgtEl>
                                          <p:spTgt spid="18"/>
                                        </p:tgtEl>
                                      </p:cBhvr>
                                    </p:animEffect>
                                    <p:anim calcmode="lin" valueType="num">
                                      <p:cBhvr>
                                        <p:cTn id="42" dur="2000" fill="hold"/>
                                        <p:tgtEl>
                                          <p:spTgt spid="18"/>
                                        </p:tgtEl>
                                        <p:attrNameLst>
                                          <p:attrName>style.rotation</p:attrName>
                                        </p:attrNameLst>
                                      </p:cBhvr>
                                      <p:tavLst>
                                        <p:tav tm="0">
                                          <p:val>
                                            <p:fltVal val="720"/>
                                          </p:val>
                                        </p:tav>
                                        <p:tav tm="100000">
                                          <p:val>
                                            <p:fltVal val="0"/>
                                          </p:val>
                                        </p:tav>
                                      </p:tavLst>
                                    </p:anim>
                                    <p:anim calcmode="lin" valueType="num">
                                      <p:cBhvr>
                                        <p:cTn id="43" dur="2000" fill="hold"/>
                                        <p:tgtEl>
                                          <p:spTgt spid="18"/>
                                        </p:tgtEl>
                                        <p:attrNameLst>
                                          <p:attrName>ppt_h</p:attrName>
                                        </p:attrNameLst>
                                      </p:cBhvr>
                                      <p:tavLst>
                                        <p:tav tm="0">
                                          <p:val>
                                            <p:fltVal val="0"/>
                                          </p:val>
                                        </p:tav>
                                        <p:tav tm="100000">
                                          <p:val>
                                            <p:strVal val="#ppt_h"/>
                                          </p:val>
                                        </p:tav>
                                      </p:tavLst>
                                    </p:anim>
                                    <p:anim calcmode="lin" valueType="num">
                                      <p:cBhvr>
                                        <p:cTn id="44" dur="2000" fill="hold"/>
                                        <p:tgtEl>
                                          <p:spTgt spid="1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9" grpId="0" animBg="1"/>
      <p:bldP spid="14342" grpId="0"/>
      <p:bldP spid="14343" grpId="0"/>
      <p:bldP spid="14347" grpId="0"/>
      <p:bldP spid="14348" grpId="0"/>
      <p:bldP spid="13"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282" y="357166"/>
            <a:ext cx="8286808" cy="584775"/>
          </a:xfrm>
          <a:prstGeom prst="rect">
            <a:avLst/>
          </a:prstGeom>
          <a:noFill/>
        </p:spPr>
        <p:txBody>
          <a:bodyPr>
            <a:spAutoFit/>
          </a:bodyPr>
          <a:lstStyle/>
          <a:p>
            <a:pPr algn="ctr">
              <a:defRPr/>
            </a:pPr>
            <a:r>
              <a:rPr lang="ru-RU" sz="3200" b="1" dirty="0">
                <a:ln w="900" cmpd="sng">
                  <a:solidFill>
                    <a:schemeClr val="accent1">
                      <a:satMod val="190000"/>
                      <a:alpha val="55000"/>
                    </a:schemeClr>
                  </a:solidFill>
                  <a:prstDash val="solid"/>
                </a:ln>
                <a:solidFill>
                  <a:schemeClr val="accent1">
                    <a:satMod val="200000"/>
                    <a:tint val="3000"/>
                  </a:schemeClr>
                </a:solidFill>
                <a:effectLst>
                  <a:glow rad="63500">
                    <a:schemeClr val="accent4">
                      <a:satMod val="175000"/>
                      <a:alpha val="40000"/>
                    </a:schemeClr>
                  </a:glow>
                  <a:innerShdw blurRad="101600" dist="76200" dir="5400000">
                    <a:schemeClr val="accent1">
                      <a:satMod val="190000"/>
                      <a:tint val="100000"/>
                      <a:alpha val="74000"/>
                    </a:schemeClr>
                  </a:innerShdw>
                </a:effectLst>
                <a:latin typeface="Arial" charset="0"/>
                <a:cs typeface="Arial" charset="0"/>
              </a:rPr>
              <a:t>3 ступени познания</a:t>
            </a:r>
          </a:p>
        </p:txBody>
      </p:sp>
      <p:sp>
        <p:nvSpPr>
          <p:cNvPr id="5" name="TextBox 4"/>
          <p:cNvSpPr txBox="1"/>
          <p:nvPr/>
        </p:nvSpPr>
        <p:spPr>
          <a:xfrm>
            <a:off x="428596" y="1071546"/>
            <a:ext cx="8215370" cy="830997"/>
          </a:xfrm>
          <a:prstGeom prst="rect">
            <a:avLst/>
          </a:prstGeom>
          <a:noFill/>
        </p:spPr>
        <p:txBody>
          <a:bodyPr>
            <a:spAutoFit/>
          </a:bodyPr>
          <a:lstStyle/>
          <a:p>
            <a:pPr>
              <a:defRPr/>
            </a:pPr>
            <a:r>
              <a:rPr lang="ru-RU" sz="2400" dirty="0">
                <a:blipFill>
                  <a:blip r:embed="rId2"/>
                  <a:tile tx="0" ty="0" sx="100000" sy="100000" flip="none" algn="tl"/>
                </a:blipFill>
                <a:effectLst>
                  <a:outerShdw blurRad="60007" dist="200025" dir="15000000" sy="30000" kx="-1800000" algn="bl" rotWithShape="0">
                    <a:prstClr val="black">
                      <a:alpha val="32000"/>
                    </a:prstClr>
                  </a:outerShdw>
                </a:effectLst>
                <a:latin typeface="Arial" charset="0"/>
                <a:cs typeface="Arial" charset="0"/>
              </a:rPr>
              <a:t>1.Созерцание: хаос ощущений, порядок в пространстве и времени.</a:t>
            </a:r>
          </a:p>
        </p:txBody>
      </p:sp>
      <p:sp>
        <p:nvSpPr>
          <p:cNvPr id="6" name="TextBox 5"/>
          <p:cNvSpPr txBox="1"/>
          <p:nvPr/>
        </p:nvSpPr>
        <p:spPr>
          <a:xfrm>
            <a:off x="357158" y="2165986"/>
            <a:ext cx="8429684" cy="1477328"/>
          </a:xfrm>
          <a:prstGeom prst="rect">
            <a:avLst/>
          </a:prstGeom>
          <a:noFill/>
        </p:spPr>
        <p:txBody>
          <a:bodyPr>
            <a:spAutoFit/>
          </a:bodyPr>
          <a:lstStyle/>
          <a:p>
            <a:pPr>
              <a:defRPr/>
            </a:pPr>
            <a:r>
              <a:rPr lang="ru-RU" sz="2400" dirty="0">
                <a:blipFill>
                  <a:blip r:embed="rId3"/>
                  <a:tile tx="0" ty="0" sx="100000" sy="100000" flip="none" algn="tl"/>
                </a:blipFill>
                <a:effectLst>
                  <a:outerShdw blurRad="60007" dist="200025" dir="15000000" sy="30000" kx="-1800000" algn="bl" rotWithShape="0">
                    <a:prstClr val="black">
                      <a:alpha val="32000"/>
                    </a:prstClr>
                  </a:outerShdw>
                </a:effectLst>
                <a:latin typeface="Arial" charset="0"/>
                <a:cs typeface="Arial" charset="0"/>
              </a:rPr>
              <a:t>2. Рассудок: упорядочивание с помощью категорий  отношений, качество…</a:t>
            </a:r>
          </a:p>
          <a:p>
            <a:pPr>
              <a:defRPr/>
            </a:pPr>
            <a:r>
              <a:rPr lang="ru-RU" sz="2400" dirty="0">
                <a:blipFill>
                  <a:blip r:embed="rId3"/>
                  <a:tile tx="0" ty="0" sx="100000" sy="100000" flip="none" algn="tl"/>
                </a:blipFill>
                <a:effectLst>
                  <a:outerShdw blurRad="60007" dist="200025" dir="15000000" sy="30000" kx="-1800000" algn="bl" rotWithShape="0">
                    <a:prstClr val="black">
                      <a:alpha val="32000"/>
                    </a:prstClr>
                  </a:outerShdw>
                </a:effectLst>
                <a:latin typeface="Arial" charset="0"/>
                <a:cs typeface="Arial" charset="0"/>
              </a:rPr>
              <a:t>Все законы придуманы человеком </a:t>
            </a:r>
          </a:p>
          <a:p>
            <a:pPr>
              <a:defRPr/>
            </a:pPr>
            <a:r>
              <a:rPr lang="ru-RU" dirty="0">
                <a:latin typeface="Arial" charset="0"/>
                <a:cs typeface="Arial" charset="0"/>
              </a:rPr>
              <a:t> </a:t>
            </a:r>
          </a:p>
        </p:txBody>
      </p:sp>
      <p:sp>
        <p:nvSpPr>
          <p:cNvPr id="7" name="TextBox 6"/>
          <p:cNvSpPr txBox="1"/>
          <p:nvPr/>
        </p:nvSpPr>
        <p:spPr>
          <a:xfrm>
            <a:off x="357158" y="4082671"/>
            <a:ext cx="8429684" cy="1846659"/>
          </a:xfrm>
          <a:prstGeom prst="rect">
            <a:avLst/>
          </a:prstGeom>
          <a:noFill/>
        </p:spPr>
        <p:txBody>
          <a:bodyPr>
            <a:spAutoFit/>
            <a:scene3d>
              <a:camera prst="orthographicFront"/>
              <a:lightRig rig="soft" dir="t">
                <a:rot lat="0" lon="0" rev="10800000"/>
              </a:lightRig>
            </a:scene3d>
            <a:sp3d>
              <a:bevelT w="27940" h="12700"/>
              <a:contourClr>
                <a:srgbClr val="DDDDDD"/>
              </a:contourClr>
            </a:sp3d>
          </a:bodyPr>
          <a:lstStyle/>
          <a:p>
            <a:pPr>
              <a:defRPr/>
            </a:pPr>
            <a:r>
              <a:rPr lang="ru-RU" sz="2400" b="1" spc="150" dirty="0">
                <a:ln w="11430"/>
                <a:solidFill>
                  <a:srgbClr val="F8F8F8"/>
                </a:solidFill>
                <a:effectLst>
                  <a:outerShdw blurRad="60007" dist="200025" dir="15000000" sy="30000" kx="-1800000" algn="bl" rotWithShape="0">
                    <a:prstClr val="black">
                      <a:alpha val="32000"/>
                    </a:prstClr>
                  </a:outerShdw>
                </a:effectLst>
                <a:latin typeface="Arial" charset="0"/>
                <a:cs typeface="Arial" charset="0"/>
              </a:rPr>
              <a:t>3. Разум. Обобщение человеческого опыта,</a:t>
            </a:r>
          </a:p>
          <a:p>
            <a:pPr>
              <a:defRPr/>
            </a:pPr>
            <a:r>
              <a:rPr lang="ru-RU" sz="2400" b="1" spc="150" dirty="0">
                <a:ln w="11430"/>
                <a:solidFill>
                  <a:srgbClr val="F8F8F8"/>
                </a:solidFill>
                <a:effectLst>
                  <a:outerShdw blurRad="60007" dist="200025" dir="15000000" sy="30000" kx="-1800000" algn="bl" rotWithShape="0">
                    <a:prstClr val="black">
                      <a:alpha val="32000"/>
                    </a:prstClr>
                  </a:outerShdw>
                </a:effectLst>
                <a:latin typeface="Arial" charset="0"/>
                <a:cs typeface="Arial" charset="0"/>
              </a:rPr>
              <a:t>  Знание «о мире»</a:t>
            </a:r>
          </a:p>
          <a:p>
            <a:pPr>
              <a:defRPr/>
            </a:pPr>
            <a:r>
              <a:rPr lang="ru-RU" sz="2400" b="1" spc="150" dirty="0">
                <a:ln w="11430"/>
                <a:solidFill>
                  <a:srgbClr val="F8F8F8"/>
                </a:solidFill>
                <a:effectLst>
                  <a:outerShdw blurRad="60007" dist="200025" dir="15000000" sy="30000" kx="-1800000" algn="bl" rotWithShape="0">
                    <a:prstClr val="black">
                      <a:alpha val="32000"/>
                    </a:prstClr>
                  </a:outerShdw>
                </a:effectLst>
                <a:latin typeface="Arial" charset="0"/>
                <a:cs typeface="Arial" charset="0"/>
              </a:rPr>
              <a:t>  Знание «о Боге»</a:t>
            </a:r>
          </a:p>
          <a:p>
            <a:pPr>
              <a:defRPr/>
            </a:pPr>
            <a:r>
              <a:rPr lang="ru-RU" sz="2400" b="1" spc="150" dirty="0">
                <a:ln w="11430"/>
                <a:solidFill>
                  <a:srgbClr val="F8F8F8"/>
                </a:solidFill>
                <a:effectLst>
                  <a:outerShdw blurRad="60007" dist="200025" dir="15000000" sy="30000" kx="-1800000" algn="bl" rotWithShape="0">
                    <a:prstClr val="black">
                      <a:alpha val="32000"/>
                    </a:prstClr>
                  </a:outerShdw>
                </a:effectLst>
                <a:latin typeface="Arial" charset="0"/>
                <a:cs typeface="Arial" charset="0"/>
              </a:rPr>
              <a:t>  Знания «о душе»</a:t>
            </a:r>
          </a:p>
          <a:p>
            <a:pPr>
              <a:defRPr/>
            </a:pPr>
            <a:endParaRPr lang="ru-RU" b="1" spc="150" dirty="0">
              <a:ln w="11430"/>
              <a:solidFill>
                <a:srgbClr val="F8F8F8"/>
              </a:solidFill>
              <a:effectLst>
                <a:outerShdw blurRad="25400" algn="tl" rotWithShape="0">
                  <a:srgbClr val="000000">
                    <a:alpha val="43000"/>
                  </a:srgbClr>
                </a:outerShdw>
              </a:effectLst>
              <a:latin typeface="Arial" charset="0"/>
              <a:cs typeface="Arial" charset="0"/>
            </a:endParaRPr>
          </a:p>
        </p:txBody>
      </p:sp>
      <p:sp>
        <p:nvSpPr>
          <p:cNvPr id="8" name="5-конечная звезда 7"/>
          <p:cNvSpPr/>
          <p:nvPr/>
        </p:nvSpPr>
        <p:spPr>
          <a:xfrm>
            <a:off x="357188" y="4500563"/>
            <a:ext cx="285750" cy="35718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t> </a:t>
            </a:r>
          </a:p>
        </p:txBody>
      </p:sp>
      <p:sp>
        <p:nvSpPr>
          <p:cNvPr id="9" name="5-конечная звезда 8"/>
          <p:cNvSpPr/>
          <p:nvPr/>
        </p:nvSpPr>
        <p:spPr>
          <a:xfrm>
            <a:off x="357188" y="4857750"/>
            <a:ext cx="285750" cy="357188"/>
          </a:xfrm>
          <a:prstGeom prst="star5">
            <a:avLst>
              <a:gd name="adj" fmla="val 19098"/>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 name="5-конечная звезда 9"/>
          <p:cNvSpPr/>
          <p:nvPr/>
        </p:nvSpPr>
        <p:spPr>
          <a:xfrm>
            <a:off x="357188" y="5214938"/>
            <a:ext cx="285750" cy="357187"/>
          </a:xfrm>
          <a:prstGeom prst="star5">
            <a:avLst>
              <a:gd name="adj" fmla="val 19098"/>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17417" name="Рисунок 10" descr="180px-Kaliningrad_cathedral.jpg"/>
          <p:cNvPicPr>
            <a:picLocks noChangeAspect="1"/>
          </p:cNvPicPr>
          <p:nvPr/>
        </p:nvPicPr>
        <p:blipFill>
          <a:blip r:embed="rId4" cstate="print"/>
          <a:srcRect/>
          <a:stretch>
            <a:fillRect/>
          </a:stretch>
        </p:blipFill>
        <p:spPr bwMode="auto">
          <a:xfrm>
            <a:off x="5429250" y="4572000"/>
            <a:ext cx="2786063" cy="1841500"/>
          </a:xfrm>
          <a:prstGeom prst="rect">
            <a:avLst/>
          </a:prstGeom>
          <a:noFill/>
          <a:ln w="9525">
            <a:noFill/>
            <a:miter lim="800000"/>
            <a:headEnd/>
            <a:tailEnd/>
          </a:ln>
        </p:spPr>
      </p:pic>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3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800" decel="100000"/>
                                        <p:tgtEl>
                                          <p:spTgt spid="8"/>
                                        </p:tgtEl>
                                      </p:cBhvr>
                                    </p:animEffect>
                                    <p:anim calcmode="lin" valueType="num">
                                      <p:cBhvr>
                                        <p:cTn id="20" dur="800" decel="100000" fill="hold"/>
                                        <p:tgtEl>
                                          <p:spTgt spid="8"/>
                                        </p:tgtEl>
                                        <p:attrNameLst>
                                          <p:attrName>style.rotation</p:attrName>
                                        </p:attrNameLst>
                                      </p:cBhvr>
                                      <p:tavLst>
                                        <p:tav tm="0">
                                          <p:val>
                                            <p:fltVal val="-90"/>
                                          </p:val>
                                        </p:tav>
                                        <p:tav tm="100000">
                                          <p:val>
                                            <p:fltVal val="0"/>
                                          </p:val>
                                        </p:tav>
                                      </p:tavLst>
                                    </p:anim>
                                    <p:anim calcmode="lin" valueType="num">
                                      <p:cBhvr>
                                        <p:cTn id="21" dur="800" decel="100000" fill="hold"/>
                                        <p:tgtEl>
                                          <p:spTgt spid="8"/>
                                        </p:tgtEl>
                                        <p:attrNameLst>
                                          <p:attrName>ppt_x</p:attrName>
                                        </p:attrNameLst>
                                      </p:cBhvr>
                                      <p:tavLst>
                                        <p:tav tm="0">
                                          <p:val>
                                            <p:strVal val="#ppt_x+0.4"/>
                                          </p:val>
                                        </p:tav>
                                        <p:tav tm="100000">
                                          <p:val>
                                            <p:strVal val="#ppt_x-0.05"/>
                                          </p:val>
                                        </p:tav>
                                      </p:tavLst>
                                    </p:anim>
                                    <p:anim calcmode="lin" valueType="num">
                                      <p:cBhvr>
                                        <p:cTn id="22" dur="800" decel="100000" fill="hold"/>
                                        <p:tgtEl>
                                          <p:spTgt spid="8"/>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25" fill="hold">
                            <p:stCondLst>
                              <p:cond delay="3000"/>
                            </p:stCondLst>
                            <p:childTnLst>
                              <p:par>
                                <p:cTn id="26" presetID="3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800" decel="100000"/>
                                        <p:tgtEl>
                                          <p:spTgt spid="9"/>
                                        </p:tgtEl>
                                      </p:cBhvr>
                                    </p:animEffect>
                                    <p:anim calcmode="lin" valueType="num">
                                      <p:cBhvr>
                                        <p:cTn id="29" dur="800" decel="100000" fill="hold"/>
                                        <p:tgtEl>
                                          <p:spTgt spid="9"/>
                                        </p:tgtEl>
                                        <p:attrNameLst>
                                          <p:attrName>style.rotation</p:attrName>
                                        </p:attrNameLst>
                                      </p:cBhvr>
                                      <p:tavLst>
                                        <p:tav tm="0">
                                          <p:val>
                                            <p:fltVal val="-90"/>
                                          </p:val>
                                        </p:tav>
                                        <p:tav tm="100000">
                                          <p:val>
                                            <p:fltVal val="0"/>
                                          </p:val>
                                        </p:tav>
                                      </p:tavLst>
                                    </p:anim>
                                    <p:anim calcmode="lin" valueType="num">
                                      <p:cBhvr>
                                        <p:cTn id="30" dur="800" decel="100000" fill="hold"/>
                                        <p:tgtEl>
                                          <p:spTgt spid="9"/>
                                        </p:tgtEl>
                                        <p:attrNameLst>
                                          <p:attrName>ppt_x</p:attrName>
                                        </p:attrNameLst>
                                      </p:cBhvr>
                                      <p:tavLst>
                                        <p:tav tm="0">
                                          <p:val>
                                            <p:strVal val="#ppt_x+0.4"/>
                                          </p:val>
                                        </p:tav>
                                        <p:tav tm="100000">
                                          <p:val>
                                            <p:strVal val="#ppt_x-0.05"/>
                                          </p:val>
                                        </p:tav>
                                      </p:tavLst>
                                    </p:anim>
                                    <p:anim calcmode="lin" valueType="num">
                                      <p:cBhvr>
                                        <p:cTn id="31" dur="800" decel="100000" fill="hold"/>
                                        <p:tgtEl>
                                          <p:spTgt spid="9"/>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par>
                          <p:cTn id="34" fill="hold">
                            <p:stCondLst>
                              <p:cond delay="4000"/>
                            </p:stCondLst>
                            <p:childTnLst>
                              <p:par>
                                <p:cTn id="35" presetID="3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800" decel="100000"/>
                                        <p:tgtEl>
                                          <p:spTgt spid="10"/>
                                        </p:tgtEl>
                                      </p:cBhvr>
                                    </p:animEffect>
                                    <p:anim calcmode="lin" valueType="num">
                                      <p:cBhvr>
                                        <p:cTn id="38" dur="800" decel="100000" fill="hold"/>
                                        <p:tgtEl>
                                          <p:spTgt spid="10"/>
                                        </p:tgtEl>
                                        <p:attrNameLst>
                                          <p:attrName>style.rotation</p:attrName>
                                        </p:attrNameLst>
                                      </p:cBhvr>
                                      <p:tavLst>
                                        <p:tav tm="0">
                                          <p:val>
                                            <p:fltVal val="-90"/>
                                          </p:val>
                                        </p:tav>
                                        <p:tav tm="100000">
                                          <p:val>
                                            <p:fltVal val="0"/>
                                          </p:val>
                                        </p:tav>
                                      </p:tavLst>
                                    </p:anim>
                                    <p:anim calcmode="lin" valueType="num">
                                      <p:cBhvr>
                                        <p:cTn id="39" dur="800" decel="100000" fill="hold"/>
                                        <p:tgtEl>
                                          <p:spTgt spid="10"/>
                                        </p:tgtEl>
                                        <p:attrNameLst>
                                          <p:attrName>ppt_x</p:attrName>
                                        </p:attrNameLst>
                                      </p:cBhvr>
                                      <p:tavLst>
                                        <p:tav tm="0">
                                          <p:val>
                                            <p:strVal val="#ppt_x+0.4"/>
                                          </p:val>
                                        </p:tav>
                                        <p:tav tm="100000">
                                          <p:val>
                                            <p:strVal val="#ppt_x-0.05"/>
                                          </p:val>
                                        </p:tav>
                                      </p:tavLst>
                                    </p:anim>
                                    <p:anim calcmode="lin" valueType="num">
                                      <p:cBhvr>
                                        <p:cTn id="40" dur="800" decel="100000" fill="hold"/>
                                        <p:tgtEl>
                                          <p:spTgt spid="10"/>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par>
                          <p:cTn id="43" fill="hold">
                            <p:stCondLst>
                              <p:cond delay="5000"/>
                            </p:stCondLst>
                            <p:childTnLst>
                              <p:par>
                                <p:cTn id="44" presetID="30" presetClass="entr" presetSubtype="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800" decel="100000"/>
                                        <p:tgtEl>
                                          <p:spTgt spid="7"/>
                                        </p:tgtEl>
                                      </p:cBhvr>
                                    </p:animEffect>
                                    <p:anim calcmode="lin" valueType="num">
                                      <p:cBhvr>
                                        <p:cTn id="47" dur="800" decel="100000" fill="hold"/>
                                        <p:tgtEl>
                                          <p:spTgt spid="7"/>
                                        </p:tgtEl>
                                        <p:attrNameLst>
                                          <p:attrName>style.rotation</p:attrName>
                                        </p:attrNameLst>
                                      </p:cBhvr>
                                      <p:tavLst>
                                        <p:tav tm="0">
                                          <p:val>
                                            <p:fltVal val="-90"/>
                                          </p:val>
                                        </p:tav>
                                        <p:tav tm="100000">
                                          <p:val>
                                            <p:fltVal val="0"/>
                                          </p:val>
                                        </p:tav>
                                      </p:tavLst>
                                    </p:anim>
                                    <p:anim calcmode="lin" valueType="num">
                                      <p:cBhvr>
                                        <p:cTn id="48" dur="800" decel="100000" fill="hold"/>
                                        <p:tgtEl>
                                          <p:spTgt spid="7"/>
                                        </p:tgtEl>
                                        <p:attrNameLst>
                                          <p:attrName>ppt_x</p:attrName>
                                        </p:attrNameLst>
                                      </p:cBhvr>
                                      <p:tavLst>
                                        <p:tav tm="0">
                                          <p:val>
                                            <p:strVal val="#ppt_x+0.4"/>
                                          </p:val>
                                        </p:tav>
                                        <p:tav tm="100000">
                                          <p:val>
                                            <p:strVal val="#ppt_x-0.05"/>
                                          </p:val>
                                        </p:tav>
                                      </p:tavLst>
                                    </p:anim>
                                    <p:anim calcmode="lin" valueType="num">
                                      <p:cBhvr>
                                        <p:cTn id="49" dur="800" decel="100000" fill="hold"/>
                                        <p:tgtEl>
                                          <p:spTgt spid="7"/>
                                        </p:tgtEl>
                                        <p:attrNameLst>
                                          <p:attrName>ppt_y</p:attrName>
                                        </p:attrNameLst>
                                      </p:cBhvr>
                                      <p:tavLst>
                                        <p:tav tm="0">
                                          <p:val>
                                            <p:strVal val="#ppt_y-0.4"/>
                                          </p:val>
                                        </p:tav>
                                        <p:tav tm="100000">
                                          <p:val>
                                            <p:strVal val="#ppt_y+0.1"/>
                                          </p:val>
                                        </p:tav>
                                      </p:tavLst>
                                    </p:anim>
                                    <p:anim calcmode="lin" valueType="num">
                                      <p:cBhvr>
                                        <p:cTn id="50"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51"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Содержимое 2"/>
          <p:cNvSpPr>
            <a:spLocks noGrp="1"/>
          </p:cNvSpPr>
          <p:nvPr>
            <p:ph idx="1"/>
          </p:nvPr>
        </p:nvSpPr>
        <p:spPr>
          <a:xfrm>
            <a:off x="214313" y="2000250"/>
            <a:ext cx="8229600" cy="4373563"/>
          </a:xfrm>
        </p:spPr>
        <p:txBody>
          <a:bodyPr/>
          <a:lstStyle/>
          <a:p>
            <a:pPr eaLnBrk="1" hangingPunct="1"/>
            <a:r>
              <a:rPr lang="ru-RU" sz="2800" smtClean="0"/>
              <a:t>1) Категории количества - Единство. Множество. Всеполнота. </a:t>
            </a:r>
          </a:p>
          <a:p>
            <a:pPr eaLnBrk="1" hangingPunct="1"/>
            <a:r>
              <a:rPr lang="ru-RU" sz="2800" smtClean="0"/>
              <a:t>2) Категории качества - Реальность. Отрицание. Ограничение. </a:t>
            </a:r>
          </a:p>
          <a:p>
            <a:pPr eaLnBrk="1" hangingPunct="1"/>
            <a:r>
              <a:rPr lang="ru-RU" sz="2800" smtClean="0"/>
              <a:t>3) Категория отношения - Субстанция. Причина. Общение. </a:t>
            </a:r>
          </a:p>
          <a:p>
            <a:pPr eaLnBrk="1" hangingPunct="1"/>
            <a:r>
              <a:rPr lang="ru-RU" sz="2800" smtClean="0"/>
              <a:t>4) Категория модальности - Возможность. Бытие. Необходимость.</a:t>
            </a:r>
          </a:p>
          <a:p>
            <a:pPr eaLnBrk="1" hangingPunct="1"/>
            <a:endParaRPr lang="ru-RU" smtClean="0"/>
          </a:p>
        </p:txBody>
      </p:sp>
      <p:sp>
        <p:nvSpPr>
          <p:cNvPr id="6146" name="Заголовок 1"/>
          <p:cNvSpPr>
            <a:spLocks noGrp="1"/>
          </p:cNvSpPr>
          <p:nvPr>
            <p:ph type="title"/>
          </p:nvPr>
        </p:nvSpPr>
        <p:spPr>
          <a:xfrm>
            <a:off x="457200" y="465126"/>
            <a:ext cx="8229600" cy="1249362"/>
          </a:xfrm>
        </p:spPr>
        <p:txBody>
          <a:bodyPr>
            <a:normAutofit fontScale="90000"/>
          </a:bodyPr>
          <a:lstStyle/>
          <a:p>
            <a:pPr eaLnBrk="1" fontAlgn="auto" hangingPunct="1">
              <a:spcAft>
                <a:spcPts val="0"/>
              </a:spcAft>
              <a:defRPr/>
            </a:pPr>
            <a:r>
              <a:rPr lang="ru-RU" sz="2400" smtClean="0">
                <a:solidFill>
                  <a:schemeClr val="bg2">
                    <a:lumMod val="50000"/>
                  </a:schemeClr>
                </a:solidFill>
              </a:rPr>
              <a:t>Теперь о синтезе знания. Логические формы, которые служат основой синтеза. По Канту, категории -априорны. В соответствии с 4 различными видами суждений возникает у Канта следующая таблица категорий</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nvGraphicFramePr>
        <p:xfrm>
          <a:off x="1143000" y="4786313"/>
          <a:ext cx="6715125" cy="1714500"/>
        </p:xfrm>
        <a:graphic>
          <a:graphicData uri="http://schemas.openxmlformats.org/drawingml/2006/table">
            <a:tbl>
              <a:tblPr/>
              <a:tblGrid>
                <a:gridCol w="1214438"/>
                <a:gridCol w="857250"/>
                <a:gridCol w="1143000"/>
                <a:gridCol w="571500"/>
                <a:gridCol w="642937"/>
                <a:gridCol w="785813"/>
                <a:gridCol w="1500187"/>
              </a:tblGrid>
              <a:tr h="261938">
                <a:tc gridSpan="7">
                  <a:txBody>
                    <a:bodyPr/>
                    <a:lstStyle/>
                    <a:p>
                      <a:pPr marL="0" marR="0" lvl="0" indent="457200" algn="ctr" defTabSz="914400" rtl="0" eaLnBrk="1" fontAlgn="base" latinLnBrk="0" hangingPunct="1">
                        <a:lnSpc>
                          <a:spcPct val="115000"/>
                        </a:lnSpc>
                        <a:spcBef>
                          <a:spcPct val="0"/>
                        </a:spcBef>
                        <a:spcAft>
                          <a:spcPts val="1000"/>
                        </a:spcAft>
                        <a:buClrTx/>
                        <a:buSzTx/>
                        <a:buFontTx/>
                        <a:buNone/>
                        <a:tabLst/>
                      </a:pPr>
                      <a:r>
                        <a:rPr kumimoji="0" lang="ru-RU" sz="1200" b="0" i="0" u="none" strike="noStrike" cap="none" normalizeH="0" baseline="0" smtClean="0">
                          <a:ln>
                            <a:noFill/>
                          </a:ln>
                          <a:solidFill>
                            <a:schemeClr val="tx1"/>
                          </a:solidFill>
                          <a:effectLst/>
                          <a:latin typeface="Verdana" pitchFamily="34" charset="0"/>
                          <a:cs typeface="Times New Roman" pitchFamily="18" charset="0"/>
                        </a:rPr>
                        <a:t>Искусство </a:t>
                      </a:r>
                      <a:endParaRPr kumimoji="0" lang="ru-RU" sz="12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88925">
                <a:tc>
                  <a:txBody>
                    <a:bodyPr/>
                    <a:lstStyle/>
                    <a:p>
                      <a:pPr marL="0" marR="0" lvl="0" indent="457200" algn="ctr" defTabSz="914400" rtl="0" eaLnBrk="1" fontAlgn="base" latinLnBrk="0" hangingPunct="1">
                        <a:lnSpc>
                          <a:spcPct val="115000"/>
                        </a:lnSpc>
                        <a:spcBef>
                          <a:spcPct val="0"/>
                        </a:spcBef>
                        <a:spcAft>
                          <a:spcPts val="1000"/>
                        </a:spcAft>
                        <a:buClrTx/>
                        <a:buSzTx/>
                        <a:buFontTx/>
                        <a:buNone/>
                        <a:tabLst/>
                      </a:pPr>
                      <a:endParaRPr kumimoji="0" lang="ru-RU"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gridSpan="6">
                  <a:txBody>
                    <a:bodyPr/>
                    <a:lstStyle/>
                    <a:p>
                      <a:pPr marL="0" marR="0" lvl="0" indent="457200" algn="ctr" defTabSz="914400" rtl="0" eaLnBrk="1" fontAlgn="base" latinLnBrk="0" hangingPunct="1">
                        <a:lnSpc>
                          <a:spcPct val="115000"/>
                        </a:lnSpc>
                        <a:spcBef>
                          <a:spcPct val="0"/>
                        </a:spcBef>
                        <a:spcAft>
                          <a:spcPts val="1000"/>
                        </a:spcAft>
                        <a:buClrTx/>
                        <a:buSzTx/>
                        <a:buFontTx/>
                        <a:buNone/>
                        <a:tabLst/>
                      </a:pPr>
                      <a:endParaRPr kumimoji="0" lang="ru-RU"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69888">
                <a:tc>
                  <a:txBody>
                    <a:bodyPr/>
                    <a:lstStyle/>
                    <a:p>
                      <a:pPr marL="914400" marR="0" lvl="2" indent="457200" algn="l" defTabSz="914400" rtl="0" eaLnBrk="1" fontAlgn="base" latinLnBrk="0" hangingPunct="1">
                        <a:lnSpc>
                          <a:spcPct val="115000"/>
                        </a:lnSpc>
                        <a:spcBef>
                          <a:spcPct val="0"/>
                        </a:spcBef>
                        <a:spcAft>
                          <a:spcPts val="1000"/>
                        </a:spcAft>
                        <a:buClrTx/>
                        <a:buSzTx/>
                        <a:buFontTx/>
                        <a:buNone/>
                        <a:tabLst/>
                      </a:pPr>
                      <a:r>
                        <a:rPr kumimoji="0" lang="ru-RU" sz="1000" b="0" i="0" u="none" strike="noStrike" cap="none" normalizeH="0" baseline="0" smtClean="0">
                          <a:ln>
                            <a:noFill/>
                          </a:ln>
                          <a:solidFill>
                            <a:schemeClr val="tx1"/>
                          </a:solidFill>
                          <a:effectLst/>
                          <a:latin typeface="Verdana" pitchFamily="34" charset="0"/>
                          <a:cs typeface="Times New Roman" pitchFamily="18" charset="0"/>
                        </a:rPr>
                        <a:t>  </a:t>
                      </a:r>
                      <a:endParaRPr kumimoji="0" lang="ru-RU"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Constantia" pitchFamily="18" charset="0"/>
                        <a:cs typeface="Arial"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Constantia" pitchFamily="18" charset="0"/>
                        <a:cs typeface="Arial"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20688">
                <a:tc>
                  <a:txBody>
                    <a:bodyPr/>
                    <a:lstStyle/>
                    <a:p>
                      <a:pPr marL="0" marR="0" lvl="0" indent="457200" algn="l" defTabSz="914400" rtl="0" eaLnBrk="1" fontAlgn="base" latinLnBrk="0" hangingPunct="1">
                        <a:lnSpc>
                          <a:spcPct val="115000"/>
                        </a:lnSpc>
                        <a:spcBef>
                          <a:spcPct val="0"/>
                        </a:spcBef>
                        <a:spcAft>
                          <a:spcPts val="1000"/>
                        </a:spcAft>
                        <a:buClrTx/>
                        <a:buSzTx/>
                        <a:buFontTx/>
                        <a:buNone/>
                        <a:tabLst/>
                      </a:pPr>
                      <a:r>
                        <a:rPr kumimoji="0" lang="ru-RU" sz="1000" b="0" i="0" u="none" strike="noStrike" cap="none" normalizeH="0" baseline="0" smtClean="0">
                          <a:ln>
                            <a:noFill/>
                          </a:ln>
                          <a:solidFill>
                            <a:schemeClr val="tx1"/>
                          </a:solidFill>
                          <a:effectLst/>
                          <a:latin typeface="Verdana" pitchFamily="34" charset="0"/>
                          <a:cs typeface="Times New Roman" pitchFamily="18" charset="0"/>
                        </a:rPr>
                        <a:t>  </a:t>
                      </a:r>
                      <a:endParaRPr kumimoji="0" lang="ru-RU"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457200" algn="l" defTabSz="914400" rtl="0" eaLnBrk="1" fontAlgn="base" latinLnBrk="0" hangingPunct="1">
                        <a:lnSpc>
                          <a:spcPct val="115000"/>
                        </a:lnSpc>
                        <a:spcBef>
                          <a:spcPct val="0"/>
                        </a:spcBef>
                        <a:spcAft>
                          <a:spcPts val="1000"/>
                        </a:spcAft>
                        <a:buClrTx/>
                        <a:buSzTx/>
                        <a:buFontTx/>
                        <a:buNone/>
                        <a:tabLst/>
                      </a:pPr>
                      <a:r>
                        <a:rPr kumimoji="0" lang="ru-RU" sz="1000" b="0" i="0" u="none" strike="noStrike" cap="none" normalizeH="0" baseline="0" smtClean="0">
                          <a:ln>
                            <a:noFill/>
                          </a:ln>
                          <a:solidFill>
                            <a:schemeClr val="tx1"/>
                          </a:solidFill>
                          <a:effectLst/>
                          <a:latin typeface="Verdana" pitchFamily="34" charset="0"/>
                          <a:cs typeface="Times New Roman" pitchFamily="18" charset="0"/>
                        </a:rPr>
                        <a:t>  </a:t>
                      </a:r>
                      <a:endParaRPr kumimoji="0" lang="ru-RU"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gridSpan="2">
                  <a:txBody>
                    <a:bodyPr/>
                    <a:lstStyle/>
                    <a:p>
                      <a:pPr marL="0" marR="0" lvl="0" indent="457200" algn="r" defTabSz="914400" rtl="0" eaLnBrk="1" fontAlgn="base" latinLnBrk="0" hangingPunct="1">
                        <a:lnSpc>
                          <a:spcPct val="115000"/>
                        </a:lnSpc>
                        <a:spcBef>
                          <a:spcPct val="0"/>
                        </a:spcBef>
                        <a:spcAft>
                          <a:spcPts val="1000"/>
                        </a:spcAft>
                        <a:buClrTx/>
                        <a:buSzTx/>
                        <a:buFontTx/>
                        <a:buNone/>
                        <a:tabLst/>
                      </a:pPr>
                      <a:endParaRPr kumimoji="0" lang="ru-RU"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457200" algn="l" defTabSz="914400" rtl="0" eaLnBrk="1" fontAlgn="base" latinLnBrk="0" hangingPunct="1">
                        <a:lnSpc>
                          <a:spcPct val="115000"/>
                        </a:lnSpc>
                        <a:spcBef>
                          <a:spcPct val="0"/>
                        </a:spcBef>
                        <a:spcAft>
                          <a:spcPts val="1000"/>
                        </a:spcAft>
                        <a:buClrTx/>
                        <a:buSzTx/>
                        <a:buFontTx/>
                        <a:buNone/>
                        <a:tabLst/>
                      </a:pPr>
                      <a:endParaRPr kumimoji="0" lang="ru-RU"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457200" algn="l" defTabSz="914400" rtl="0" eaLnBrk="1" fontAlgn="base" latinLnBrk="0" hangingPunct="1">
                        <a:lnSpc>
                          <a:spcPct val="115000"/>
                        </a:lnSpc>
                        <a:spcBef>
                          <a:spcPct val="0"/>
                        </a:spcBef>
                        <a:spcAft>
                          <a:spcPts val="1000"/>
                        </a:spcAft>
                        <a:buClrTx/>
                        <a:buSzTx/>
                        <a:buFontTx/>
                        <a:buNone/>
                        <a:tabLst/>
                      </a:pPr>
                      <a:endParaRPr kumimoji="0" lang="ru-RU"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73063">
                <a:tc>
                  <a:txBody>
                    <a:bodyPr/>
                    <a:lstStyle/>
                    <a:p>
                      <a:pPr marL="0" marR="0" lvl="0" indent="457200" algn="l" defTabSz="914400" rtl="0" eaLnBrk="1" fontAlgn="base" latinLnBrk="0" hangingPunct="1">
                        <a:lnSpc>
                          <a:spcPct val="115000"/>
                        </a:lnSpc>
                        <a:spcBef>
                          <a:spcPct val="0"/>
                        </a:spcBef>
                        <a:spcAft>
                          <a:spcPts val="1000"/>
                        </a:spcAft>
                        <a:buClrTx/>
                        <a:buSzTx/>
                        <a:buFontTx/>
                        <a:buNone/>
                        <a:tabLst/>
                      </a:pPr>
                      <a:r>
                        <a:rPr kumimoji="0" lang="ru-RU" sz="1000" b="0" i="0" u="none" strike="noStrike" cap="none" normalizeH="0" baseline="0" smtClean="0">
                          <a:ln>
                            <a:noFill/>
                          </a:ln>
                          <a:solidFill>
                            <a:schemeClr val="tx1"/>
                          </a:solidFill>
                          <a:effectLst/>
                          <a:latin typeface="Verdana" pitchFamily="34" charset="0"/>
                          <a:cs typeface="Times New Roman" pitchFamily="18" charset="0"/>
                        </a:rPr>
                        <a:t>  </a:t>
                      </a:r>
                      <a:endParaRPr kumimoji="0" lang="ru-RU"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457200" algn="l" defTabSz="914400" rtl="0" eaLnBrk="1" fontAlgn="base" latinLnBrk="0" hangingPunct="1">
                        <a:lnSpc>
                          <a:spcPct val="115000"/>
                        </a:lnSpc>
                        <a:spcBef>
                          <a:spcPct val="0"/>
                        </a:spcBef>
                        <a:spcAft>
                          <a:spcPts val="1000"/>
                        </a:spcAft>
                        <a:buClrTx/>
                        <a:buSzTx/>
                        <a:buFontTx/>
                        <a:buNone/>
                        <a:tabLst/>
                      </a:pPr>
                      <a:r>
                        <a:rPr kumimoji="0" lang="ru-RU" sz="1000" b="0" i="0" u="none" strike="noStrike" cap="none" normalizeH="0" baseline="0" smtClean="0">
                          <a:ln>
                            <a:noFill/>
                          </a:ln>
                          <a:solidFill>
                            <a:schemeClr val="tx1"/>
                          </a:solidFill>
                          <a:effectLst/>
                          <a:latin typeface="Verdana" pitchFamily="34" charset="0"/>
                          <a:cs typeface="Times New Roman" pitchFamily="18" charset="0"/>
                        </a:rPr>
                        <a:t>  </a:t>
                      </a:r>
                      <a:endParaRPr kumimoji="0" lang="ru-RU"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457200" algn="l" defTabSz="914400" rtl="0" eaLnBrk="1" fontAlgn="base" latinLnBrk="0" hangingPunct="1">
                        <a:lnSpc>
                          <a:spcPct val="115000"/>
                        </a:lnSpc>
                        <a:spcBef>
                          <a:spcPct val="0"/>
                        </a:spcBef>
                        <a:spcAft>
                          <a:spcPts val="1000"/>
                        </a:spcAft>
                        <a:buClrTx/>
                        <a:buSzTx/>
                        <a:buFontTx/>
                        <a:buNone/>
                        <a:tabLst/>
                      </a:pPr>
                      <a:endParaRPr kumimoji="0" lang="ru-RU"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457200" algn="l" defTabSz="914400" rtl="0" eaLnBrk="1" fontAlgn="base" latinLnBrk="0" hangingPunct="1">
                        <a:lnSpc>
                          <a:spcPct val="115000"/>
                        </a:lnSpc>
                        <a:spcBef>
                          <a:spcPct val="0"/>
                        </a:spcBef>
                        <a:spcAft>
                          <a:spcPts val="1000"/>
                        </a:spcAft>
                        <a:buClrTx/>
                        <a:buSzTx/>
                        <a:buFontTx/>
                        <a:buNone/>
                        <a:tabLst/>
                      </a:pPr>
                      <a:endParaRPr kumimoji="0" lang="ru-RU"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457200" algn="l" defTabSz="914400" rtl="0" eaLnBrk="1" fontAlgn="base" latinLnBrk="0" hangingPunct="1">
                        <a:lnSpc>
                          <a:spcPct val="115000"/>
                        </a:lnSpc>
                        <a:spcBef>
                          <a:spcPct val="0"/>
                        </a:spcBef>
                        <a:spcAft>
                          <a:spcPts val="1000"/>
                        </a:spcAft>
                        <a:buClrTx/>
                        <a:buSzTx/>
                        <a:buFontTx/>
                        <a:buNone/>
                        <a:tabLst/>
                      </a:pPr>
                      <a:endParaRPr kumimoji="0" lang="ru-RU"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457200" algn="l" defTabSz="914400" rtl="0" eaLnBrk="1" fontAlgn="base" latinLnBrk="0" hangingPunct="1">
                        <a:lnSpc>
                          <a:spcPct val="115000"/>
                        </a:lnSpc>
                        <a:spcBef>
                          <a:spcPct val="0"/>
                        </a:spcBef>
                        <a:spcAft>
                          <a:spcPts val="1000"/>
                        </a:spcAft>
                        <a:buClrTx/>
                        <a:buSzTx/>
                        <a:buFontTx/>
                        <a:buNone/>
                        <a:tabLst/>
                      </a:pPr>
                      <a:endParaRPr kumimoji="0" lang="ru-RU"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Constantia" pitchFamily="18" charset="0"/>
                        <a:cs typeface="Arial" charset="0"/>
                      </a:endParaRPr>
                    </a:p>
                  </a:txBody>
                  <a:tcPr marL="7992" marR="7992" marT="7992" marB="799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17443" name="Прямоугольник 7"/>
          <p:cNvSpPr>
            <a:spLocks noChangeArrowheads="1"/>
          </p:cNvSpPr>
          <p:nvPr/>
        </p:nvSpPr>
        <p:spPr bwMode="auto">
          <a:xfrm>
            <a:off x="285750" y="214313"/>
            <a:ext cx="8643938" cy="4524375"/>
          </a:xfrm>
          <a:prstGeom prst="rect">
            <a:avLst/>
          </a:prstGeom>
          <a:noFill/>
          <a:ln w="9525">
            <a:noFill/>
            <a:miter lim="800000"/>
            <a:headEnd/>
            <a:tailEnd/>
          </a:ln>
        </p:spPr>
        <p:txBody>
          <a:bodyPr>
            <a:spAutoFit/>
          </a:bodyPr>
          <a:lstStyle/>
          <a:p>
            <a:pPr>
              <a:defRPr/>
            </a:pPr>
            <a:r>
              <a:rPr lang="ru-RU" sz="1600" dirty="0">
                <a:solidFill>
                  <a:schemeClr val="accent3">
                    <a:lumMod val="60000"/>
                    <a:lumOff val="40000"/>
                  </a:schemeClr>
                </a:solidFill>
                <a:latin typeface="Arial" charset="0"/>
                <a:cs typeface="Arial" charset="0"/>
              </a:rPr>
              <a:t>Искусство</a:t>
            </a:r>
            <a:r>
              <a:rPr lang="ru-RU" sz="1600" dirty="0">
                <a:latin typeface="Arial" charset="0"/>
                <a:cs typeface="Arial" charset="0"/>
              </a:rPr>
              <a:t>, по Канту, - это не природа, не наука, не ремесло. Искусство может быть </a:t>
            </a:r>
            <a:r>
              <a:rPr lang="ru-RU" sz="1600" dirty="0">
                <a:solidFill>
                  <a:schemeClr val="accent3">
                    <a:lumMod val="60000"/>
                    <a:lumOff val="40000"/>
                  </a:schemeClr>
                </a:solidFill>
                <a:latin typeface="Arial" charset="0"/>
                <a:cs typeface="Arial" charset="0"/>
              </a:rPr>
              <a:t>механическим и эстетическим</a:t>
            </a:r>
            <a:r>
              <a:rPr lang="ru-RU" sz="1600" dirty="0">
                <a:latin typeface="Arial" charset="0"/>
                <a:cs typeface="Arial" charset="0"/>
              </a:rPr>
              <a:t>. Последнее, в свою очередь, делится на </a:t>
            </a:r>
            <a:r>
              <a:rPr lang="ru-RU" sz="1600" dirty="0">
                <a:solidFill>
                  <a:schemeClr val="accent3">
                    <a:lumMod val="60000"/>
                    <a:lumOff val="40000"/>
                  </a:schemeClr>
                </a:solidFill>
                <a:latin typeface="Arial" charset="0"/>
                <a:cs typeface="Arial" charset="0"/>
              </a:rPr>
              <a:t>приятное и изящное</a:t>
            </a:r>
            <a:r>
              <a:rPr lang="ru-RU" sz="1600" dirty="0">
                <a:latin typeface="Arial" charset="0"/>
                <a:cs typeface="Arial" charset="0"/>
              </a:rPr>
              <a:t>. Приятные искусства предназначены для наслаждения, развлечения и времяпрепровождения. Изящные искусства содействуют "культуре способности души", они дают особое "удовольствие рефлексии", приближая сферу эстетического сфере познания. Однако, кантовская дихотомия искусства на этом не ограничивается. Философ одним из первых в истории эстетики дает классификацию изящных искусств. Основанием деления служит способ выражения эстетических идей, то есть красоты. Различные виды искусства - различные виды красоты. Может быть красота мысли и красота созерцания. Во втором случае материалом художника служит либо созерцание, либо форма. В результате Кант обнаруживает </a:t>
            </a:r>
            <a:r>
              <a:rPr lang="ru-RU" sz="1600" dirty="0">
                <a:solidFill>
                  <a:schemeClr val="accent3">
                    <a:lumMod val="60000"/>
                    <a:lumOff val="40000"/>
                  </a:schemeClr>
                </a:solidFill>
                <a:latin typeface="Arial" charset="0"/>
                <a:cs typeface="Arial" charset="0"/>
              </a:rPr>
              <a:t>три вида изящных искусств </a:t>
            </a:r>
            <a:r>
              <a:rPr lang="ru-RU" sz="1600" dirty="0">
                <a:latin typeface="Arial" charset="0"/>
                <a:cs typeface="Arial" charset="0"/>
              </a:rPr>
              <a:t>- </a:t>
            </a:r>
            <a:r>
              <a:rPr lang="ru-RU" sz="1600" dirty="0">
                <a:solidFill>
                  <a:schemeClr val="accent3">
                    <a:lumMod val="60000"/>
                    <a:lumOff val="40000"/>
                  </a:schemeClr>
                </a:solidFill>
                <a:latin typeface="Arial" charset="0"/>
                <a:cs typeface="Arial" charset="0"/>
              </a:rPr>
              <a:t>словесное,</a:t>
            </a:r>
            <a:r>
              <a:rPr lang="ru-RU" sz="1600" dirty="0">
                <a:latin typeface="Arial" charset="0"/>
                <a:cs typeface="Arial" charset="0"/>
              </a:rPr>
              <a:t> </a:t>
            </a:r>
            <a:r>
              <a:rPr lang="ru-RU" sz="1600" dirty="0">
                <a:solidFill>
                  <a:schemeClr val="accent3">
                    <a:lumMod val="60000"/>
                    <a:lumOff val="40000"/>
                  </a:schemeClr>
                </a:solidFill>
                <a:latin typeface="Arial" charset="0"/>
                <a:cs typeface="Arial" charset="0"/>
              </a:rPr>
              <a:t>изобразительное</a:t>
            </a:r>
            <a:r>
              <a:rPr lang="ru-RU" sz="1600" dirty="0">
                <a:latin typeface="Arial" charset="0"/>
                <a:cs typeface="Arial" charset="0"/>
              </a:rPr>
              <a:t> и </a:t>
            </a:r>
            <a:r>
              <a:rPr lang="ru-RU" sz="1600" dirty="0">
                <a:solidFill>
                  <a:schemeClr val="accent3">
                    <a:lumMod val="60000"/>
                    <a:lumOff val="40000"/>
                  </a:schemeClr>
                </a:solidFill>
                <a:latin typeface="Arial" charset="0"/>
                <a:cs typeface="Arial" charset="0"/>
              </a:rPr>
              <a:t>искусство игры ощущений</a:t>
            </a:r>
            <a:r>
              <a:rPr lang="ru-RU" sz="1600" dirty="0">
                <a:latin typeface="Arial" charset="0"/>
                <a:cs typeface="Arial" charset="0"/>
              </a:rPr>
              <a:t>. В свою очередь, </a:t>
            </a:r>
            <a:r>
              <a:rPr lang="ru-RU" sz="1600" dirty="0">
                <a:solidFill>
                  <a:schemeClr val="accent3">
                    <a:lumMod val="60000"/>
                    <a:lumOff val="40000"/>
                  </a:schemeClr>
                </a:solidFill>
                <a:latin typeface="Arial" charset="0"/>
                <a:cs typeface="Arial" charset="0"/>
              </a:rPr>
              <a:t>словесные искусства </a:t>
            </a:r>
            <a:r>
              <a:rPr lang="ru-RU" sz="1600" dirty="0">
                <a:latin typeface="Arial" charset="0"/>
                <a:cs typeface="Arial" charset="0"/>
              </a:rPr>
              <a:t>- это </a:t>
            </a:r>
            <a:r>
              <a:rPr lang="ru-RU" sz="1600" dirty="0">
                <a:solidFill>
                  <a:schemeClr val="accent3">
                    <a:lumMod val="60000"/>
                    <a:lumOff val="40000"/>
                  </a:schemeClr>
                </a:solidFill>
                <a:latin typeface="Arial" charset="0"/>
                <a:cs typeface="Arial" charset="0"/>
              </a:rPr>
              <a:t>красноречие и поэзия</a:t>
            </a:r>
            <a:r>
              <a:rPr lang="ru-RU" sz="1600" dirty="0">
                <a:latin typeface="Arial" charset="0"/>
                <a:cs typeface="Arial" charset="0"/>
              </a:rPr>
              <a:t>. Изобразительные искусства включают в себя искусство чувственной истины </a:t>
            </a:r>
            <a:r>
              <a:rPr lang="ru-RU" sz="1600" dirty="0">
                <a:solidFill>
                  <a:schemeClr val="accent3">
                    <a:lumMod val="60000"/>
                    <a:lumOff val="40000"/>
                  </a:schemeClr>
                </a:solidFill>
                <a:latin typeface="Arial" charset="0"/>
                <a:cs typeface="Arial" charset="0"/>
              </a:rPr>
              <a:t>(пластика) </a:t>
            </a:r>
            <a:r>
              <a:rPr lang="ru-RU" sz="1600" dirty="0">
                <a:latin typeface="Arial" charset="0"/>
                <a:cs typeface="Arial" charset="0"/>
              </a:rPr>
              <a:t>и искусство чувственной видимости (</a:t>
            </a:r>
            <a:r>
              <a:rPr lang="ru-RU" sz="1600" dirty="0">
                <a:solidFill>
                  <a:schemeClr val="accent3">
                    <a:lumMod val="60000"/>
                    <a:lumOff val="40000"/>
                  </a:schemeClr>
                </a:solidFill>
                <a:latin typeface="Arial" charset="0"/>
                <a:cs typeface="Arial" charset="0"/>
              </a:rPr>
              <a:t>живопись</a:t>
            </a:r>
            <a:r>
              <a:rPr lang="ru-RU" sz="1600" dirty="0">
                <a:latin typeface="Arial" charset="0"/>
                <a:cs typeface="Arial" charset="0"/>
              </a:rPr>
              <a:t>) . К пластике философ относит ваяние и зодчество (в том числе прикладное искусство) . Третья часть - искусство игры ощущений опирается на </a:t>
            </a:r>
            <a:r>
              <a:rPr lang="ru-RU" sz="1600" dirty="0">
                <a:solidFill>
                  <a:schemeClr val="accent3">
                    <a:lumMod val="60000"/>
                    <a:lumOff val="40000"/>
                  </a:schemeClr>
                </a:solidFill>
                <a:latin typeface="Arial" charset="0"/>
                <a:cs typeface="Arial" charset="0"/>
              </a:rPr>
              <a:t>слух и зрение</a:t>
            </a:r>
            <a:r>
              <a:rPr lang="ru-RU" sz="1600" dirty="0">
                <a:latin typeface="Arial" charset="0"/>
                <a:cs typeface="Arial" charset="0"/>
              </a:rPr>
              <a:t>. Это игра звуков и игра красок</a:t>
            </a:r>
            <a:r>
              <a:rPr lang="ru-RU" sz="1600" dirty="0">
                <a:solidFill>
                  <a:schemeClr val="accent3">
                    <a:lumMod val="60000"/>
                    <a:lumOff val="40000"/>
                  </a:schemeClr>
                </a:solidFill>
                <a:latin typeface="Arial" charset="0"/>
                <a:cs typeface="Arial" charset="0"/>
              </a:rPr>
              <a:t>. Таким образом, кантовская классификация искусств может быть представлена следующей схемой: </a:t>
            </a:r>
          </a:p>
        </p:txBody>
      </p:sp>
      <p:grpSp>
        <p:nvGrpSpPr>
          <p:cNvPr id="19492" name="Группа 25"/>
          <p:cNvGrpSpPr>
            <a:grpSpLocks/>
          </p:cNvGrpSpPr>
          <p:nvPr/>
        </p:nvGrpSpPr>
        <p:grpSpPr bwMode="auto">
          <a:xfrm>
            <a:off x="1112838" y="4968875"/>
            <a:ext cx="6816725" cy="1460500"/>
            <a:chOff x="613314" y="1187468"/>
            <a:chExt cx="6816206" cy="1460363"/>
          </a:xfrm>
        </p:grpSpPr>
        <p:sp>
          <p:nvSpPr>
            <p:cNvPr id="19493" name="Прямоугольник 8"/>
            <p:cNvSpPr>
              <a:spLocks noChangeArrowheads="1"/>
            </p:cNvSpPr>
            <p:nvPr/>
          </p:nvSpPr>
          <p:spPr bwMode="auto">
            <a:xfrm>
              <a:off x="613314" y="1202280"/>
              <a:ext cx="1386918" cy="369332"/>
            </a:xfrm>
            <a:prstGeom prst="rect">
              <a:avLst/>
            </a:prstGeom>
            <a:noFill/>
            <a:ln w="9525">
              <a:noFill/>
              <a:miter lim="800000"/>
              <a:headEnd/>
              <a:tailEnd/>
            </a:ln>
          </p:spPr>
          <p:txBody>
            <a:bodyPr wrap="none">
              <a:spAutoFit/>
            </a:bodyPr>
            <a:lstStyle/>
            <a:p>
              <a:r>
                <a:rPr lang="ru-RU" sz="1200">
                  <a:latin typeface="Verdana" pitchFamily="34" charset="0"/>
                  <a:cs typeface="Times New Roman" pitchFamily="18" charset="0"/>
                </a:rPr>
                <a:t>механическое</a:t>
              </a:r>
              <a:r>
                <a:rPr lang="ru-RU">
                  <a:latin typeface="Verdana" pitchFamily="34" charset="0"/>
                  <a:cs typeface="Times New Roman" pitchFamily="18" charset="0"/>
                </a:rPr>
                <a:t> </a:t>
              </a:r>
              <a:endParaRPr lang="ru-RU"/>
            </a:p>
          </p:txBody>
        </p:sp>
        <p:sp>
          <p:nvSpPr>
            <p:cNvPr id="19494" name="Прямоугольник 10"/>
            <p:cNvSpPr>
              <a:spLocks noChangeArrowheads="1"/>
            </p:cNvSpPr>
            <p:nvPr/>
          </p:nvSpPr>
          <p:spPr bwMode="auto">
            <a:xfrm>
              <a:off x="1857591" y="1580365"/>
              <a:ext cx="928459" cy="276999"/>
            </a:xfrm>
            <a:prstGeom prst="rect">
              <a:avLst/>
            </a:prstGeom>
            <a:noFill/>
            <a:ln w="9525">
              <a:noFill/>
              <a:miter lim="800000"/>
              <a:headEnd/>
              <a:tailEnd/>
            </a:ln>
          </p:spPr>
          <p:txBody>
            <a:bodyPr wrap="none">
              <a:spAutoFit/>
            </a:bodyPr>
            <a:lstStyle/>
            <a:p>
              <a:r>
                <a:rPr lang="ru-RU" sz="1200">
                  <a:latin typeface="Verdana" pitchFamily="34" charset="0"/>
                  <a:cs typeface="Times New Roman" pitchFamily="18" charset="0"/>
                </a:rPr>
                <a:t>приятное</a:t>
              </a:r>
              <a:endParaRPr lang="ru-RU" sz="1200"/>
            </a:p>
          </p:txBody>
        </p:sp>
        <p:sp>
          <p:nvSpPr>
            <p:cNvPr id="19495" name="Прямоугольник 9"/>
            <p:cNvSpPr>
              <a:spLocks noChangeArrowheads="1"/>
            </p:cNvSpPr>
            <p:nvPr/>
          </p:nvSpPr>
          <p:spPr bwMode="auto">
            <a:xfrm>
              <a:off x="2720909" y="1187468"/>
              <a:ext cx="1779653" cy="384144"/>
            </a:xfrm>
            <a:prstGeom prst="rect">
              <a:avLst/>
            </a:prstGeom>
            <a:noFill/>
            <a:ln w="9525">
              <a:noFill/>
              <a:miter lim="800000"/>
              <a:headEnd/>
              <a:tailEnd/>
            </a:ln>
          </p:spPr>
          <p:txBody>
            <a:bodyPr wrap="none">
              <a:spAutoFit/>
            </a:bodyPr>
            <a:lstStyle/>
            <a:p>
              <a:pPr indent="457200" algn="ctr">
                <a:lnSpc>
                  <a:spcPct val="115000"/>
                </a:lnSpc>
                <a:spcAft>
                  <a:spcPts val="1000"/>
                </a:spcAft>
              </a:pPr>
              <a:r>
                <a:rPr lang="ru-RU" sz="1200">
                  <a:latin typeface="Verdana" pitchFamily="34" charset="0"/>
                  <a:cs typeface="Times New Roman" pitchFamily="18" charset="0"/>
                </a:rPr>
                <a:t>эстетическое</a:t>
              </a:r>
              <a:r>
                <a:rPr lang="ru-RU">
                  <a:latin typeface="Verdana" pitchFamily="34" charset="0"/>
                  <a:cs typeface="Times New Roman" pitchFamily="18" charset="0"/>
                </a:rPr>
                <a:t> </a:t>
              </a:r>
              <a:endParaRPr lang="ru-RU" sz="1600">
                <a:latin typeface="Calibri" pitchFamily="34" charset="0"/>
                <a:ea typeface="Calibri" pitchFamily="34" charset="0"/>
                <a:cs typeface="Times New Roman" pitchFamily="18" charset="0"/>
              </a:endParaRPr>
            </a:p>
          </p:txBody>
        </p:sp>
        <p:sp>
          <p:nvSpPr>
            <p:cNvPr id="19496" name="Прямоугольник 11"/>
            <p:cNvSpPr>
              <a:spLocks noChangeArrowheads="1"/>
            </p:cNvSpPr>
            <p:nvPr/>
          </p:nvSpPr>
          <p:spPr bwMode="auto">
            <a:xfrm>
              <a:off x="2307322" y="2004889"/>
              <a:ext cx="1836050" cy="304699"/>
            </a:xfrm>
            <a:prstGeom prst="rect">
              <a:avLst/>
            </a:prstGeom>
            <a:noFill/>
            <a:ln w="9525">
              <a:noFill/>
              <a:miter lim="800000"/>
              <a:headEnd/>
              <a:tailEnd/>
            </a:ln>
          </p:spPr>
          <p:txBody>
            <a:bodyPr>
              <a:spAutoFit/>
            </a:bodyPr>
            <a:lstStyle/>
            <a:p>
              <a:pPr indent="457200" algn="r">
                <a:lnSpc>
                  <a:spcPct val="115000"/>
                </a:lnSpc>
                <a:spcAft>
                  <a:spcPts val="1000"/>
                </a:spcAft>
              </a:pPr>
              <a:r>
                <a:rPr lang="ru-RU" sz="1200">
                  <a:latin typeface="Verdana" pitchFamily="34" charset="0"/>
                  <a:cs typeface="Times New Roman" pitchFamily="18" charset="0"/>
                </a:rPr>
                <a:t>словесное </a:t>
              </a:r>
              <a:endParaRPr lang="ru-RU" sz="1200">
                <a:latin typeface="Calibri" pitchFamily="34" charset="0"/>
                <a:ea typeface="Calibri" pitchFamily="34" charset="0"/>
                <a:cs typeface="Times New Roman" pitchFamily="18" charset="0"/>
              </a:endParaRPr>
            </a:p>
          </p:txBody>
        </p:sp>
        <p:sp>
          <p:nvSpPr>
            <p:cNvPr id="19497" name="Прямоугольник 12"/>
            <p:cNvSpPr>
              <a:spLocks noChangeArrowheads="1"/>
            </p:cNvSpPr>
            <p:nvPr/>
          </p:nvSpPr>
          <p:spPr bwMode="auto">
            <a:xfrm>
              <a:off x="3929058" y="1995591"/>
              <a:ext cx="2068195" cy="290401"/>
            </a:xfrm>
            <a:prstGeom prst="rect">
              <a:avLst/>
            </a:prstGeom>
            <a:noFill/>
            <a:ln w="9525">
              <a:noFill/>
              <a:miter lim="800000"/>
              <a:headEnd/>
              <a:tailEnd/>
            </a:ln>
          </p:spPr>
          <p:txBody>
            <a:bodyPr wrap="none">
              <a:spAutoFit/>
            </a:bodyPr>
            <a:lstStyle/>
            <a:p>
              <a:pPr indent="457200">
                <a:lnSpc>
                  <a:spcPct val="115000"/>
                </a:lnSpc>
                <a:spcAft>
                  <a:spcPts val="1000"/>
                </a:spcAft>
              </a:pPr>
              <a:r>
                <a:rPr lang="ru-RU" sz="1200">
                  <a:latin typeface="Verdana" pitchFamily="34" charset="0"/>
                  <a:cs typeface="Times New Roman" pitchFamily="18" charset="0"/>
                </a:rPr>
                <a:t>изобразительное </a:t>
              </a:r>
              <a:endParaRPr lang="ru-RU" sz="1200">
                <a:latin typeface="Calibri" pitchFamily="34" charset="0"/>
                <a:ea typeface="Calibri" pitchFamily="34" charset="0"/>
                <a:cs typeface="Times New Roman" pitchFamily="18" charset="0"/>
              </a:endParaRPr>
            </a:p>
          </p:txBody>
        </p:sp>
        <p:grpSp>
          <p:nvGrpSpPr>
            <p:cNvPr id="19498" name="Группа 19"/>
            <p:cNvGrpSpPr>
              <a:grpSpLocks/>
            </p:cNvGrpSpPr>
            <p:nvPr/>
          </p:nvGrpSpPr>
          <p:grpSpPr bwMode="auto">
            <a:xfrm>
              <a:off x="5643570" y="1857364"/>
              <a:ext cx="1785950" cy="500066"/>
              <a:chOff x="5643570" y="1857364"/>
              <a:chExt cx="1785950" cy="500066"/>
            </a:xfrm>
          </p:grpSpPr>
          <p:sp>
            <p:nvSpPr>
              <p:cNvPr id="19503" name="Прямоугольник 13"/>
              <p:cNvSpPr>
                <a:spLocks noChangeArrowheads="1"/>
              </p:cNvSpPr>
              <p:nvPr/>
            </p:nvSpPr>
            <p:spPr bwMode="auto">
              <a:xfrm>
                <a:off x="5643570" y="1857364"/>
                <a:ext cx="1433406" cy="290401"/>
              </a:xfrm>
              <a:prstGeom prst="rect">
                <a:avLst/>
              </a:prstGeom>
              <a:noFill/>
              <a:ln w="9525">
                <a:noFill/>
                <a:miter lim="800000"/>
                <a:headEnd/>
                <a:tailEnd/>
              </a:ln>
            </p:spPr>
            <p:txBody>
              <a:bodyPr wrap="none">
                <a:spAutoFit/>
              </a:bodyPr>
              <a:lstStyle/>
              <a:p>
                <a:pPr indent="457200">
                  <a:lnSpc>
                    <a:spcPct val="115000"/>
                  </a:lnSpc>
                  <a:spcAft>
                    <a:spcPts val="1000"/>
                  </a:spcAft>
                </a:pPr>
                <a:r>
                  <a:rPr lang="ru-RU" sz="1200">
                    <a:latin typeface="Verdana" pitchFamily="34" charset="0"/>
                    <a:cs typeface="Times New Roman" pitchFamily="18" charset="0"/>
                  </a:rPr>
                  <a:t>искусство</a:t>
                </a:r>
                <a:endParaRPr lang="ru-RU" sz="1200">
                  <a:latin typeface="Calibri" pitchFamily="34" charset="0"/>
                  <a:ea typeface="Calibri" pitchFamily="34" charset="0"/>
                  <a:cs typeface="Times New Roman" pitchFamily="18" charset="0"/>
                </a:endParaRPr>
              </a:p>
            </p:txBody>
          </p:sp>
          <p:sp>
            <p:nvSpPr>
              <p:cNvPr id="19504" name="Прямоугольник 14"/>
              <p:cNvSpPr>
                <a:spLocks noChangeArrowheads="1"/>
              </p:cNvSpPr>
              <p:nvPr/>
            </p:nvSpPr>
            <p:spPr bwMode="auto">
              <a:xfrm>
                <a:off x="5906346" y="2080431"/>
                <a:ext cx="1523174" cy="276999"/>
              </a:xfrm>
              <a:prstGeom prst="rect">
                <a:avLst/>
              </a:prstGeom>
              <a:noFill/>
              <a:ln w="9525">
                <a:noFill/>
                <a:miter lim="800000"/>
                <a:headEnd/>
                <a:tailEnd/>
              </a:ln>
            </p:spPr>
            <p:txBody>
              <a:bodyPr wrap="none">
                <a:spAutoFit/>
              </a:bodyPr>
              <a:lstStyle/>
              <a:p>
                <a:r>
                  <a:rPr lang="ru-RU" sz="1200">
                    <a:latin typeface="Verdana" pitchFamily="34" charset="0"/>
                    <a:cs typeface="Times New Roman" pitchFamily="18" charset="0"/>
                  </a:rPr>
                  <a:t>игры ощущений </a:t>
                </a:r>
                <a:endParaRPr lang="ru-RU" sz="1200"/>
              </a:p>
            </p:txBody>
          </p:sp>
        </p:grpSp>
        <p:sp>
          <p:nvSpPr>
            <p:cNvPr id="19499" name="Прямоугольник 15"/>
            <p:cNvSpPr>
              <a:spLocks noChangeArrowheads="1"/>
            </p:cNvSpPr>
            <p:nvPr/>
          </p:nvSpPr>
          <p:spPr bwMode="auto">
            <a:xfrm>
              <a:off x="2205509" y="2357430"/>
              <a:ext cx="1723549" cy="290401"/>
            </a:xfrm>
            <a:prstGeom prst="rect">
              <a:avLst/>
            </a:prstGeom>
            <a:noFill/>
            <a:ln w="9525">
              <a:noFill/>
              <a:miter lim="800000"/>
              <a:headEnd/>
              <a:tailEnd/>
            </a:ln>
          </p:spPr>
          <p:txBody>
            <a:bodyPr wrap="none">
              <a:spAutoFit/>
            </a:bodyPr>
            <a:lstStyle/>
            <a:p>
              <a:pPr indent="457200">
                <a:lnSpc>
                  <a:spcPct val="115000"/>
                </a:lnSpc>
                <a:spcAft>
                  <a:spcPts val="1000"/>
                </a:spcAft>
              </a:pPr>
              <a:r>
                <a:rPr lang="ru-RU" sz="1200">
                  <a:latin typeface="Verdana" pitchFamily="34" charset="0"/>
                  <a:cs typeface="Times New Roman" pitchFamily="18" charset="0"/>
                </a:rPr>
                <a:t>красноречие </a:t>
              </a:r>
              <a:endParaRPr lang="ru-RU" sz="1200">
                <a:latin typeface="Calibri" pitchFamily="34" charset="0"/>
                <a:ea typeface="Calibri" pitchFamily="34" charset="0"/>
                <a:cs typeface="Times New Roman" pitchFamily="18" charset="0"/>
              </a:endParaRPr>
            </a:p>
          </p:txBody>
        </p:sp>
        <p:sp>
          <p:nvSpPr>
            <p:cNvPr id="19500" name="Прямоугольник 16"/>
            <p:cNvSpPr>
              <a:spLocks noChangeArrowheads="1"/>
            </p:cNvSpPr>
            <p:nvPr/>
          </p:nvSpPr>
          <p:spPr bwMode="auto">
            <a:xfrm>
              <a:off x="3324543" y="2357430"/>
              <a:ext cx="1247457" cy="290401"/>
            </a:xfrm>
            <a:prstGeom prst="rect">
              <a:avLst/>
            </a:prstGeom>
            <a:noFill/>
            <a:ln w="9525">
              <a:noFill/>
              <a:miter lim="800000"/>
              <a:headEnd/>
              <a:tailEnd/>
            </a:ln>
          </p:spPr>
          <p:txBody>
            <a:bodyPr wrap="none">
              <a:spAutoFit/>
            </a:bodyPr>
            <a:lstStyle/>
            <a:p>
              <a:pPr indent="457200">
                <a:lnSpc>
                  <a:spcPct val="115000"/>
                </a:lnSpc>
                <a:spcAft>
                  <a:spcPts val="1000"/>
                </a:spcAft>
              </a:pPr>
              <a:r>
                <a:rPr lang="ru-RU" sz="1200">
                  <a:latin typeface="Verdana" pitchFamily="34" charset="0"/>
                  <a:cs typeface="Times New Roman" pitchFamily="18" charset="0"/>
                </a:rPr>
                <a:t>поэзия </a:t>
              </a:r>
              <a:endParaRPr lang="ru-RU" sz="1200">
                <a:latin typeface="Calibri" pitchFamily="34" charset="0"/>
                <a:ea typeface="Calibri" pitchFamily="34" charset="0"/>
                <a:cs typeface="Times New Roman" pitchFamily="18" charset="0"/>
              </a:endParaRPr>
            </a:p>
          </p:txBody>
        </p:sp>
        <p:sp>
          <p:nvSpPr>
            <p:cNvPr id="19501" name="Прямоугольник 17"/>
            <p:cNvSpPr>
              <a:spLocks noChangeArrowheads="1"/>
            </p:cNvSpPr>
            <p:nvPr/>
          </p:nvSpPr>
          <p:spPr bwMode="auto">
            <a:xfrm>
              <a:off x="3929013" y="2357430"/>
              <a:ext cx="1285929" cy="290401"/>
            </a:xfrm>
            <a:prstGeom prst="rect">
              <a:avLst/>
            </a:prstGeom>
            <a:noFill/>
            <a:ln w="9525">
              <a:noFill/>
              <a:miter lim="800000"/>
              <a:headEnd/>
              <a:tailEnd/>
            </a:ln>
          </p:spPr>
          <p:txBody>
            <a:bodyPr wrap="none">
              <a:spAutoFit/>
            </a:bodyPr>
            <a:lstStyle/>
            <a:p>
              <a:pPr indent="457200">
                <a:lnSpc>
                  <a:spcPct val="115000"/>
                </a:lnSpc>
                <a:spcAft>
                  <a:spcPts val="1000"/>
                </a:spcAft>
              </a:pPr>
              <a:r>
                <a:rPr lang="ru-RU" sz="1200">
                  <a:latin typeface="Verdana" pitchFamily="34" charset="0"/>
                  <a:cs typeface="Times New Roman" pitchFamily="18" charset="0"/>
                </a:rPr>
                <a:t>музыка </a:t>
              </a:r>
              <a:endParaRPr lang="ru-RU" sz="1200">
                <a:latin typeface="Calibri" pitchFamily="34" charset="0"/>
                <a:ea typeface="Calibri" pitchFamily="34" charset="0"/>
                <a:cs typeface="Times New Roman" pitchFamily="18" charset="0"/>
              </a:endParaRPr>
            </a:p>
          </p:txBody>
        </p:sp>
        <p:sp>
          <p:nvSpPr>
            <p:cNvPr id="19502" name="Прямоугольник 18"/>
            <p:cNvSpPr>
              <a:spLocks noChangeArrowheads="1"/>
            </p:cNvSpPr>
            <p:nvPr/>
          </p:nvSpPr>
          <p:spPr bwMode="auto">
            <a:xfrm>
              <a:off x="4528882" y="2357430"/>
              <a:ext cx="1471878" cy="290401"/>
            </a:xfrm>
            <a:prstGeom prst="rect">
              <a:avLst/>
            </a:prstGeom>
            <a:noFill/>
            <a:ln w="9525">
              <a:noFill/>
              <a:miter lim="800000"/>
              <a:headEnd/>
              <a:tailEnd/>
            </a:ln>
          </p:spPr>
          <p:txBody>
            <a:bodyPr wrap="none">
              <a:spAutoFit/>
            </a:bodyPr>
            <a:lstStyle/>
            <a:p>
              <a:pPr indent="457200">
                <a:lnSpc>
                  <a:spcPct val="115000"/>
                </a:lnSpc>
                <a:spcAft>
                  <a:spcPts val="1000"/>
                </a:spcAft>
              </a:pPr>
              <a:r>
                <a:rPr lang="ru-RU" sz="1200">
                  <a:latin typeface="Verdana" pitchFamily="34" charset="0"/>
                  <a:cs typeface="Times New Roman" pitchFamily="18" charset="0"/>
                </a:rPr>
                <a:t>живопись </a:t>
              </a:r>
              <a:endParaRPr lang="ru-RU" sz="1200">
                <a:latin typeface="Calibri" pitchFamily="34" charset="0"/>
                <a:ea typeface="Calibri" pitchFamily="34" charset="0"/>
                <a:cs typeface="Times New Roman" pitchFamily="18" charset="0"/>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642910" y="285728"/>
            <a:ext cx="3050835" cy="923330"/>
          </a:xfrm>
          <a:prstGeom prst="rect">
            <a:avLst/>
          </a:prstGeom>
          <a:noFill/>
        </p:spPr>
        <p:txBody>
          <a:bodyPr wrap="none">
            <a:spAutoFit/>
          </a:bodyPr>
          <a:lstStyle/>
          <a:p>
            <a:pPr algn="ctr">
              <a:defRPr/>
            </a:pPr>
            <a:r>
              <a:rPr lang="ru-RU"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Arial" charset="0"/>
                <a:cs typeface="Arial" charset="0"/>
              </a:rPr>
              <a:t>Мораль </a:t>
            </a:r>
          </a:p>
        </p:txBody>
      </p:sp>
      <p:sp>
        <p:nvSpPr>
          <p:cNvPr id="6" name="Прямоугольник 5"/>
          <p:cNvSpPr/>
          <p:nvPr/>
        </p:nvSpPr>
        <p:spPr>
          <a:xfrm>
            <a:off x="71406" y="1357298"/>
            <a:ext cx="4687053" cy="523220"/>
          </a:xfrm>
          <a:prstGeom prst="rect">
            <a:avLst/>
          </a:prstGeom>
          <a:noFill/>
        </p:spPr>
        <p:txBody>
          <a:bodyPr wrap="none">
            <a:spAutoFit/>
            <a:scene3d>
              <a:camera prst="perspectiveRight"/>
              <a:lightRig rig="threePt" dir="t"/>
            </a:scene3d>
          </a:bodyPr>
          <a:lstStyle/>
          <a:p>
            <a:pPr algn="ctr">
              <a:defRPr/>
            </a:pPr>
            <a:r>
              <a:rPr lang="ru-RU" sz="2800" dirty="0">
                <a:ln w="10160">
                  <a:solidFill>
                    <a:schemeClr val="accent1"/>
                  </a:solidFill>
                  <a:prstDash val="solid"/>
                </a:ln>
                <a:solidFill>
                  <a:srgbClr val="FFFFFF"/>
                </a:solidFill>
                <a:effectLst>
                  <a:glow rad="139700">
                    <a:schemeClr val="accent4">
                      <a:satMod val="175000"/>
                      <a:alpha val="40000"/>
                    </a:schemeClr>
                  </a:glow>
                  <a:outerShdw blurRad="38100" dist="32000" dir="5400000" algn="tl">
                    <a:srgbClr val="000000">
                      <a:alpha val="30000"/>
                    </a:srgbClr>
                  </a:outerShdw>
                </a:effectLst>
                <a:latin typeface="Arial" charset="0"/>
                <a:cs typeface="Arial" charset="0"/>
              </a:rPr>
              <a:t>Категорический императив</a:t>
            </a:r>
          </a:p>
        </p:txBody>
      </p:sp>
      <p:pic>
        <p:nvPicPr>
          <p:cNvPr id="20484" name="Рисунок 6" descr="200px-Immanuel_Kant_%28portrait%29.jpg"/>
          <p:cNvPicPr>
            <a:picLocks noChangeAspect="1"/>
          </p:cNvPicPr>
          <p:nvPr/>
        </p:nvPicPr>
        <p:blipFill>
          <a:blip r:embed="rId2" cstate="print"/>
          <a:srcRect/>
          <a:stretch>
            <a:fillRect/>
          </a:stretch>
        </p:blipFill>
        <p:spPr bwMode="auto">
          <a:xfrm>
            <a:off x="4429125" y="142875"/>
            <a:ext cx="4643438" cy="6429375"/>
          </a:xfrm>
          <a:prstGeom prst="rect">
            <a:avLst/>
          </a:prstGeom>
          <a:noFill/>
          <a:ln w="9525">
            <a:noFill/>
            <a:miter lim="800000"/>
            <a:headEnd/>
            <a:tailEnd/>
          </a:ln>
        </p:spPr>
      </p:pic>
      <p:sp>
        <p:nvSpPr>
          <p:cNvPr id="7" name="TextBox 6"/>
          <p:cNvSpPr txBox="1"/>
          <p:nvPr/>
        </p:nvSpPr>
        <p:spPr>
          <a:xfrm>
            <a:off x="500034" y="1928802"/>
            <a:ext cx="3571900" cy="4401205"/>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ru-RU"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Поступай всегда так, чтобы максима (принцип) твоего поведения могла стать всеобщим законом(поступай так, как ты бы мог пожелать, чтобы поступали все.)</a:t>
            </a:r>
          </a:p>
        </p:txBody>
      </p:sp>
      <p:sp>
        <p:nvSpPr>
          <p:cNvPr id="8" name="TextBox 7"/>
          <p:cNvSpPr txBox="1"/>
          <p:nvPr/>
        </p:nvSpPr>
        <p:spPr>
          <a:xfrm>
            <a:off x="142875" y="714375"/>
            <a:ext cx="4286250" cy="1323975"/>
          </a:xfrm>
          <a:prstGeom prst="rect">
            <a:avLst/>
          </a:prstGeom>
          <a:noFill/>
        </p:spPr>
        <p:txBody>
          <a:bodyPr>
            <a:spAutoFit/>
          </a:bodyPr>
          <a:lstStyle/>
          <a:p>
            <a:pPr>
              <a:defRPr/>
            </a:pPr>
            <a:r>
              <a:rPr lang="ru-RU" sz="2000" dirty="0">
                <a:effectLst>
                  <a:glow rad="139700">
                    <a:schemeClr val="accent2">
                      <a:satMod val="175000"/>
                      <a:alpha val="40000"/>
                    </a:schemeClr>
                  </a:glow>
                  <a:outerShdw blurRad="60007" dist="200025" dir="15000000" sy="30000" kx="-1800000" algn="bl" rotWithShape="0">
                    <a:prstClr val="black">
                      <a:alpha val="32000"/>
                    </a:prstClr>
                  </a:outerShdw>
                  <a:reflection blurRad="6350" stA="55000" endA="300" endPos="45500" dir="5400000" sy="-100000" algn="bl" rotWithShape="0"/>
                </a:effectLst>
                <a:latin typeface="Arial" charset="0"/>
                <a:cs typeface="Arial" charset="0"/>
              </a:rPr>
              <a:t>«Хотя всякое наше познание и начинается с опыта. Отсюда вовсе не следует. Что оно целиком происходит из опыта»</a:t>
            </a:r>
          </a:p>
        </p:txBody>
      </p:sp>
      <p:sp>
        <p:nvSpPr>
          <p:cNvPr id="9" name="TextBox 8"/>
          <p:cNvSpPr txBox="1"/>
          <p:nvPr/>
        </p:nvSpPr>
        <p:spPr>
          <a:xfrm>
            <a:off x="71438" y="3205163"/>
            <a:ext cx="4357687" cy="1938337"/>
          </a:xfrm>
          <a:prstGeom prst="rect">
            <a:avLst/>
          </a:prstGeom>
          <a:noFill/>
        </p:spPr>
        <p:txBody>
          <a:bodyPr>
            <a:spAutoFit/>
          </a:bodyPr>
          <a:lstStyle/>
          <a:p>
            <a:pPr>
              <a:defRPr/>
            </a:pPr>
            <a:r>
              <a:rPr lang="ru-RU" sz="2000" dirty="0">
                <a:effectLst>
                  <a:glow rad="139700">
                    <a:schemeClr val="accent2">
                      <a:satMod val="175000"/>
                      <a:alpha val="40000"/>
                    </a:schemeClr>
                  </a:glow>
                  <a:outerShdw blurRad="60007" dist="200025" dir="15000000" sy="30000" kx="-1800000" algn="bl" rotWithShape="0">
                    <a:prstClr val="black">
                      <a:alpha val="32000"/>
                    </a:prstClr>
                  </a:outerShdw>
                </a:effectLst>
                <a:latin typeface="Arial" charset="0"/>
                <a:cs typeface="Arial" charset="0"/>
              </a:rPr>
              <a:t>«О том каковы вещи могут быть сами по себе, мы ничего не знаем. А знаем только их явления, т.е представления. Которые они в нас производят, действуя на наши чувства»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xit" presetSubtype="4" fill="hold" nodeType="clickEffect">
                                  <p:stCondLst>
                                    <p:cond delay="0"/>
                                  </p:stCondLst>
                                  <p:childTnLst>
                                    <p:anim calcmode="lin" valueType="num">
                                      <p:cBhvr additive="base">
                                        <p:cTn id="6" dur="5000"/>
                                        <p:tgtEl>
                                          <p:spTgt spid="5"/>
                                        </p:tgtEl>
                                        <p:attrNameLst>
                                          <p:attrName>ppt_x</p:attrName>
                                        </p:attrNameLst>
                                      </p:cBhvr>
                                      <p:tavLst>
                                        <p:tav tm="0">
                                          <p:val>
                                            <p:strVal val="ppt_x"/>
                                          </p:val>
                                        </p:tav>
                                        <p:tav tm="100000">
                                          <p:val>
                                            <p:strVal val="ppt_x"/>
                                          </p:val>
                                        </p:tav>
                                      </p:tavLst>
                                    </p:anim>
                                    <p:anim calcmode="lin" valueType="num">
                                      <p:cBhvr additive="base">
                                        <p:cTn id="7" dur="5000"/>
                                        <p:tgtEl>
                                          <p:spTgt spid="5"/>
                                        </p:tgtEl>
                                        <p:attrNameLst>
                                          <p:attrName>ppt_y</p:attrName>
                                        </p:attrNameLst>
                                      </p:cBhvr>
                                      <p:tavLst>
                                        <p:tav tm="0">
                                          <p:val>
                                            <p:strVal val="ppt_y"/>
                                          </p:val>
                                        </p:tav>
                                        <p:tav tm="100000">
                                          <p:val>
                                            <p:strVal val="1+ppt_h/2"/>
                                          </p:val>
                                        </p:tav>
                                      </p:tavLst>
                                    </p:anim>
                                    <p:set>
                                      <p:cBhvr>
                                        <p:cTn id="8" dur="1" fill="hold">
                                          <p:stCondLst>
                                            <p:cond delay="4999"/>
                                          </p:stCondLst>
                                        </p:cTn>
                                        <p:tgtEl>
                                          <p:spTgt spid="5"/>
                                        </p:tgtEl>
                                        <p:attrNameLst>
                                          <p:attrName>style.visibility</p:attrName>
                                        </p:attrNameLst>
                                      </p:cBhvr>
                                      <p:to>
                                        <p:strVal val="hidden"/>
                                      </p:to>
                                    </p:set>
                                  </p:childTnLst>
                                </p:cTn>
                              </p:par>
                              <p:par>
                                <p:cTn id="9" presetID="7" presetClass="exit" presetSubtype="4" fill="hold" nodeType="withEffect">
                                  <p:stCondLst>
                                    <p:cond delay="0"/>
                                  </p:stCondLst>
                                  <p:childTnLst>
                                    <p:anim calcmode="lin" valueType="num">
                                      <p:cBhvr additive="base">
                                        <p:cTn id="10" dur="5000"/>
                                        <p:tgtEl>
                                          <p:spTgt spid="6"/>
                                        </p:tgtEl>
                                        <p:attrNameLst>
                                          <p:attrName>ppt_x</p:attrName>
                                        </p:attrNameLst>
                                      </p:cBhvr>
                                      <p:tavLst>
                                        <p:tav tm="0">
                                          <p:val>
                                            <p:strVal val="ppt_x"/>
                                          </p:val>
                                        </p:tav>
                                        <p:tav tm="100000">
                                          <p:val>
                                            <p:strVal val="ppt_x"/>
                                          </p:val>
                                        </p:tav>
                                      </p:tavLst>
                                    </p:anim>
                                    <p:anim calcmode="lin" valueType="num">
                                      <p:cBhvr additive="base">
                                        <p:cTn id="11" dur="5000"/>
                                        <p:tgtEl>
                                          <p:spTgt spid="6"/>
                                        </p:tgtEl>
                                        <p:attrNameLst>
                                          <p:attrName>ppt_y</p:attrName>
                                        </p:attrNameLst>
                                      </p:cBhvr>
                                      <p:tavLst>
                                        <p:tav tm="0">
                                          <p:val>
                                            <p:strVal val="ppt_y"/>
                                          </p:val>
                                        </p:tav>
                                        <p:tav tm="100000">
                                          <p:val>
                                            <p:strVal val="1+ppt_h/2"/>
                                          </p:val>
                                        </p:tav>
                                      </p:tavLst>
                                    </p:anim>
                                    <p:set>
                                      <p:cBhvr>
                                        <p:cTn id="12" dur="1" fill="hold">
                                          <p:stCondLst>
                                            <p:cond delay="4999"/>
                                          </p:stCondLst>
                                        </p:cTn>
                                        <p:tgtEl>
                                          <p:spTgt spid="6"/>
                                        </p:tgtEl>
                                        <p:attrNameLst>
                                          <p:attrName>style.visibility</p:attrName>
                                        </p:attrNameLst>
                                      </p:cBhvr>
                                      <p:to>
                                        <p:strVal val="hidden"/>
                                      </p:to>
                                    </p:set>
                                  </p:childTnLst>
                                </p:cTn>
                              </p:par>
                              <p:par>
                                <p:cTn id="13" presetID="7" presetClass="exit" presetSubtype="4" fill="hold" nodeType="withEffect">
                                  <p:stCondLst>
                                    <p:cond delay="0"/>
                                  </p:stCondLst>
                                  <p:childTnLst>
                                    <p:anim calcmode="lin" valueType="num">
                                      <p:cBhvr additive="base">
                                        <p:cTn id="14" dur="5000"/>
                                        <p:tgtEl>
                                          <p:spTgt spid="7"/>
                                        </p:tgtEl>
                                        <p:attrNameLst>
                                          <p:attrName>ppt_x</p:attrName>
                                        </p:attrNameLst>
                                      </p:cBhvr>
                                      <p:tavLst>
                                        <p:tav tm="0">
                                          <p:val>
                                            <p:strVal val="ppt_x"/>
                                          </p:val>
                                        </p:tav>
                                        <p:tav tm="100000">
                                          <p:val>
                                            <p:strVal val="ppt_x"/>
                                          </p:val>
                                        </p:tav>
                                      </p:tavLst>
                                    </p:anim>
                                    <p:anim calcmode="lin" valueType="num">
                                      <p:cBhvr additive="base">
                                        <p:cTn id="15" dur="5000"/>
                                        <p:tgtEl>
                                          <p:spTgt spid="7"/>
                                        </p:tgtEl>
                                        <p:attrNameLst>
                                          <p:attrName>ppt_y</p:attrName>
                                        </p:attrNameLst>
                                      </p:cBhvr>
                                      <p:tavLst>
                                        <p:tav tm="0">
                                          <p:val>
                                            <p:strVal val="ppt_y"/>
                                          </p:val>
                                        </p:tav>
                                        <p:tav tm="100000">
                                          <p:val>
                                            <p:strVal val="1+ppt_h/2"/>
                                          </p:val>
                                        </p:tav>
                                      </p:tavLst>
                                    </p:anim>
                                    <p:set>
                                      <p:cBhvr>
                                        <p:cTn id="16" dur="1" fill="hold">
                                          <p:stCondLst>
                                            <p:cond delay="4999"/>
                                          </p:stCondLst>
                                        </p:cTn>
                                        <p:tgtEl>
                                          <p:spTgt spid="7"/>
                                        </p:tgtEl>
                                        <p:attrNameLst>
                                          <p:attrName>style.visibility</p:attrName>
                                        </p:attrNameLst>
                                      </p:cBhvr>
                                      <p:to>
                                        <p:strVal val="hidden"/>
                                      </p:to>
                                    </p:set>
                                  </p:childTnLst>
                                </p:cTn>
                              </p:par>
                            </p:childTnLst>
                          </p:cTn>
                        </p:par>
                        <p:par>
                          <p:cTn id="17" fill="hold">
                            <p:stCondLst>
                              <p:cond delay="5000"/>
                            </p:stCondLst>
                            <p:childTnLst>
                              <p:par>
                                <p:cTn id="18" presetID="47"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a:xfrm>
            <a:off x="714348" y="71414"/>
            <a:ext cx="8501122" cy="1571636"/>
          </a:xfrm>
        </p:spPr>
        <p:txBody>
          <a:bodyPr>
            <a:noAutofit/>
          </a:bodyPr>
          <a:lstStyle/>
          <a:p>
            <a:pPr eaLnBrk="1" fontAlgn="auto" hangingPunct="1">
              <a:spcAft>
                <a:spcPts val="0"/>
              </a:spcAft>
              <a:defRPr/>
            </a:pPr>
            <a:r>
              <a:rPr lang="ru-RU" sz="2400" smtClean="0">
                <a:solidFill>
                  <a:schemeClr val="bg1">
                    <a:lumMod val="95000"/>
                    <a:lumOff val="5000"/>
                  </a:schemeClr>
                </a:solidFill>
              </a:rPr>
              <a:t>"</a:t>
            </a:r>
            <a:r>
              <a:rPr lang="ru-RU" sz="2400" smtClean="0">
                <a:solidFill>
                  <a:schemeClr val="accent3">
                    <a:lumMod val="60000"/>
                    <a:lumOff val="40000"/>
                  </a:schemeClr>
                </a:solidFill>
              </a:rPr>
              <a:t>Антропология</a:t>
            </a:r>
            <a:r>
              <a:rPr lang="ru-RU" sz="2400" smtClean="0">
                <a:solidFill>
                  <a:schemeClr val="bg1">
                    <a:lumMod val="95000"/>
                    <a:lumOff val="5000"/>
                  </a:schemeClr>
                </a:solidFill>
              </a:rPr>
              <a:t>" (</a:t>
            </a:r>
            <a:r>
              <a:rPr lang="ru-RU" sz="2400" smtClean="0">
                <a:solidFill>
                  <a:schemeClr val="bg1">
                    <a:lumMod val="95000"/>
                    <a:lumOff val="5000"/>
                  </a:schemeClr>
                </a:solidFill>
                <a:latin typeface="Times New Roman" pitchFamily="18" charset="0"/>
                <a:cs typeface="Times New Roman" pitchFamily="18" charset="0"/>
              </a:rPr>
              <a:t>1798</a:t>
            </a:r>
            <a:r>
              <a:rPr lang="ru-RU" sz="2400" smtClean="0">
                <a:solidFill>
                  <a:schemeClr val="bg1">
                    <a:lumMod val="95000"/>
                    <a:lumOff val="5000"/>
                  </a:schemeClr>
                </a:solidFill>
              </a:rPr>
              <a:t>) - последняя работа, изданная самим автором. Здесь как бы подводится итог размышлениям о человеке и вообще всем философским размышлениям.</a:t>
            </a:r>
          </a:p>
        </p:txBody>
      </p:sp>
      <p:graphicFrame>
        <p:nvGraphicFramePr>
          <p:cNvPr id="7" name="Таблица 6"/>
          <p:cNvGraphicFramePr>
            <a:graphicFrameLocks noGrp="1"/>
          </p:cNvGraphicFramePr>
          <p:nvPr/>
        </p:nvGraphicFramePr>
        <p:xfrm>
          <a:off x="357188" y="2068513"/>
          <a:ext cx="8358187" cy="3932237"/>
        </p:xfrm>
        <a:graphic>
          <a:graphicData uri="http://schemas.openxmlformats.org/drawingml/2006/table">
            <a:tbl>
              <a:tblPr firstRow="1" bandRow="1">
                <a:tableStyleId>{5C22544A-7EE6-4342-B048-85BDC9FD1C3A}</a:tableStyleId>
              </a:tblPr>
              <a:tblGrid>
                <a:gridCol w="2104594"/>
                <a:gridCol w="2499205"/>
                <a:gridCol w="2111373"/>
                <a:gridCol w="1643074"/>
              </a:tblGrid>
              <a:tr h="7143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Способности души </a:t>
                      </a:r>
                    </a:p>
                    <a:p>
                      <a:pPr algn="ctr"/>
                      <a:endParaRPr lang="ru-RU"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Познавательные способности </a:t>
                      </a:r>
                    </a:p>
                    <a:p>
                      <a:pPr algn="ctr"/>
                      <a:endParaRPr lang="ru-RU"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Априорные принципы </a:t>
                      </a:r>
                    </a:p>
                    <a:p>
                      <a:pPr algn="ctr"/>
                      <a:endParaRPr lang="ru-RU" dirty="0">
                        <a:solidFill>
                          <a:schemeClr val="bg1">
                            <a:lumMod val="95000"/>
                            <a:lumOff val="5000"/>
                          </a:schemeClr>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Применение их к </a:t>
                      </a:r>
                    </a:p>
                    <a:p>
                      <a:pPr algn="ctr"/>
                      <a:endParaRPr lang="ru-RU"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90000"/>
                      </a:schemeClr>
                    </a:solidFill>
                  </a:tcPr>
                </a:tc>
              </a:tr>
              <a:tr h="5857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Познавательная способность </a:t>
                      </a:r>
                    </a:p>
                    <a:p>
                      <a:pPr algn="ctr"/>
                      <a:endParaRPr lang="ru-RU" dirty="0"/>
                    </a:p>
                  </a:txBody>
                  <a:tcPr>
                    <a:lnL w="3810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Рассудок </a:t>
                      </a:r>
                    </a:p>
                    <a:p>
                      <a:pPr algn="ctr"/>
                      <a:endParaRPr lang="ru-RU" dirty="0"/>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Закономерность </a:t>
                      </a:r>
                    </a:p>
                    <a:p>
                      <a:pPr algn="ctr"/>
                      <a:endParaRPr lang="ru-RU" dirty="0">
                        <a:solidFill>
                          <a:schemeClr val="bg1">
                            <a:lumMod val="95000"/>
                            <a:lumOff val="5000"/>
                          </a:schemeClr>
                        </a:solidFill>
                      </a:endParaRP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Природе </a:t>
                      </a:r>
                    </a:p>
                    <a:p>
                      <a:pPr algn="ctr"/>
                      <a:endParaRPr lang="ru-RU" dirty="0">
                        <a:solidFill>
                          <a:schemeClr val="bg1">
                            <a:lumMod val="95000"/>
                            <a:lumOff val="5000"/>
                          </a:schemeClr>
                        </a:solidFill>
                      </a:endParaRPr>
                    </a:p>
                  </a:txBody>
                  <a:tcPr>
                    <a:lnL w="63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lumMod val="90000"/>
                      </a:schemeClr>
                    </a:solidFill>
                  </a:tcPr>
                </a:tc>
              </a:tr>
              <a:tr h="110015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Чувство удовольствия и неудовольствия </a:t>
                      </a:r>
                    </a:p>
                    <a:p>
                      <a:pPr algn="ctr"/>
                      <a:endParaRPr lang="ru-RU" dirty="0"/>
                    </a:p>
                  </a:txBody>
                  <a:tcPr>
                    <a:lnL w="3810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Способность суждения </a:t>
                      </a:r>
                    </a:p>
                    <a:p>
                      <a:pPr algn="ctr"/>
                      <a:endParaRPr lang="ru-RU" dirty="0">
                        <a:solidFill>
                          <a:schemeClr val="bg1">
                            <a:lumMod val="95000"/>
                            <a:lumOff val="5000"/>
                          </a:schemeClr>
                        </a:solidFill>
                      </a:endParaRP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Целесообразность </a:t>
                      </a:r>
                    </a:p>
                    <a:p>
                      <a:pPr algn="ctr"/>
                      <a:endParaRPr lang="ru-RU" dirty="0"/>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Искусству </a:t>
                      </a:r>
                    </a:p>
                    <a:p>
                      <a:pPr algn="ctr"/>
                      <a:endParaRPr lang="ru-RU" dirty="0">
                        <a:solidFill>
                          <a:schemeClr val="bg1">
                            <a:lumMod val="95000"/>
                            <a:lumOff val="5000"/>
                          </a:schemeClr>
                        </a:solidFill>
                      </a:endParaRPr>
                    </a:p>
                  </a:txBody>
                  <a:tcPr>
                    <a:lnL w="63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lumMod val="90000"/>
                      </a:schemeClr>
                    </a:solidFill>
                  </a:tcPr>
                </a:tc>
              </a:tr>
              <a:tr h="7000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Способность желания </a:t>
                      </a:r>
                    </a:p>
                    <a:p>
                      <a:pPr algn="ctr"/>
                      <a:endParaRPr lang="ru-RU" dirty="0">
                        <a:solidFill>
                          <a:schemeClr val="bg1">
                            <a:lumMod val="95000"/>
                            <a:lumOff val="5000"/>
                          </a:schemeClr>
                        </a:solidFill>
                      </a:endParaRPr>
                    </a:p>
                  </a:txBody>
                  <a:tcPr>
                    <a:lnL w="3810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Разум </a:t>
                      </a:r>
                    </a:p>
                    <a:p>
                      <a:pPr algn="ctr"/>
                      <a:endParaRPr lang="ru-RU" dirty="0"/>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274320" indent="-274320" algn="ctr" eaLnBrk="1" fontAlgn="auto" hangingPunct="1">
                        <a:spcAft>
                          <a:spcPts val="0"/>
                        </a:spcAft>
                        <a:buFont typeface="Arial" pitchFamily="34" charset="0"/>
                        <a:buNone/>
                        <a:defRPr/>
                      </a:pPr>
                      <a:r>
                        <a:rPr lang="ru-RU" sz="1800" dirty="0" smtClean="0">
                          <a:solidFill>
                            <a:schemeClr val="bg1">
                              <a:lumMod val="95000"/>
                              <a:lumOff val="5000"/>
                            </a:schemeClr>
                          </a:solidFill>
                        </a:rPr>
                        <a:t>Конечная цель </a:t>
                      </a:r>
                    </a:p>
                    <a:p>
                      <a:pPr algn="ctr"/>
                      <a:endParaRPr lang="ru-RU" dirty="0"/>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bg1">
                              <a:lumMod val="95000"/>
                              <a:lumOff val="5000"/>
                            </a:schemeClr>
                          </a:solidFill>
                        </a:rPr>
                        <a:t>Свободе </a:t>
                      </a:r>
                    </a:p>
                    <a:p>
                      <a:pPr algn="ctr"/>
                      <a:endParaRPr lang="ru-RU" dirty="0"/>
                    </a:p>
                  </a:txBody>
                  <a:tcPr>
                    <a:lnL w="63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90000"/>
                      </a:schemeClr>
                    </a:solid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00248" y="714356"/>
            <a:ext cx="5572148" cy="369332"/>
          </a:xfrm>
          <a:prstGeom prst="rect">
            <a:avLst/>
          </a:prstGeom>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defRPr/>
            </a:pPr>
            <a:r>
              <a:rPr lang="ru-RU" b="1" dirty="0">
                <a:ln w="50800"/>
                <a:solidFill>
                  <a:schemeClr val="bg1">
                    <a:shade val="50000"/>
                  </a:schemeClr>
                </a:solidFill>
                <a:latin typeface="Arial" charset="0"/>
                <a:cs typeface="Arial" charset="0"/>
              </a:rPr>
              <a:t>Для философа это неизбежный вопрос.</a:t>
            </a:r>
          </a:p>
        </p:txBody>
      </p:sp>
      <p:sp>
        <p:nvSpPr>
          <p:cNvPr id="5" name="Прямоугольник 4"/>
          <p:cNvSpPr/>
          <p:nvPr/>
        </p:nvSpPr>
        <p:spPr>
          <a:xfrm>
            <a:off x="2500298" y="71414"/>
            <a:ext cx="3819122" cy="58477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Что есть истина? </a:t>
            </a:r>
          </a:p>
        </p:txBody>
      </p:sp>
      <p:sp>
        <p:nvSpPr>
          <p:cNvPr id="6" name="Прямоугольник 5"/>
          <p:cNvSpPr>
            <a:spLocks noChangeArrowheads="1"/>
          </p:cNvSpPr>
          <p:nvPr/>
        </p:nvSpPr>
        <p:spPr bwMode="auto">
          <a:xfrm>
            <a:off x="1500188" y="1071563"/>
            <a:ext cx="5786437" cy="369887"/>
          </a:xfrm>
          <a:prstGeom prst="rect">
            <a:avLst/>
          </a:prstGeom>
          <a:noFill/>
          <a:ln w="9525">
            <a:noFill/>
            <a:miter lim="800000"/>
            <a:headEnd/>
            <a:tailEnd/>
          </a:ln>
        </p:spPr>
        <p:txBody>
          <a:bodyPr>
            <a:spAutoFit/>
          </a:bodyPr>
          <a:lstStyle/>
          <a:p>
            <a:r>
              <a:rPr lang="ru-RU"/>
              <a:t>Кант не уходит от вопроса, хотя и медлит с ответом.</a:t>
            </a:r>
          </a:p>
        </p:txBody>
      </p:sp>
      <p:sp>
        <p:nvSpPr>
          <p:cNvPr id="7" name="Прямоугольник 6"/>
          <p:cNvSpPr>
            <a:spLocks noChangeArrowheads="1"/>
          </p:cNvSpPr>
          <p:nvPr/>
        </p:nvSpPr>
        <p:spPr bwMode="auto">
          <a:xfrm>
            <a:off x="428625" y="1571625"/>
            <a:ext cx="8501063" cy="923925"/>
          </a:xfrm>
          <a:prstGeom prst="rect">
            <a:avLst/>
          </a:prstGeom>
          <a:noFill/>
          <a:ln w="9525">
            <a:noFill/>
            <a:miter lim="800000"/>
            <a:headEnd/>
            <a:tailEnd/>
          </a:ln>
        </p:spPr>
        <p:txBody>
          <a:bodyPr>
            <a:spAutoFit/>
          </a:bodyPr>
          <a:lstStyle/>
          <a:p>
            <a:r>
              <a:rPr lang="ru-RU"/>
              <a:t>Если вопрос сам по себе лишен смысла, то кроме стыда для вопрошающего, он имеет еще и тот недостаток, что побуждает к нелепому ответу и создает смешное зрелище. </a:t>
            </a:r>
          </a:p>
        </p:txBody>
      </p:sp>
      <p:sp>
        <p:nvSpPr>
          <p:cNvPr id="8" name="Прямоугольник 7"/>
          <p:cNvSpPr>
            <a:spLocks noChangeArrowheads="1"/>
          </p:cNvSpPr>
          <p:nvPr/>
        </p:nvSpPr>
        <p:spPr bwMode="auto">
          <a:xfrm>
            <a:off x="2643188" y="2643188"/>
            <a:ext cx="3498850" cy="369887"/>
          </a:xfrm>
          <a:prstGeom prst="rect">
            <a:avLst/>
          </a:prstGeom>
          <a:noFill/>
          <a:ln w="9525">
            <a:noFill/>
            <a:miter lim="800000"/>
            <a:headEnd/>
            <a:tailEnd/>
          </a:ln>
        </p:spPr>
        <p:txBody>
          <a:bodyPr wrap="none">
            <a:spAutoFit/>
          </a:bodyPr>
          <a:lstStyle/>
          <a:p>
            <a:r>
              <a:rPr lang="ru-RU"/>
              <a:t>Вопрос об истине мучит Канта,</a:t>
            </a:r>
          </a:p>
        </p:txBody>
      </p:sp>
      <p:sp>
        <p:nvSpPr>
          <p:cNvPr id="9" name="Прямоугольник 8"/>
          <p:cNvSpPr>
            <a:spLocks noChangeArrowheads="1"/>
          </p:cNvSpPr>
          <p:nvPr/>
        </p:nvSpPr>
        <p:spPr bwMode="auto">
          <a:xfrm>
            <a:off x="357188" y="3071813"/>
            <a:ext cx="8786812" cy="1477962"/>
          </a:xfrm>
          <a:prstGeom prst="rect">
            <a:avLst/>
          </a:prstGeom>
          <a:noFill/>
          <a:ln w="9525">
            <a:noFill/>
            <a:miter lim="800000"/>
            <a:headEnd/>
            <a:tailEnd/>
          </a:ln>
        </p:spPr>
        <p:txBody>
          <a:bodyPr>
            <a:spAutoFit/>
          </a:bodyPr>
          <a:lstStyle/>
          <a:p>
            <a:r>
              <a:rPr lang="ru-RU"/>
              <a:t>но он понимает невозможность однозначного ответа на этот вопрос. Можно, конечно, сказать, что истина есть соответствие знания предмету, и он неоднократно это говорит, но он знает, что слова эти представляют собой тавтологию. Правильно сформулированный вопрос об истине звучит так: как найти всеобщий критерий истинный для всякого знания?</a:t>
            </a:r>
          </a:p>
        </p:txBody>
      </p:sp>
      <p:sp>
        <p:nvSpPr>
          <p:cNvPr id="10" name="Прямоугольник 9"/>
          <p:cNvSpPr/>
          <p:nvPr/>
        </p:nvSpPr>
        <p:spPr>
          <a:xfrm>
            <a:off x="1357290" y="4572008"/>
            <a:ext cx="6858048" cy="1077218"/>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              Ответ Канта:</a:t>
            </a:r>
          </a:p>
          <a:p>
            <a:pPr>
              <a:defRPr/>
            </a:pPr>
            <a:r>
              <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 </a:t>
            </a:r>
          </a:p>
        </p:txBody>
      </p:sp>
      <p:sp>
        <p:nvSpPr>
          <p:cNvPr id="11" name="Прямоугольник 10"/>
          <p:cNvSpPr/>
          <p:nvPr/>
        </p:nvSpPr>
        <p:spPr>
          <a:xfrm>
            <a:off x="500034" y="5429264"/>
            <a:ext cx="8358246" cy="461665"/>
          </a:xfrm>
          <a:prstGeom prst="rect">
            <a:avLst/>
          </a:prstGeom>
        </p:spPr>
        <p:txBody>
          <a:bodyPr>
            <a:spAutoFit/>
          </a:bodyPr>
          <a:lstStyle/>
          <a:p>
            <a:pPr>
              <a:defRPr/>
            </a:pPr>
            <a:r>
              <a:rPr lang="ru-RU"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всеобщий признак истины    "не может быть дан". </a:t>
            </a:r>
            <a:endParaRPr lang="ru-RU" sz="2400" dirty="0">
              <a:latin typeface="Arial" charset="0"/>
              <a:cs typeface="Arial"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900" decel="100000" fill="hold"/>
                                        <p:tgtEl>
                                          <p:spTgt spid="4"/>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anim calcmode="lin" valueType="num">
                                      <p:cBhvr>
                                        <p:cTn id="2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7"/>
                                        </p:tgtEl>
                                      </p:cBhvr>
                                    </p:animEffect>
                                  </p:childTnLst>
                                </p:cTn>
                              </p:par>
                            </p:childTnLst>
                          </p:cTn>
                        </p:par>
                        <p:par>
                          <p:cTn id="32" fill="hold">
                            <p:stCondLst>
                              <p:cond delay="10150"/>
                            </p:stCondLst>
                            <p:childTnLst>
                              <p:par>
                                <p:cTn id="33" presetID="47"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par>
                                <p:cTn id="38" presetID="54" presetClass="entr" presetSubtype="0" accel="10000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strVal val="#ppt_w*0.05"/>
                                          </p:val>
                                        </p:tav>
                                        <p:tav tm="100000">
                                          <p:val>
                                            <p:strVal val="#ppt_w"/>
                                          </p:val>
                                        </p:tav>
                                      </p:tavLst>
                                    </p:anim>
                                    <p:anim calcmode="lin" valueType="num">
                                      <p:cBhvr>
                                        <p:cTn id="41" dur="500" fill="hold"/>
                                        <p:tgtEl>
                                          <p:spTgt spid="9"/>
                                        </p:tgtEl>
                                        <p:attrNameLst>
                                          <p:attrName>ppt_h</p:attrName>
                                        </p:attrNameLst>
                                      </p:cBhvr>
                                      <p:tavLst>
                                        <p:tav tm="0">
                                          <p:val>
                                            <p:strVal val="#ppt_h"/>
                                          </p:val>
                                        </p:tav>
                                        <p:tav tm="100000">
                                          <p:val>
                                            <p:strVal val="#ppt_h"/>
                                          </p:val>
                                        </p:tav>
                                      </p:tavLst>
                                    </p:anim>
                                    <p:anim calcmode="lin" valueType="num">
                                      <p:cBhvr>
                                        <p:cTn id="42" dur="500" fill="hold"/>
                                        <p:tgtEl>
                                          <p:spTgt spid="9"/>
                                        </p:tgtEl>
                                        <p:attrNameLst>
                                          <p:attrName>ppt_x</p:attrName>
                                        </p:attrNameLst>
                                      </p:cBhvr>
                                      <p:tavLst>
                                        <p:tav tm="0">
                                          <p:val>
                                            <p:strVal val="#ppt_x-.2"/>
                                          </p:val>
                                        </p:tav>
                                        <p:tav tm="100000">
                                          <p:val>
                                            <p:strVal val="#ppt_x"/>
                                          </p:val>
                                        </p:tav>
                                      </p:tavLst>
                                    </p:anim>
                                    <p:anim calcmode="lin" valueType="num">
                                      <p:cBhvr>
                                        <p:cTn id="43" dur="500" fill="hold"/>
                                        <p:tgtEl>
                                          <p:spTgt spid="9"/>
                                        </p:tgtEl>
                                        <p:attrNameLst>
                                          <p:attrName>ppt_y</p:attrName>
                                        </p:attrNameLst>
                                      </p:cBhvr>
                                      <p:tavLst>
                                        <p:tav tm="0">
                                          <p:val>
                                            <p:strVal val="#ppt_y"/>
                                          </p:val>
                                        </p:tav>
                                        <p:tav tm="100000">
                                          <p:val>
                                            <p:strVal val="#ppt_y"/>
                                          </p:val>
                                        </p:tav>
                                      </p:tavLst>
                                    </p:anim>
                                    <p:animEffect transition="in" filter="fade">
                                      <p:cBhvr>
                                        <p:cTn id="44" dur="500"/>
                                        <p:tgtEl>
                                          <p:spTgt spid="9"/>
                                        </p:tgtEl>
                                      </p:cBhvr>
                                    </p:animEffect>
                                  </p:childTnLst>
                                </p:cTn>
                              </p:par>
                            </p:childTnLst>
                          </p:cTn>
                        </p:par>
                        <p:par>
                          <p:cTn id="45" fill="hold">
                            <p:stCondLst>
                              <p:cond delay="11150"/>
                            </p:stCondLst>
                            <p:childTnLst>
                              <p:par>
                                <p:cTn id="46" presetID="30"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800" decel="100000"/>
                                        <p:tgtEl>
                                          <p:spTgt spid="10"/>
                                        </p:tgtEl>
                                      </p:cBhvr>
                                    </p:animEffect>
                                    <p:anim calcmode="lin" valueType="num">
                                      <p:cBhvr>
                                        <p:cTn id="49" dur="800" decel="100000" fill="hold"/>
                                        <p:tgtEl>
                                          <p:spTgt spid="10"/>
                                        </p:tgtEl>
                                        <p:attrNameLst>
                                          <p:attrName>style.rotation</p:attrName>
                                        </p:attrNameLst>
                                      </p:cBhvr>
                                      <p:tavLst>
                                        <p:tav tm="0">
                                          <p:val>
                                            <p:fltVal val="-90"/>
                                          </p:val>
                                        </p:tav>
                                        <p:tav tm="100000">
                                          <p:val>
                                            <p:fltVal val="0"/>
                                          </p:val>
                                        </p:tav>
                                      </p:tavLst>
                                    </p:anim>
                                    <p:anim calcmode="lin" valueType="num">
                                      <p:cBhvr>
                                        <p:cTn id="50" dur="800" decel="100000" fill="hold"/>
                                        <p:tgtEl>
                                          <p:spTgt spid="10"/>
                                        </p:tgtEl>
                                        <p:attrNameLst>
                                          <p:attrName>ppt_x</p:attrName>
                                        </p:attrNameLst>
                                      </p:cBhvr>
                                      <p:tavLst>
                                        <p:tav tm="0">
                                          <p:val>
                                            <p:strVal val="#ppt_x+0.4"/>
                                          </p:val>
                                        </p:tav>
                                        <p:tav tm="100000">
                                          <p:val>
                                            <p:strVal val="#ppt_x-0.05"/>
                                          </p:val>
                                        </p:tav>
                                      </p:tavLst>
                                    </p:anim>
                                    <p:anim calcmode="lin" valueType="num">
                                      <p:cBhvr>
                                        <p:cTn id="51" dur="800" decel="100000" fill="hold"/>
                                        <p:tgtEl>
                                          <p:spTgt spid="10"/>
                                        </p:tgtEl>
                                        <p:attrNameLst>
                                          <p:attrName>ppt_y</p:attrName>
                                        </p:attrNameLst>
                                      </p:cBhvr>
                                      <p:tavLst>
                                        <p:tav tm="0">
                                          <p:val>
                                            <p:strVal val="#ppt_y-0.4"/>
                                          </p:val>
                                        </p:tav>
                                        <p:tav tm="100000">
                                          <p:val>
                                            <p:strVal val="#ppt_y+0.1"/>
                                          </p:val>
                                        </p:tav>
                                      </p:tavLst>
                                    </p:anim>
                                    <p:anim calcmode="lin" valueType="num">
                                      <p:cBhvr>
                                        <p:cTn id="52"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53"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par>
                          <p:cTn id="54" fill="hold">
                            <p:stCondLst>
                              <p:cond delay="12150"/>
                            </p:stCondLst>
                            <p:childTnLst>
                              <p:par>
                                <p:cTn id="55" presetID="18" presetClass="emph" presetSubtype="0" fill="hold" grpId="1" nodeType="afterEffect">
                                  <p:stCondLst>
                                    <p:cond delay="0"/>
                                  </p:stCondLst>
                                  <p:iterate type="lt">
                                    <p:tmPct val="4000"/>
                                  </p:iterate>
                                  <p:childTnLst>
                                    <p:set>
                                      <p:cBhvr override="childStyle">
                                        <p:cTn id="56" dur="500" fill="hold"/>
                                        <p:tgtEl>
                                          <p:spTgt spid="5"/>
                                        </p:tgtEl>
                                        <p:attrNameLst>
                                          <p:attrName>style.textDecorationUnderline</p:attrName>
                                        </p:attrNameLst>
                                      </p:cBhvr>
                                      <p:to>
                                        <p:strVal val="true"/>
                                      </p:to>
                                    </p:set>
                                  </p:childTnLst>
                                </p:cTn>
                              </p:par>
                            </p:childTnLst>
                          </p:cTn>
                        </p:par>
                        <p:par>
                          <p:cTn id="57" fill="hold">
                            <p:stCondLst>
                              <p:cond delay="12910"/>
                            </p:stCondLst>
                            <p:childTnLst>
                              <p:par>
                                <p:cTn id="58" presetID="42" presetClass="entr" presetSubtype="0" fill="hold" grpId="0" nodeType="afterEffect">
                                  <p:stCondLst>
                                    <p:cond delay="0"/>
                                  </p:stCondLst>
                                  <p:iterate type="lt">
                                    <p:tmPct val="0"/>
                                  </p:iterate>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1000" fill="hold"/>
                                        <p:tgtEl>
                                          <p:spTgt spid="11"/>
                                        </p:tgtEl>
                                        <p:attrNameLst>
                                          <p:attrName>ppt_y</p:attrName>
                                        </p:attrNameLst>
                                      </p:cBhvr>
                                      <p:tavLst>
                                        <p:tav tm="0">
                                          <p:val>
                                            <p:strVal val="#ppt_y+.1"/>
                                          </p:val>
                                        </p:tav>
                                        <p:tav tm="100000">
                                          <p:val>
                                            <p:strVal val="#ppt_y"/>
                                          </p:val>
                                        </p:tav>
                                      </p:tavLst>
                                    </p:anim>
                                  </p:childTnLst>
                                </p:cTn>
                              </p:par>
                              <p:par>
                                <p:cTn id="63" presetID="18" presetClass="emph" presetSubtype="0" fill="hold" grpId="1" nodeType="withEffect">
                                  <p:stCondLst>
                                    <p:cond delay="0"/>
                                  </p:stCondLst>
                                  <p:iterate type="lt">
                                    <p:tmPct val="4000"/>
                                  </p:iterate>
                                  <p:childTnLst>
                                    <p:set>
                                      <p:cBhvr override="childStyle">
                                        <p:cTn id="64" dur="500" fill="hold"/>
                                        <p:tgtEl>
                                          <p:spTgt spid="11"/>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P spid="6" grpId="0"/>
      <p:bldP spid="7" grpId="0"/>
      <p:bldP spid="8" grpId="0"/>
      <p:bldP spid="9" grpId="0"/>
      <p:bldP spid="10" grpId="0"/>
      <p:bldP spid="11" grpId="0"/>
      <p:bldP spid="11"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642938" y="1214438"/>
          <a:ext cx="7929562" cy="4776787"/>
        </p:xfrm>
        <a:graphic>
          <a:graphicData uri="http://schemas.openxmlformats.org/drawingml/2006/table">
            <a:tbl>
              <a:tblPr firstRow="1" bandRow="1">
                <a:tableStyleId>{5C22544A-7EE6-4342-B048-85BDC9FD1C3A}</a:tableStyleId>
              </a:tblPr>
              <a:tblGrid>
                <a:gridCol w="1998521"/>
                <a:gridCol w="5931066"/>
              </a:tblGrid>
              <a:tr h="413198">
                <a:tc>
                  <a:txBody>
                    <a:bodyPr/>
                    <a:lstStyle/>
                    <a:p>
                      <a:r>
                        <a:rPr lang="ru-RU" dirty="0" smtClean="0"/>
                        <a:t>Дата </a:t>
                      </a:r>
                      <a:endParaRPr lang="ru-RU" dirty="0"/>
                    </a:p>
                  </a:txBody>
                  <a:tcPr/>
                </a:tc>
                <a:tc>
                  <a:txBody>
                    <a:bodyPr/>
                    <a:lstStyle/>
                    <a:p>
                      <a:r>
                        <a:rPr lang="ru-RU" dirty="0" smtClean="0"/>
                        <a:t>Событие</a:t>
                      </a:r>
                      <a:endParaRPr lang="ru-RU" dirty="0"/>
                    </a:p>
                  </a:txBody>
                  <a:tcPr/>
                </a:tc>
              </a:tr>
              <a:tr h="582760">
                <a:tc>
                  <a:txBody>
                    <a:bodyPr/>
                    <a:lstStyle/>
                    <a:p>
                      <a:r>
                        <a:rPr lang="ru-RU" dirty="0" smtClean="0"/>
                        <a:t>22 апреля 1724 года </a:t>
                      </a:r>
                      <a:endParaRPr lang="ru-RU" dirty="0"/>
                    </a:p>
                  </a:txBody>
                  <a:tcPr/>
                </a:tc>
                <a:tc>
                  <a:txBody>
                    <a:bodyPr/>
                    <a:lstStyle/>
                    <a:p>
                      <a:r>
                        <a:rPr lang="ru-RU" dirty="0" smtClean="0"/>
                        <a:t>родился</a:t>
                      </a:r>
                      <a:endParaRPr lang="ru-RU" dirty="0"/>
                    </a:p>
                  </a:txBody>
                  <a:tcPr/>
                </a:tc>
              </a:tr>
              <a:tr h="413198">
                <a:tc>
                  <a:txBody>
                    <a:bodyPr/>
                    <a:lstStyle/>
                    <a:p>
                      <a:r>
                        <a:rPr lang="ru-RU" dirty="0" smtClean="0"/>
                        <a:t>1730 </a:t>
                      </a:r>
                      <a:endParaRPr lang="ru-RU" dirty="0"/>
                    </a:p>
                  </a:txBody>
                  <a:tcPr/>
                </a:tc>
                <a:tc>
                  <a:txBody>
                    <a:bodyPr/>
                    <a:lstStyle/>
                    <a:p>
                      <a:r>
                        <a:rPr lang="ru-RU" dirty="0" smtClean="0"/>
                        <a:t>поступил в начальную школу</a:t>
                      </a:r>
                      <a:endParaRPr lang="ru-RU" dirty="0"/>
                    </a:p>
                  </a:txBody>
                  <a:tcPr/>
                </a:tc>
              </a:tr>
              <a:tr h="723096">
                <a:tc>
                  <a:txBody>
                    <a:bodyPr/>
                    <a:lstStyle/>
                    <a:p>
                      <a:r>
                        <a:rPr lang="ru-RU" dirty="0" smtClean="0"/>
                        <a:t>1732 </a:t>
                      </a:r>
                      <a:endParaRPr lang="ru-RU" dirty="0"/>
                    </a:p>
                  </a:txBody>
                  <a:tcPr/>
                </a:tc>
                <a:tc>
                  <a:txBody>
                    <a:bodyPr/>
                    <a:lstStyle/>
                    <a:p>
                      <a:r>
                        <a:rPr lang="ru-RU" dirty="0" smtClean="0"/>
                        <a:t>мальчика отдали в государственную церковную гимназию - "коллегию Фридриха", </a:t>
                      </a:r>
                      <a:endParaRPr lang="ru-RU" dirty="0"/>
                    </a:p>
                  </a:txBody>
                  <a:tcPr/>
                </a:tc>
              </a:tr>
              <a:tr h="413198">
                <a:tc>
                  <a:txBody>
                    <a:bodyPr/>
                    <a:lstStyle/>
                    <a:p>
                      <a:r>
                        <a:rPr lang="ru-RU" dirty="0" smtClean="0"/>
                        <a:t>1740</a:t>
                      </a:r>
                      <a:endParaRPr lang="ru-RU" dirty="0"/>
                    </a:p>
                  </a:txBody>
                  <a:tcPr/>
                </a:tc>
                <a:tc>
                  <a:txBody>
                    <a:bodyPr/>
                    <a:lstStyle/>
                    <a:p>
                      <a:r>
                        <a:rPr lang="ru-RU" dirty="0" smtClean="0"/>
                        <a:t>поступает в университет</a:t>
                      </a:r>
                      <a:endParaRPr lang="ru-RU" dirty="0"/>
                    </a:p>
                  </a:txBody>
                  <a:tcPr/>
                </a:tc>
              </a:tr>
              <a:tr h="590130">
                <a:tc>
                  <a:txBody>
                    <a:bodyPr/>
                    <a:lstStyle/>
                    <a:p>
                      <a:r>
                        <a:rPr lang="ru-RU" dirty="0" smtClean="0"/>
                        <a:t>1747</a:t>
                      </a:r>
                      <a:endParaRPr lang="ru-RU" dirty="0"/>
                    </a:p>
                  </a:txBody>
                  <a:tcPr/>
                </a:tc>
                <a:tc>
                  <a:txBody>
                    <a:bodyPr/>
                    <a:lstStyle/>
                    <a:p>
                      <a:r>
                        <a:rPr lang="ru-RU" dirty="0" smtClean="0"/>
                        <a:t>впервые покидает Кенигсберг. Однако, его странствия ограничиваются пределами Восточной Пруссии.</a:t>
                      </a:r>
                      <a:endParaRPr lang="ru-RU" dirty="0"/>
                    </a:p>
                  </a:txBody>
                  <a:tcPr/>
                </a:tc>
              </a:tr>
              <a:tr h="413198">
                <a:tc>
                  <a:txBody>
                    <a:bodyPr/>
                    <a:lstStyle/>
                    <a:p>
                      <a:r>
                        <a:rPr lang="ru-RU" dirty="0" smtClean="0"/>
                        <a:t>1762</a:t>
                      </a:r>
                      <a:endParaRPr lang="ru-RU" dirty="0"/>
                    </a:p>
                  </a:txBody>
                  <a:tcPr/>
                </a:tc>
                <a:tc>
                  <a:txBody>
                    <a:bodyPr/>
                    <a:lstStyle/>
                    <a:p>
                      <a:r>
                        <a:rPr lang="ru-RU" dirty="0" smtClean="0"/>
                        <a:t>"Ложное мудрствование в четырех фигурах силлогизма"</a:t>
                      </a:r>
                      <a:endParaRPr lang="ru-RU" dirty="0"/>
                    </a:p>
                  </a:txBody>
                  <a:tcPr/>
                </a:tc>
              </a:tr>
              <a:tr h="405540">
                <a:tc>
                  <a:txBody>
                    <a:bodyPr/>
                    <a:lstStyle/>
                    <a:p>
                      <a:r>
                        <a:rPr lang="ru-RU" dirty="0" smtClean="0"/>
                        <a:t>Март</a:t>
                      </a:r>
                      <a:r>
                        <a:rPr lang="ru-RU" baseline="0" dirty="0" smtClean="0"/>
                        <a:t> </a:t>
                      </a:r>
                      <a:r>
                        <a:rPr lang="ru-RU" dirty="0" smtClean="0"/>
                        <a:t>1781 </a:t>
                      </a:r>
                      <a:endParaRPr lang="ru-RU" dirty="0"/>
                    </a:p>
                  </a:txBody>
                  <a:tcPr/>
                </a:tc>
                <a:tc>
                  <a:txBody>
                    <a:bodyPr/>
                    <a:lstStyle/>
                    <a:p>
                      <a:r>
                        <a:rPr lang="ru-RU" dirty="0" smtClean="0"/>
                        <a:t>"Критика чистого разума". </a:t>
                      </a:r>
                      <a:endParaRPr lang="ru-RU" dirty="0"/>
                    </a:p>
                  </a:txBody>
                  <a:tcPr/>
                </a:tc>
              </a:tr>
              <a:tr h="488634">
                <a:tc>
                  <a:txBody>
                    <a:bodyPr/>
                    <a:lstStyle/>
                    <a:p>
                      <a:r>
                        <a:rPr lang="ru-RU" dirty="0" smtClean="0"/>
                        <a:t>12 февраля 1804</a:t>
                      </a:r>
                      <a:r>
                        <a:rPr lang="ru-RU" baseline="0" dirty="0" smtClean="0"/>
                        <a:t> </a:t>
                      </a:r>
                      <a:endParaRPr lang="ru-RU" dirty="0"/>
                    </a:p>
                  </a:txBody>
                  <a:tcPr/>
                </a:tc>
                <a:tc>
                  <a:txBody>
                    <a:bodyPr/>
                    <a:lstStyle/>
                    <a:p>
                      <a:r>
                        <a:rPr lang="ru-RU" dirty="0" smtClean="0"/>
                        <a:t>умер</a:t>
                      </a:r>
                      <a:endParaRPr lang="ru-RU" dirty="0"/>
                    </a:p>
                  </a:txBody>
                  <a:tcPr/>
                </a:tc>
              </a:tr>
            </a:tbl>
          </a:graphicData>
        </a:graphic>
      </p:graphicFrame>
      <p:sp>
        <p:nvSpPr>
          <p:cNvPr id="3" name="TextBox 2"/>
          <p:cNvSpPr txBox="1"/>
          <p:nvPr/>
        </p:nvSpPr>
        <p:spPr>
          <a:xfrm>
            <a:off x="2500298" y="285728"/>
            <a:ext cx="5786478" cy="4001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defRPr/>
            </a:pPr>
            <a:r>
              <a:rPr lang="ru-RU" sz="2000" b="1" dirty="0">
                <a:ln w="50800"/>
                <a:solidFill>
                  <a:schemeClr val="bg1">
                    <a:shade val="50000"/>
                  </a:schemeClr>
                </a:solidFill>
                <a:effectLst>
                  <a:glow rad="228600">
                    <a:schemeClr val="accent2">
                      <a:satMod val="175000"/>
                      <a:alpha val="40000"/>
                    </a:schemeClr>
                  </a:glow>
                </a:effectLst>
                <a:latin typeface="Arial" charset="0"/>
                <a:cs typeface="Arial" charset="0"/>
              </a:rPr>
              <a:t>Хронологическая таблица</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a:spLocks noChangeArrowheads="1"/>
          </p:cNvSpPr>
          <p:nvPr/>
        </p:nvSpPr>
        <p:spPr bwMode="auto">
          <a:xfrm>
            <a:off x="214313" y="142875"/>
            <a:ext cx="8786812" cy="5016500"/>
          </a:xfrm>
          <a:prstGeom prst="rect">
            <a:avLst/>
          </a:prstGeom>
          <a:noFill/>
          <a:ln w="9525">
            <a:noFill/>
            <a:miter lim="800000"/>
            <a:headEnd/>
            <a:tailEnd/>
          </a:ln>
        </p:spPr>
        <p:txBody>
          <a:bodyPr>
            <a:spAutoFit/>
          </a:bodyPr>
          <a:lstStyle/>
          <a:p>
            <a:pPr>
              <a:defRPr/>
            </a:pPr>
            <a:r>
              <a:rPr lang="ru-RU" sz="1600" dirty="0">
                <a:solidFill>
                  <a:schemeClr val="accent2">
                    <a:lumMod val="40000"/>
                    <a:lumOff val="60000"/>
                  </a:schemeClr>
                </a:solidFill>
                <a:latin typeface="Arial" charset="0"/>
                <a:cs typeface="Arial" charset="0"/>
              </a:rPr>
              <a:t>Кант - философ XVIII века</a:t>
            </a:r>
            <a:r>
              <a:rPr lang="ru-RU" sz="1600" dirty="0">
                <a:latin typeface="Arial" charset="0"/>
                <a:cs typeface="Arial" charset="0"/>
              </a:rPr>
              <a:t>. Век был на исходе. </a:t>
            </a:r>
            <a:r>
              <a:rPr lang="ru-RU" sz="1600" dirty="0">
                <a:solidFill>
                  <a:schemeClr val="accent2">
                    <a:lumMod val="40000"/>
                    <a:lumOff val="60000"/>
                  </a:schemeClr>
                </a:solidFill>
                <a:latin typeface="Arial" charset="0"/>
                <a:cs typeface="Arial" charset="0"/>
              </a:rPr>
              <a:t>Система критической философии создана и завершена</a:t>
            </a:r>
            <a:r>
              <a:rPr lang="ru-RU" sz="1600" dirty="0">
                <a:latin typeface="Arial" charset="0"/>
                <a:cs typeface="Arial" charset="0"/>
              </a:rPr>
              <a:t>. Кантом никогда не овладевало чувство самоуспокоения, но он знал, что главное сделано. Может быть поэтому спало напряжение поиска, силы быстро пошли на убыль. В ноябре 1801 года философ окончательно расстался с университетом. Его отпустили на покой, сохранив полностью жалование. Теперь он почти не выходил на улицу, не принимал посетителей. Поток писем иссяк. Друзья знали о состоянии Канта. Дольше других писал </a:t>
            </a:r>
            <a:r>
              <a:rPr lang="ru-RU" sz="1600" dirty="0" err="1">
                <a:latin typeface="Arial" charset="0"/>
                <a:cs typeface="Arial" charset="0"/>
              </a:rPr>
              <a:t>Кизеветтер</a:t>
            </a:r>
            <a:r>
              <a:rPr lang="ru-RU" sz="1600" dirty="0">
                <a:latin typeface="Arial" charset="0"/>
                <a:cs typeface="Arial" charset="0"/>
              </a:rPr>
              <a:t>, но уже не столько о философских материях, сколько о репе из </a:t>
            </a:r>
            <a:r>
              <a:rPr lang="ru-RU" sz="1600" dirty="0" err="1">
                <a:latin typeface="Arial" charset="0"/>
                <a:cs typeface="Arial" charset="0"/>
              </a:rPr>
              <a:t>Тельтова</a:t>
            </a:r>
            <a:r>
              <a:rPr lang="ru-RU" sz="1600" dirty="0">
                <a:latin typeface="Arial" charset="0"/>
                <a:cs typeface="Arial" charset="0"/>
              </a:rPr>
              <a:t>, которая пришлась по вкусу философу и которой </a:t>
            </a:r>
            <a:r>
              <a:rPr lang="ru-RU" sz="1600" dirty="0" err="1">
                <a:latin typeface="Arial" charset="0"/>
                <a:cs typeface="Arial" charset="0"/>
              </a:rPr>
              <a:t>Кизеветтер</a:t>
            </a:r>
            <a:r>
              <a:rPr lang="ru-RU" sz="1600" dirty="0">
                <a:latin typeface="Arial" charset="0"/>
                <a:cs typeface="Arial" charset="0"/>
              </a:rPr>
              <a:t> его регулярно снабжал. К августу 1801 года относится последнее письмо, написанное рукой Канта. Теперь ему было трудно ходить без посторонней помощи. В октябре 1803 года состояние философа резко ухудшилось. Впервые в жизни он провел несколько дней в постели. Теперь он почти оглох. 3 февраля 1804 года перестал принимать пищу. Умер Кант 12 февраля 1804 года. Смерь его ясна, как и его жизнь. Исполненный долг. Увядание. Кончина. Еще в 1799 году Кант распорядился относительно собственных похорон. Просил, чтобы состоялись они на третий день после кончины и были по возможности скромными: пусть присутствуют только близкие и друзья, а тело предадут земле на обычном кладбище. Получилось иначе. С мыслителем прощался весь город. Доступ к покойному продолжался шестнадцать дней. Гроб несли 24 студента, за гробом шел строем весь офицерский корпус гарнизона и тысячи сограждан. </a:t>
            </a:r>
            <a:r>
              <a:rPr lang="ru-RU" sz="1600" dirty="0">
                <a:solidFill>
                  <a:schemeClr val="accent2">
                    <a:lumMod val="40000"/>
                    <a:lumOff val="60000"/>
                  </a:schemeClr>
                </a:solidFill>
                <a:latin typeface="Arial" charset="0"/>
                <a:cs typeface="Arial" charset="0"/>
              </a:rPr>
              <a:t>Похоронили Канта в профессорском склепе, примыкавшем к собору Кенигсберга с северной стороны</a:t>
            </a:r>
            <a:r>
              <a:rPr lang="ru-RU" sz="1600" dirty="0">
                <a:latin typeface="Arial" charset="0"/>
                <a:cs typeface="Arial" charset="0"/>
              </a:rPr>
              <a:t>.</a:t>
            </a:r>
          </a:p>
        </p:txBody>
      </p:sp>
      <p:pic>
        <p:nvPicPr>
          <p:cNvPr id="24579" name="Рисунок 3" descr="img845.jpg"/>
          <p:cNvPicPr>
            <a:picLocks noChangeAspect="1"/>
          </p:cNvPicPr>
          <p:nvPr/>
        </p:nvPicPr>
        <p:blipFill>
          <a:blip r:embed="rId2" cstate="print"/>
          <a:srcRect/>
          <a:stretch>
            <a:fillRect/>
          </a:stretch>
        </p:blipFill>
        <p:spPr bwMode="auto">
          <a:xfrm>
            <a:off x="2500313" y="5072063"/>
            <a:ext cx="3643312" cy="1571625"/>
          </a:xfrm>
          <a:prstGeom prst="rect">
            <a:avLst/>
          </a:prstGeom>
          <a:noFill/>
          <a:ln w="9525">
            <a:noFill/>
            <a:miter lim="800000"/>
            <a:headEnd/>
            <a:tailEnd/>
          </a:ln>
        </p:spPr>
      </p:pic>
      <p:sp>
        <p:nvSpPr>
          <p:cNvPr id="6" name="Прямоугольник 5"/>
          <p:cNvSpPr>
            <a:spLocks noChangeArrowheads="1"/>
          </p:cNvSpPr>
          <p:nvPr/>
        </p:nvSpPr>
        <p:spPr bwMode="auto">
          <a:xfrm>
            <a:off x="285750" y="722313"/>
            <a:ext cx="8786813" cy="4278312"/>
          </a:xfrm>
          <a:prstGeom prst="rect">
            <a:avLst/>
          </a:prstGeom>
          <a:noFill/>
          <a:ln w="9525">
            <a:noFill/>
            <a:miter lim="800000"/>
            <a:headEnd/>
            <a:tailEnd/>
          </a:ln>
        </p:spPr>
        <p:txBody>
          <a:bodyPr>
            <a:spAutoFit/>
          </a:bodyPr>
          <a:lstStyle/>
          <a:p>
            <a:pPr>
              <a:defRPr/>
            </a:pPr>
            <a:r>
              <a:rPr lang="ru-RU" sz="1600" dirty="0">
                <a:solidFill>
                  <a:schemeClr val="accent2">
                    <a:lumMod val="40000"/>
                    <a:lumOff val="60000"/>
                  </a:schemeClr>
                </a:solidFill>
                <a:latin typeface="Arial" charset="0"/>
                <a:cs typeface="Arial" charset="0"/>
              </a:rPr>
              <a:t>Человек умирает, мысль остается. </a:t>
            </a:r>
            <a:r>
              <a:rPr lang="ru-RU" sz="1600" dirty="0">
                <a:latin typeface="Arial" charset="0"/>
                <a:cs typeface="Arial" charset="0"/>
              </a:rPr>
              <a:t>Бессмертие философа в том, что он смог, что успел сказать, что было услышано. Жизнь Канта - это прежде всего написанные им книги, самые волнующие события в ней - мысли. У Канта нет иной биографии кроме истории его учения. Все знавшие его говорили, что это был общительный, отзывчивый человек. Ему приходилось много работать, он любил свой труд, но знал не только его. Он умел развлекаться, отдыхать, сочетая глубокомысленную ученость со светским лоском. Кант вовсе не был затворником, отшельником, человеком не от мира сего. По природе он был общителен, по воспитанию и образу жизни - галантен. Однако, он не искал славы, не добивался власти, не знал любовных треволнений. Размеренное и однообразное течение внешней жизни философа объясняется тем, что у него рано возник всепоглощающий жизненный интерес - философия, и этому интересу он сумел подчинить все свое существование. </a:t>
            </a:r>
            <a:r>
              <a:rPr lang="ru-RU" sz="1600" dirty="0">
                <a:solidFill>
                  <a:schemeClr val="accent2">
                    <a:lumMod val="40000"/>
                    <a:lumOff val="60000"/>
                  </a:schemeClr>
                </a:solidFill>
                <a:latin typeface="Arial" charset="0"/>
                <a:cs typeface="Arial" charset="0"/>
              </a:rPr>
              <a:t>Жить для него значило работать, в труде он находил главную радость</a:t>
            </a:r>
            <a:r>
              <a:rPr lang="ru-RU" sz="1600" dirty="0">
                <a:latin typeface="Arial" charset="0"/>
                <a:cs typeface="Arial" charset="0"/>
              </a:rPr>
              <a:t>. С детства будущий философ отличался хилым здоровьем, ему предрекали короткую непродуктивную жизнь. Он прожил долгие, изобильные творчеством годы. Этого он добился силой своей воли. Он разработал строгую систему гигиенических правил, </a:t>
            </a:r>
            <a:r>
              <a:rPr lang="ru-RU" sz="1600" dirty="0">
                <a:solidFill>
                  <a:schemeClr val="accent2">
                    <a:lumMod val="40000"/>
                    <a:lumOff val="60000"/>
                  </a:schemeClr>
                </a:solidFill>
                <a:latin typeface="Arial" charset="0"/>
                <a:cs typeface="Arial" charset="0"/>
              </a:rPr>
              <a:t>которых неукоснительно придерживался, и добился поразительных результатов. Он умер со спокойной совестью, с сознанием исполненного долга</a:t>
            </a:r>
            <a:r>
              <a:rPr lang="ru-RU" sz="1600" dirty="0">
                <a:latin typeface="Arial" charset="0"/>
                <a:cs typeface="Arial" charset="0"/>
              </a:rPr>
              <a:t>. </a:t>
            </a: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xit" presetSubtype="4" fill="hold" grpId="0" nodeType="clickEffect">
                                  <p:stCondLst>
                                    <p:cond delay="0"/>
                                  </p:stCondLst>
                                  <p:childTnLst>
                                    <p:anim calcmode="lin" valueType="num">
                                      <p:cBhvr additive="base">
                                        <p:cTn id="6" dur="5000"/>
                                        <p:tgtEl>
                                          <p:spTgt spid="4"/>
                                        </p:tgtEl>
                                        <p:attrNameLst>
                                          <p:attrName>ppt_x</p:attrName>
                                        </p:attrNameLst>
                                      </p:cBhvr>
                                      <p:tavLst>
                                        <p:tav tm="0">
                                          <p:val>
                                            <p:strVal val="ppt_x"/>
                                          </p:val>
                                        </p:tav>
                                        <p:tav tm="100000">
                                          <p:val>
                                            <p:strVal val="ppt_x"/>
                                          </p:val>
                                        </p:tav>
                                      </p:tavLst>
                                    </p:anim>
                                    <p:anim calcmode="lin" valueType="num">
                                      <p:cBhvr additive="base">
                                        <p:cTn id="7" dur="5000"/>
                                        <p:tgtEl>
                                          <p:spTgt spid="4"/>
                                        </p:tgtEl>
                                        <p:attrNameLst>
                                          <p:attrName>ppt_y</p:attrName>
                                        </p:attrNameLst>
                                      </p:cBhvr>
                                      <p:tavLst>
                                        <p:tav tm="0">
                                          <p:val>
                                            <p:strVal val="ppt_y"/>
                                          </p:val>
                                        </p:tav>
                                        <p:tav tm="100000">
                                          <p:val>
                                            <p:strVal val="1+ppt_h/2"/>
                                          </p:val>
                                        </p:tav>
                                      </p:tavLst>
                                    </p:anim>
                                    <p:set>
                                      <p:cBhvr>
                                        <p:cTn id="8" dur="1" fill="hold">
                                          <p:stCondLst>
                                            <p:cond delay="4999"/>
                                          </p:stCondLst>
                                        </p:cTn>
                                        <p:tgtEl>
                                          <p:spTgt spid="4"/>
                                        </p:tgtEl>
                                        <p:attrNameLst>
                                          <p:attrName>style.visibility</p:attrName>
                                        </p:attrNameLst>
                                      </p:cBhvr>
                                      <p:to>
                                        <p:strVal val="hidden"/>
                                      </p:to>
                                    </p:set>
                                  </p:childTnLst>
                                </p:cTn>
                              </p:par>
                            </p:childTnLst>
                          </p:cTn>
                        </p:par>
                        <p:par>
                          <p:cTn id="9" fill="hold">
                            <p:stCondLst>
                              <p:cond delay="5000"/>
                            </p:stCondLst>
                            <p:childTnLst>
                              <p:par>
                                <p:cTn id="10" presetID="42"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Горизонтальный свиток 5"/>
          <p:cNvSpPr/>
          <p:nvPr/>
        </p:nvSpPr>
        <p:spPr>
          <a:xfrm>
            <a:off x="357188" y="714375"/>
            <a:ext cx="8429625" cy="3786188"/>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5603" name="Прямоугольник 3"/>
          <p:cNvSpPr>
            <a:spLocks noChangeArrowheads="1"/>
          </p:cNvSpPr>
          <p:nvPr/>
        </p:nvSpPr>
        <p:spPr bwMode="auto">
          <a:xfrm>
            <a:off x="1071563" y="1343025"/>
            <a:ext cx="7072312" cy="2586038"/>
          </a:xfrm>
          <a:prstGeom prst="rect">
            <a:avLst/>
          </a:prstGeom>
          <a:noFill/>
          <a:ln w="9525">
            <a:noFill/>
            <a:miter lim="800000"/>
            <a:headEnd/>
            <a:tailEnd/>
          </a:ln>
        </p:spPr>
        <p:txBody>
          <a:bodyPr>
            <a:spAutoFit/>
          </a:bodyPr>
          <a:lstStyle/>
          <a:p>
            <a:r>
              <a:rPr lang="ru-RU"/>
              <a:t>Впервые в философии Нового времени Кант показал, что в мышлении неизбежно возникают противоречия. Тем самым он продолжил традицию Гераклита и создал новую форму диалектики. Однако эта диалектика еще несовершенна, так как противоречие понимается только как антиномия, парадокс. Противоположные понятия (конечное и бесконечное, явление и сущность, вещь в себе и вещь для нас) полностью взаимоисключают друг друга. Они не могут быть совмещены и не могут вступать во взаимодей­ствие, прийти в движение. </a:t>
            </a:r>
          </a:p>
        </p:txBody>
      </p:sp>
      <p:sp>
        <p:nvSpPr>
          <p:cNvPr id="25604" name="TextBox 7"/>
          <p:cNvSpPr txBox="1">
            <a:spLocks noChangeArrowheads="1"/>
          </p:cNvSpPr>
          <p:nvPr/>
        </p:nvSpPr>
        <p:spPr bwMode="auto">
          <a:xfrm>
            <a:off x="2286000" y="642938"/>
            <a:ext cx="6786563" cy="369887"/>
          </a:xfrm>
          <a:prstGeom prst="rect">
            <a:avLst/>
          </a:prstGeom>
          <a:noFill/>
          <a:ln w="9525">
            <a:noFill/>
            <a:miter lim="800000"/>
            <a:headEnd/>
            <a:tailEnd/>
          </a:ln>
        </p:spPr>
        <p:txBody>
          <a:bodyPr>
            <a:spAutoFit/>
          </a:bodyPr>
          <a:lstStyle/>
          <a:p>
            <a:r>
              <a:rPr lang="ru-RU"/>
              <a:t>И в заключении я пришел к выводу…</a:t>
            </a:r>
          </a:p>
        </p:txBody>
      </p:sp>
      <p:pic>
        <p:nvPicPr>
          <p:cNvPr id="25605" name="Рисунок 9" descr="i (9).jpg"/>
          <p:cNvPicPr>
            <a:picLocks noChangeAspect="1"/>
          </p:cNvPicPr>
          <p:nvPr/>
        </p:nvPicPr>
        <p:blipFill>
          <a:blip r:embed="rId2" cstate="print"/>
          <a:srcRect/>
          <a:stretch>
            <a:fillRect/>
          </a:stretch>
        </p:blipFill>
        <p:spPr bwMode="auto">
          <a:xfrm>
            <a:off x="285750" y="4332288"/>
            <a:ext cx="2571750" cy="2239962"/>
          </a:xfrm>
          <a:prstGeom prst="rect">
            <a:avLst/>
          </a:prstGeom>
          <a:noFill/>
          <a:ln w="9525">
            <a:noFill/>
            <a:miter lim="800000"/>
            <a:headEnd/>
            <a:tailEnd/>
          </a:ln>
        </p:spPr>
      </p:pic>
      <p:pic>
        <p:nvPicPr>
          <p:cNvPr id="25606" name="Рисунок 11" descr="i (10).jpg"/>
          <p:cNvPicPr>
            <a:picLocks noChangeAspect="1"/>
          </p:cNvPicPr>
          <p:nvPr/>
        </p:nvPicPr>
        <p:blipFill>
          <a:blip r:embed="rId3" cstate="print"/>
          <a:srcRect/>
          <a:stretch>
            <a:fillRect/>
          </a:stretch>
        </p:blipFill>
        <p:spPr bwMode="auto">
          <a:xfrm>
            <a:off x="2925763" y="4214813"/>
            <a:ext cx="1931987" cy="2428875"/>
          </a:xfrm>
          <a:prstGeom prst="rect">
            <a:avLst/>
          </a:prstGeom>
          <a:noFill/>
          <a:ln w="9525">
            <a:noFill/>
            <a:miter lim="800000"/>
            <a:headEnd/>
            <a:tailEnd/>
          </a:ln>
        </p:spPr>
      </p:pic>
      <p:pic>
        <p:nvPicPr>
          <p:cNvPr id="25607" name="Рисунок 12" descr="images.jpg"/>
          <p:cNvPicPr>
            <a:picLocks noChangeAspect="1"/>
          </p:cNvPicPr>
          <p:nvPr/>
        </p:nvPicPr>
        <p:blipFill>
          <a:blip r:embed="rId4" cstate="print"/>
          <a:srcRect/>
          <a:stretch>
            <a:fillRect/>
          </a:stretch>
        </p:blipFill>
        <p:spPr bwMode="auto">
          <a:xfrm>
            <a:off x="5143500" y="4286250"/>
            <a:ext cx="1982788" cy="2214563"/>
          </a:xfrm>
          <a:prstGeom prst="rect">
            <a:avLst/>
          </a:prstGeom>
          <a:noFill/>
          <a:ln w="9525">
            <a:noFill/>
            <a:miter lim="800000"/>
            <a:headEnd/>
            <a:tailEnd/>
          </a:ln>
        </p:spPr>
      </p:pic>
      <p:sp>
        <p:nvSpPr>
          <p:cNvPr id="25608" name="Rectangle 8"/>
          <p:cNvSpPr>
            <a:spLocks noChangeArrowheads="1"/>
          </p:cNvSpPr>
          <p:nvPr/>
        </p:nvSpPr>
        <p:spPr bwMode="auto">
          <a:xfrm>
            <a:off x="6715125" y="4884738"/>
            <a:ext cx="2643188" cy="1616075"/>
          </a:xfrm>
          <a:prstGeom prst="rect">
            <a:avLst/>
          </a:prstGeom>
          <a:noFill/>
          <a:ln w="9525">
            <a:noFill/>
            <a:miter lim="800000"/>
            <a:headEnd/>
            <a:tailEnd/>
          </a:ln>
        </p:spPr>
        <p:txBody>
          <a:bodyPr anchor="ctr">
            <a:spAutoFit/>
          </a:bodyPr>
          <a:lstStyle/>
          <a:p>
            <a:pPr eaLnBrk="0" hangingPunct="0"/>
            <a:r>
              <a:rPr lang="ru-RU" sz="900" b="1">
                <a:latin typeface="Verdana" pitchFamily="34" charset="0"/>
              </a:rPr>
              <a:t>                 Список литературы </a:t>
            </a:r>
            <a:endParaRPr lang="ru-RU" sz="900"/>
          </a:p>
          <a:p>
            <a:pPr lvl="1" eaLnBrk="0" hangingPunct="0">
              <a:buFontTx/>
              <a:buAutoNum type="arabicPeriod"/>
            </a:pPr>
            <a:r>
              <a:rPr lang="ru-RU" sz="900">
                <a:latin typeface="Verdana" pitchFamily="34" charset="0"/>
              </a:rPr>
              <a:t>Кант И. Сочинения в шести томах. М., 1963 - 1966. </a:t>
            </a:r>
          </a:p>
          <a:p>
            <a:pPr lvl="1" eaLnBrk="0" hangingPunct="0">
              <a:buFontTx/>
              <a:buAutoNum type="arabicPeriod"/>
            </a:pPr>
            <a:r>
              <a:rPr lang="ru-RU" sz="900">
                <a:latin typeface="Verdana" pitchFamily="34" charset="0"/>
              </a:rPr>
              <a:t>Асмус В. Ф. Иммануил Кант. М., 1973. </a:t>
            </a:r>
          </a:p>
          <a:p>
            <a:pPr lvl="1" eaLnBrk="0" hangingPunct="0">
              <a:buFontTx/>
              <a:buAutoNum type="arabicPeriod" startAt="2"/>
            </a:pPr>
            <a:r>
              <a:rPr lang="ru-RU" sz="900">
                <a:latin typeface="Verdana" pitchFamily="34" charset="0"/>
              </a:rPr>
              <a:t>Гулыга А. В. Кант. - 2-е изд. - М., Мол. гвардия, 1981. </a:t>
            </a:r>
          </a:p>
          <a:p>
            <a:pPr lvl="1" eaLnBrk="0" hangingPunct="0">
              <a:buFontTx/>
              <a:buAutoNum type="arabicPeriod" startAt="3"/>
            </a:pPr>
            <a:r>
              <a:rPr lang="ru-RU" sz="900">
                <a:latin typeface="Verdana" pitchFamily="34" charset="0"/>
              </a:rPr>
              <a:t>Нарский И. С. Кант. М., 1976.</a:t>
            </a:r>
          </a:p>
          <a:p>
            <a:pPr lvl="1" eaLnBrk="0" hangingPunct="0">
              <a:buFontTx/>
              <a:buAutoNum type="arabicPeriod" startAt="3"/>
            </a:pPr>
            <a:r>
              <a:rPr lang="ru-RU" sz="900">
                <a:latin typeface="Verdana" pitchFamily="34" charset="0"/>
              </a:rPr>
              <a:t>Интернет </a:t>
            </a:r>
            <a:endParaRPr lang="ru-RU" sz="900"/>
          </a:p>
          <a:p>
            <a:pPr eaLnBrk="0" hangingPunct="0"/>
            <a:endParaRPr lang="ru-RU"/>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Рисунок 5" descr="220px-Hegel_portrait_by_Schlesinger_1831.jpg"/>
          <p:cNvPicPr>
            <a:picLocks noChangeAspect="1"/>
          </p:cNvPicPr>
          <p:nvPr/>
        </p:nvPicPr>
        <p:blipFill>
          <a:blip r:embed="rId2" cstate="print"/>
          <a:srcRect/>
          <a:stretch>
            <a:fillRect/>
          </a:stretch>
        </p:blipFill>
        <p:spPr bwMode="auto">
          <a:xfrm>
            <a:off x="4500563" y="214313"/>
            <a:ext cx="3714750" cy="3803650"/>
          </a:xfrm>
          <a:prstGeom prst="rect">
            <a:avLst/>
          </a:prstGeom>
          <a:ln w="190500" cap="sq">
            <a:solidFill>
              <a:schemeClr val="bg2">
                <a:lumMod val="75000"/>
              </a:schemeClr>
            </a:solidFill>
            <a:prstDash val="solid"/>
            <a:miter lim="800000"/>
          </a:ln>
          <a:effectLst>
            <a:outerShdw blurRad="50800" dist="38100" dir="16200000" rotWithShape="0">
              <a:prstClr val="black">
                <a:alpha val="40000"/>
              </a:prstClr>
            </a:outerShdw>
            <a:reflection blurRad="6350" stA="52000" endA="300" endPos="35000" dir="5400000" sy="-100000" algn="bl" rotWithShape="0"/>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TextBox 7"/>
          <p:cNvSpPr txBox="1"/>
          <p:nvPr/>
        </p:nvSpPr>
        <p:spPr>
          <a:xfrm>
            <a:off x="849180" y="785794"/>
            <a:ext cx="3794258" cy="2554545"/>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ru-RU"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Георг Вильгельм Фридрих Гегель</a:t>
            </a:r>
          </a:p>
        </p:txBody>
      </p:sp>
      <p:sp>
        <p:nvSpPr>
          <p:cNvPr id="10" name="Прямоугольник 9"/>
          <p:cNvSpPr/>
          <p:nvPr/>
        </p:nvSpPr>
        <p:spPr>
          <a:xfrm>
            <a:off x="5070123" y="4071942"/>
            <a:ext cx="2430835" cy="461665"/>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ru-RU"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(1770-1831 )</a:t>
            </a:r>
          </a:p>
        </p:txBody>
      </p:sp>
      <p:sp>
        <p:nvSpPr>
          <p:cNvPr id="5" name="Прямоугольник 4"/>
          <p:cNvSpPr>
            <a:spLocks noChangeArrowheads="1"/>
          </p:cNvSpPr>
          <p:nvPr/>
        </p:nvSpPr>
        <p:spPr bwMode="auto">
          <a:xfrm>
            <a:off x="1000125" y="4532313"/>
            <a:ext cx="7572375" cy="1754187"/>
          </a:xfrm>
          <a:prstGeom prst="rect">
            <a:avLst/>
          </a:prstGeom>
          <a:noFill/>
          <a:ln w="9525">
            <a:noFill/>
            <a:miter lim="800000"/>
            <a:headEnd/>
            <a:tailEnd/>
          </a:ln>
        </p:spPr>
        <p:txBody>
          <a:bodyPr>
            <a:spAutoFit/>
          </a:bodyPr>
          <a:lstStyle/>
          <a:p>
            <a:r>
              <a:rPr lang="ru-RU"/>
              <a:t>Философия есть современная ей эпоха, постигнутая в мышлении.</a:t>
            </a:r>
          </a:p>
          <a:p>
            <a:r>
              <a:rPr lang="ru-RU"/>
              <a:t>Гегель считается самым умелым системосозидателем в истории философии. В одиночку он сумел создать энциклопедию философских наук, главное содержание которой составляет диалектика идей.</a:t>
            </a:r>
          </a:p>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0" fill="hold"/>
                                        <p:tgtEl>
                                          <p:spTgt spid="5"/>
                                        </p:tgtEl>
                                        <p:attrNameLst>
                                          <p:attrName>ppt_x</p:attrName>
                                        </p:attrNameLst>
                                      </p:cBhvr>
                                      <p:tavLst>
                                        <p:tav tm="0">
                                          <p:val>
                                            <p:strVal val="#ppt_x"/>
                                          </p:val>
                                        </p:tav>
                                        <p:tav tm="100000">
                                          <p:val>
                                            <p:strVal val="#ppt_x"/>
                                          </p:val>
                                        </p:tav>
                                      </p:tavLst>
                                    </p:anim>
                                    <p:anim calcmode="lin" valueType="num">
                                      <p:cBhvr additive="base">
                                        <p:cTn id="8" dur="5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180px-Stuttgart_Altes_Schloss.jpg" id="9" name="Рисунок 8"/>
          <p:cNvPicPr>
            <a:picLocks noChangeAspect="1" noGrp="1"/>
          </p:cNvPicPr>
          <p:nvPr>
            <p:ph idx="1" type="pic"/>
          </p:nvPr>
        </p:nvPicPr>
        <p:blipFill>
          <a:blip cstate="print" r:embed="rId2"/>
          <a:srcRect r="325"/>
          <a:stretch>
            <a:fillRect/>
          </a:stretch>
        </p:blipFill>
        <p:spPr>
          <a:xfrm>
            <a:off x="4406004" y="214290"/>
            <a:ext cx="4566548" cy="4071966"/>
          </a:xfrm>
        </p:spPr>
      </p:pic>
      <p:sp>
        <p:nvSpPr>
          <p:cNvPr id="8" name="Текст 7"/>
          <p:cNvSpPr>
            <a:spLocks noGrp="1"/>
          </p:cNvSpPr>
          <p:nvPr>
            <p:ph idx="2" sz="half" type="body"/>
          </p:nvPr>
        </p:nvSpPr>
        <p:spPr>
          <a:xfrm>
            <a:off x="357158" y="71414"/>
            <a:ext cx="3971924" cy="4400568"/>
          </a:xfrm>
        </p:spPr>
        <p:txBody>
          <a:bodyPr/>
          <a:lstStyle/>
          <a:p>
            <a:pPr>
              <a:defRPr/>
            </a:pPr>
            <a:r>
              <a:rPr b="1" dirty="0" lang="ru-RU" smtClean="0" sz="2000">
                <a:ln cmpd="sng" w="900">
                  <a:solidFill>
                    <a:schemeClr val="accent1">
                      <a:satMod val="190000"/>
                      <a:alpha val="55000"/>
                    </a:schemeClr>
                  </a:solidFill>
                  <a:prstDash val="solid"/>
                </a:ln>
                <a:solidFill>
                  <a:schemeClr val="tx1"/>
                </a:solidFill>
                <a:effectLst>
                  <a:innerShdw blurRad="101600" dir="5400000" dist="76200">
                    <a:schemeClr val="accent1">
                      <a:satMod val="190000"/>
                      <a:tint val="100000"/>
                      <a:alpha val="74000"/>
                    </a:schemeClr>
                  </a:innerShdw>
                </a:effectLst>
              </a:rPr>
              <a:t>Родился в Штутгарте в семье крупного чиновника. Изучал философию и телеологию в </a:t>
            </a:r>
            <a:r>
              <a:rPr b="1" dirty="0" err="1" lang="ru-RU" smtClean="0" sz="2000">
                <a:ln cmpd="sng" w="900">
                  <a:solidFill>
                    <a:schemeClr val="accent1">
                      <a:satMod val="190000"/>
                      <a:alpha val="55000"/>
                    </a:schemeClr>
                  </a:solidFill>
                  <a:prstDash val="solid"/>
                </a:ln>
                <a:solidFill>
                  <a:schemeClr val="tx1"/>
                </a:solidFill>
                <a:effectLst>
                  <a:innerShdw blurRad="101600" dir="5400000" dist="76200">
                    <a:schemeClr val="accent1">
                      <a:satMod val="190000"/>
                      <a:tint val="100000"/>
                      <a:alpha val="74000"/>
                    </a:schemeClr>
                  </a:innerShdw>
                </a:effectLst>
              </a:rPr>
              <a:t>Тюбингенском</a:t>
            </a:r>
            <a:r>
              <a:rPr b="1" dirty="0" lang="ru-RU" smtClean="0" sz="2000">
                <a:ln cmpd="sng" w="900">
                  <a:solidFill>
                    <a:schemeClr val="accent1">
                      <a:satMod val="190000"/>
                      <a:alpha val="55000"/>
                    </a:schemeClr>
                  </a:solidFill>
                  <a:prstDash val="solid"/>
                </a:ln>
                <a:solidFill>
                  <a:schemeClr val="tx1"/>
                </a:solidFill>
                <a:effectLst>
                  <a:innerShdw blurRad="101600" dir="5400000" dist="76200">
                    <a:schemeClr val="accent1">
                      <a:satMod val="190000"/>
                      <a:tint val="100000"/>
                      <a:alpha val="74000"/>
                    </a:schemeClr>
                  </a:innerShdw>
                </a:effectLst>
              </a:rPr>
              <a:t> университете. После его окончания некоторое время работал домашним учителем. В 1801 г защитил докторскую и стал профессором </a:t>
            </a:r>
            <a:r>
              <a:rPr b="1" dirty="0" err="1" lang="ru-RU" smtClean="0" sz="2000">
                <a:ln cmpd="sng" w="900">
                  <a:solidFill>
                    <a:schemeClr val="accent1">
                      <a:satMod val="190000"/>
                      <a:alpha val="55000"/>
                    </a:schemeClr>
                  </a:solidFill>
                  <a:prstDash val="solid"/>
                </a:ln>
                <a:solidFill>
                  <a:schemeClr val="tx1"/>
                </a:solidFill>
                <a:effectLst>
                  <a:innerShdw blurRad="101600" dir="5400000" dist="76200">
                    <a:schemeClr val="accent1">
                      <a:satMod val="190000"/>
                      <a:tint val="100000"/>
                      <a:alpha val="74000"/>
                    </a:schemeClr>
                  </a:innerShdw>
                </a:effectLst>
              </a:rPr>
              <a:t>Иенского</a:t>
            </a:r>
            <a:r>
              <a:rPr b="1" dirty="0" lang="ru-RU" smtClean="0" sz="2000">
                <a:ln cmpd="sng" w="900">
                  <a:solidFill>
                    <a:schemeClr val="accent1">
                      <a:satMod val="190000"/>
                      <a:alpha val="55000"/>
                    </a:schemeClr>
                  </a:solidFill>
                  <a:prstDash val="solid"/>
                </a:ln>
                <a:solidFill>
                  <a:schemeClr val="tx1"/>
                </a:solidFill>
                <a:effectLst>
                  <a:innerShdw blurRad="101600" dir="5400000" dist="76200">
                    <a:schemeClr val="accent1">
                      <a:satMod val="190000"/>
                      <a:tint val="100000"/>
                      <a:alpha val="74000"/>
                    </a:schemeClr>
                  </a:innerShdw>
                </a:effectLst>
              </a:rPr>
              <a:t> университета. Первым выдающимся трудом является его “феноменология духа” (1806) В 1818 г Г был приглашен в Берлинский университет, где он работал профессором и даже ректором. </a:t>
            </a:r>
          </a:p>
          <a:p>
            <a:pPr>
              <a:defRPr/>
            </a:pPr>
            <a:endParaRPr b="1" dirty="0" lang="ru-RU" smtClean="0">
              <a:ln cmpd="sng" w="900">
                <a:solidFill>
                  <a:schemeClr val="accent1">
                    <a:satMod val="190000"/>
                    <a:alpha val="55000"/>
                  </a:schemeClr>
                </a:solidFill>
                <a:prstDash val="solid"/>
              </a:ln>
              <a:solidFill>
                <a:schemeClr val="bg1"/>
              </a:solidFill>
              <a:effectLst>
                <a:innerShdw blurRad="101600" dir="5400000" dist="76200">
                  <a:schemeClr val="accent1">
                    <a:satMod val="190000"/>
                    <a:tint val="100000"/>
                    <a:alpha val="74000"/>
                  </a:schemeClr>
                </a:innerShdw>
              </a:effectLst>
            </a:endParaRPr>
          </a:p>
          <a:p>
            <a:pPr>
              <a:defRPr/>
            </a:pPr>
            <a:endParaRPr dirty="0" lang="ru-RU">
              <a:solidFill>
                <a:schemeClr val="bg1"/>
              </a:solidFill>
            </a:endParaRPr>
          </a:p>
        </p:txBody>
      </p:sp>
      <p:grpSp>
        <p:nvGrpSpPr>
          <p:cNvPr id="27652" name="Группа 11"/>
          <p:cNvGrpSpPr>
            <a:grpSpLocks/>
          </p:cNvGrpSpPr>
          <p:nvPr/>
        </p:nvGrpSpPr>
        <p:grpSpPr bwMode="auto">
          <a:xfrm>
            <a:off x="4286250" y="4929188"/>
            <a:ext cx="4857750" cy="1000125"/>
            <a:chOff x="4071934" y="5143512"/>
            <a:chExt cx="4857752" cy="1000132"/>
          </a:xfrm>
        </p:grpSpPr>
        <p:sp>
          <p:nvSpPr>
            <p:cNvPr id="11" name="Скругленный прямоугольник 10"/>
            <p:cNvSpPr/>
            <p:nvPr/>
          </p:nvSpPr>
          <p:spPr>
            <a:xfrm>
              <a:off x="4071934" y="5143512"/>
              <a:ext cx="4572002" cy="1000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 name="Прямоугольник 9"/>
            <p:cNvSpPr/>
            <p:nvPr/>
          </p:nvSpPr>
          <p:spPr>
            <a:xfrm>
              <a:off x="4357686" y="5286388"/>
              <a:ext cx="4572000" cy="646331"/>
            </a:xfrm>
            <a:prstGeom prst="rect">
              <a:avLst/>
            </a:prstGeom>
          </p:spPr>
          <p:txBody>
            <a:bodyPr>
              <a:spAutoFit/>
            </a:bodyPr>
            <a:lstStyle/>
            <a:p>
              <a:pPr>
                <a:defRPr/>
              </a:pPr>
              <a:r>
                <a:rPr b="1" dirty="0" i="1" lang="ru-RU">
                  <a:ln cmpd="sng" w="900">
                    <a:solidFill>
                      <a:schemeClr val="accent1">
                        <a:satMod val="190000"/>
                        <a:alpha val="55000"/>
                      </a:schemeClr>
                    </a:solidFill>
                    <a:prstDash val="solid"/>
                  </a:ln>
                  <a:solidFill>
                    <a:srgbClr val="FF0000"/>
                  </a:solidFill>
                  <a:effectLst>
                    <a:innerShdw blurRad="101600" dir="5400000" dist="76200">
                      <a:schemeClr val="accent1">
                        <a:satMod val="190000"/>
                        <a:tint val="100000"/>
                        <a:alpha val="74000"/>
                      </a:schemeClr>
                    </a:innerShdw>
                  </a:effectLst>
                  <a:latin charset="0" typeface="Arial"/>
                  <a:cs charset="0" typeface="Arial"/>
                </a:rPr>
                <a:t>Тождество бытия и мышления - исходный пункт учения </a:t>
              </a:r>
              <a:endParaRPr dirty="0" i="1" lang="ru-RU">
                <a:solidFill>
                  <a:srgbClr val="FF0000"/>
                </a:solidFill>
                <a:latin charset="0" typeface="Arial"/>
                <a:cs charset="0" typeface="Arial"/>
              </a:endParaRPr>
            </a:p>
          </p:txBody>
        </p:sp>
      </p:grpSp>
    </p:spTree>
  </p:cSld>
  <p:clrMapOvr>
    <a:masterClrMapping/>
  </p:clrMapOvr>
  <p:timing>
    <p:tnLst>
      <p:par>
        <p:cTn dur="indefinite" id="1" nodeType="tmRoot" restart="never"/>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Прямоугольник 4"/>
          <p:cNvSpPr>
            <a:spLocks noChangeArrowheads="1"/>
          </p:cNvSpPr>
          <p:nvPr/>
        </p:nvSpPr>
        <p:spPr bwMode="auto">
          <a:xfrm>
            <a:off x="428596" y="1285860"/>
            <a:ext cx="8572510" cy="5109091"/>
          </a:xfrm>
          <a:prstGeom prst="rect">
            <a:avLst/>
          </a:prstGeom>
          <a:noFill/>
          <a:ln w="9525">
            <a:noFill/>
            <a:miter lim="800000"/>
            <a:headEnd/>
            <a:tailEnd/>
          </a:ln>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defRPr/>
            </a:pPr>
            <a:endParaRPr lang="ru-RU" b="1" dirty="0">
              <a:ln w="50800"/>
              <a:solidFill>
                <a:schemeClr val="bg1">
                  <a:shade val="50000"/>
                </a:schemeClr>
              </a:solidFill>
              <a:latin typeface="Arial" charset="0"/>
              <a:cs typeface="Arial" charset="0"/>
            </a:endParaRPr>
          </a:p>
          <a:p>
            <a:pPr>
              <a:defRPr/>
            </a:pPr>
            <a:r>
              <a:rPr lang="ru-RU" b="1" dirty="0">
                <a:ln w="50800"/>
                <a:solidFill>
                  <a:schemeClr val="bg1">
                    <a:shade val="50000"/>
                  </a:schemeClr>
                </a:solidFill>
                <a:latin typeface="Arial" charset="0"/>
                <a:cs typeface="Arial" charset="0"/>
              </a:rPr>
              <a:t>                       </a:t>
            </a:r>
            <a:r>
              <a:rPr lang="ru-RU" sz="2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rial" charset="0"/>
                <a:cs typeface="Arial" charset="0"/>
              </a:rPr>
              <a:t>Основные этапы человеческой истории:</a:t>
            </a:r>
          </a:p>
          <a:p>
            <a:pPr>
              <a:defRPr/>
            </a:pPr>
            <a:endParaRPr lang="ru-RU" b="1" dirty="0">
              <a:ln w="50800"/>
              <a:solidFill>
                <a:schemeClr val="bg1">
                  <a:shade val="50000"/>
                </a:schemeClr>
              </a:solidFill>
              <a:latin typeface="Arial" charset="0"/>
              <a:cs typeface="Arial" charset="0"/>
            </a:endParaRPr>
          </a:p>
          <a:p>
            <a:pPr>
              <a:buFont typeface="Wingdings" pitchFamily="2" charset="2"/>
              <a:buChar char="ü"/>
              <a:defRPr/>
            </a:pPr>
            <a:r>
              <a:rPr lang="ru-RU" b="1" dirty="0">
                <a:ln w="50800"/>
                <a:solidFill>
                  <a:schemeClr val="bg1">
                    <a:shade val="50000"/>
                  </a:schemeClr>
                </a:solidFill>
                <a:latin typeface="Arial" charset="0"/>
                <a:cs typeface="Arial" charset="0"/>
              </a:rPr>
              <a:t> Доисторический – этап несвободы;</a:t>
            </a:r>
          </a:p>
          <a:p>
            <a:pPr>
              <a:defRPr/>
            </a:pPr>
            <a:endParaRPr lang="ru-RU" b="1" dirty="0">
              <a:ln w="50800"/>
              <a:solidFill>
                <a:schemeClr val="bg1">
                  <a:shade val="50000"/>
                </a:schemeClr>
              </a:solidFill>
              <a:latin typeface="Arial" charset="0"/>
              <a:cs typeface="Arial" charset="0"/>
            </a:endParaRPr>
          </a:p>
          <a:p>
            <a:pPr>
              <a:defRPr/>
            </a:pPr>
            <a:endParaRPr lang="ru-RU" b="1" dirty="0">
              <a:ln w="50800"/>
              <a:solidFill>
                <a:schemeClr val="bg1">
                  <a:shade val="50000"/>
                </a:schemeClr>
              </a:solidFill>
              <a:latin typeface="Arial" charset="0"/>
              <a:cs typeface="Arial" charset="0"/>
            </a:endParaRPr>
          </a:p>
          <a:p>
            <a:pPr>
              <a:buFont typeface="Wingdings" pitchFamily="2" charset="2"/>
              <a:buChar char="ü"/>
              <a:defRPr/>
            </a:pPr>
            <a:r>
              <a:rPr lang="ru-RU" b="1" dirty="0">
                <a:ln w="50800"/>
                <a:solidFill>
                  <a:schemeClr val="bg1">
                    <a:shade val="50000"/>
                  </a:schemeClr>
                </a:solidFill>
                <a:latin typeface="Arial" charset="0"/>
                <a:cs typeface="Arial" charset="0"/>
              </a:rPr>
              <a:t> Древний Восток – свободен один деспот;</a:t>
            </a:r>
          </a:p>
          <a:p>
            <a:pPr>
              <a:buFont typeface="Wingdings" pitchFamily="2" charset="2"/>
              <a:buChar char="ü"/>
              <a:defRPr/>
            </a:pPr>
            <a:endParaRPr lang="ru-RU" b="1" dirty="0">
              <a:ln w="50800"/>
              <a:solidFill>
                <a:schemeClr val="bg1">
                  <a:shade val="50000"/>
                </a:schemeClr>
              </a:solidFill>
              <a:latin typeface="Arial" charset="0"/>
              <a:cs typeface="Arial" charset="0"/>
            </a:endParaRPr>
          </a:p>
          <a:p>
            <a:pPr>
              <a:buFont typeface="Wingdings" pitchFamily="2" charset="2"/>
              <a:buChar char="ü"/>
              <a:defRPr/>
            </a:pPr>
            <a:endParaRPr lang="ru-RU" b="1" dirty="0">
              <a:ln w="50800"/>
              <a:solidFill>
                <a:schemeClr val="bg1">
                  <a:shade val="50000"/>
                </a:schemeClr>
              </a:solidFill>
              <a:latin typeface="Arial" charset="0"/>
              <a:cs typeface="Arial" charset="0"/>
            </a:endParaRPr>
          </a:p>
          <a:p>
            <a:pPr>
              <a:buFont typeface="Wingdings" pitchFamily="2" charset="2"/>
              <a:buChar char="ü"/>
              <a:defRPr/>
            </a:pPr>
            <a:r>
              <a:rPr lang="ru-RU" b="1" dirty="0">
                <a:ln w="50800"/>
                <a:solidFill>
                  <a:schemeClr val="bg1">
                    <a:shade val="50000"/>
                  </a:schemeClr>
                </a:solidFill>
                <a:latin typeface="Arial" charset="0"/>
                <a:cs typeface="Arial" charset="0"/>
              </a:rPr>
              <a:t> Древнегреческий и римский – свободны некоторые рабовладельцы;</a:t>
            </a:r>
          </a:p>
          <a:p>
            <a:pPr>
              <a:buFont typeface="Wingdings" pitchFamily="2" charset="2"/>
              <a:buChar char="ü"/>
              <a:defRPr/>
            </a:pPr>
            <a:endParaRPr lang="ru-RU" b="1" dirty="0">
              <a:ln w="50800"/>
              <a:solidFill>
                <a:schemeClr val="bg1">
                  <a:shade val="50000"/>
                </a:schemeClr>
              </a:solidFill>
              <a:latin typeface="Arial" charset="0"/>
              <a:cs typeface="Arial" charset="0"/>
            </a:endParaRPr>
          </a:p>
          <a:p>
            <a:pPr>
              <a:buFont typeface="Wingdings" pitchFamily="2" charset="2"/>
              <a:buChar char="ü"/>
              <a:defRPr/>
            </a:pPr>
            <a:endParaRPr lang="ru-RU" b="1" dirty="0">
              <a:ln w="50800"/>
              <a:solidFill>
                <a:schemeClr val="bg1">
                  <a:shade val="50000"/>
                </a:schemeClr>
              </a:solidFill>
              <a:latin typeface="Arial" charset="0"/>
              <a:cs typeface="Arial" charset="0"/>
            </a:endParaRPr>
          </a:p>
          <a:p>
            <a:pPr>
              <a:buFont typeface="Wingdings" pitchFamily="2" charset="2"/>
              <a:buChar char="ü"/>
              <a:defRPr/>
            </a:pPr>
            <a:r>
              <a:rPr lang="ru-RU" b="1" dirty="0">
                <a:ln w="50800"/>
                <a:solidFill>
                  <a:schemeClr val="bg1">
                    <a:shade val="50000"/>
                  </a:schemeClr>
                </a:solidFill>
                <a:latin typeface="Arial" charset="0"/>
                <a:cs typeface="Arial" charset="0"/>
              </a:rPr>
              <a:t> Христианский мир – номинальная свобода для всех;</a:t>
            </a:r>
          </a:p>
          <a:p>
            <a:pPr>
              <a:buFont typeface="Wingdings" pitchFamily="2" charset="2"/>
              <a:buChar char="ü"/>
              <a:defRPr/>
            </a:pPr>
            <a:endParaRPr lang="ru-RU" b="1" dirty="0">
              <a:ln w="50800"/>
              <a:solidFill>
                <a:schemeClr val="bg1">
                  <a:shade val="50000"/>
                </a:schemeClr>
              </a:solidFill>
              <a:latin typeface="Arial" charset="0"/>
              <a:cs typeface="Arial" charset="0"/>
            </a:endParaRPr>
          </a:p>
          <a:p>
            <a:pPr>
              <a:buFont typeface="Wingdings" pitchFamily="2" charset="2"/>
              <a:buChar char="ü"/>
              <a:defRPr/>
            </a:pPr>
            <a:endParaRPr lang="ru-RU" b="1" dirty="0">
              <a:ln w="50800"/>
              <a:solidFill>
                <a:schemeClr val="bg1">
                  <a:shade val="50000"/>
                </a:schemeClr>
              </a:solidFill>
              <a:latin typeface="Arial" charset="0"/>
              <a:cs typeface="Arial" charset="0"/>
            </a:endParaRPr>
          </a:p>
          <a:p>
            <a:pPr>
              <a:buFont typeface="Wingdings" pitchFamily="2" charset="2"/>
              <a:buChar char="ü"/>
              <a:defRPr/>
            </a:pPr>
            <a:r>
              <a:rPr lang="ru-RU" b="1" dirty="0">
                <a:ln w="50800"/>
                <a:solidFill>
                  <a:schemeClr val="bg1">
                    <a:shade val="50000"/>
                  </a:schemeClr>
                </a:solidFill>
                <a:latin typeface="Arial" charset="0"/>
                <a:cs typeface="Arial" charset="0"/>
              </a:rPr>
              <a:t> Германский протестантский мир нового времени (Прусское государство) – высшее воплощение нравственной идеи свободы (всеобщая свобода).</a:t>
            </a:r>
          </a:p>
        </p:txBody>
      </p:sp>
      <p:sp>
        <p:nvSpPr>
          <p:cNvPr id="28675" name="Прямоугольник 2"/>
          <p:cNvSpPr>
            <a:spLocks noChangeArrowheads="1"/>
          </p:cNvSpPr>
          <p:nvPr/>
        </p:nvSpPr>
        <p:spPr bwMode="auto">
          <a:xfrm>
            <a:off x="857250" y="285750"/>
            <a:ext cx="8143875" cy="1200150"/>
          </a:xfrm>
          <a:prstGeom prst="rect">
            <a:avLst/>
          </a:prstGeom>
          <a:noFill/>
          <a:ln w="9525">
            <a:noFill/>
            <a:miter lim="800000"/>
            <a:headEnd/>
            <a:tailEnd/>
          </a:ln>
        </p:spPr>
        <p:txBody>
          <a:bodyPr>
            <a:spAutoFit/>
          </a:bodyPr>
          <a:lstStyle/>
          <a:p>
            <a:r>
              <a:rPr lang="ru-RU"/>
              <a:t>Критикуя теорию общественного договора и отказываясь считать государство продуктом соглашения, Гегель объявляет воплощение нравственной идеи свободы государства и выделяет пять этапов развития человеческого общества.</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52" y="188877"/>
            <a:ext cx="8715404" cy="954107"/>
          </a:xfrm>
          <a:prstGeom prst="rect">
            <a:avLst/>
          </a:prstGeom>
        </p:spPr>
        <p:txBody>
          <a:bodyPr>
            <a:spAutoFit/>
          </a:bodyPr>
          <a:lstStyle/>
          <a:p>
            <a:pPr>
              <a:defRPr/>
            </a:pPr>
            <a:r>
              <a:rPr lang="ru-RU" sz="2800" b="1" dirty="0">
                <a:ln w="10541" cmpd="sng">
                  <a:solidFill>
                    <a:srgbClr val="7D7D7D">
                      <a:tint val="100000"/>
                      <a:shade val="100000"/>
                      <a:satMod val="110000"/>
                    </a:srgbClr>
                  </a:solidFill>
                  <a:prstDash val="solid"/>
                </a:ln>
                <a:solidFill>
                  <a:srgbClr val="FFC000"/>
                </a:solidFill>
                <a:latin typeface="Arial" charset="0"/>
                <a:cs typeface="Arial" charset="0"/>
              </a:rPr>
              <a:t>Философская система делится Гегелем на три части:</a:t>
            </a:r>
          </a:p>
        </p:txBody>
      </p:sp>
      <p:graphicFrame>
        <p:nvGraphicFramePr>
          <p:cNvPr id="12" name="Таблица 11"/>
          <p:cNvGraphicFramePr>
            <a:graphicFrameLocks noGrp="1"/>
          </p:cNvGraphicFramePr>
          <p:nvPr/>
        </p:nvGraphicFramePr>
        <p:xfrm>
          <a:off x="285750" y="1239838"/>
          <a:ext cx="8429625" cy="4475162"/>
        </p:xfrm>
        <a:graphic>
          <a:graphicData uri="http://schemas.openxmlformats.org/drawingml/2006/table">
            <a:tbl>
              <a:tblPr firstRow="1" bandRow="1">
                <a:tableStyleId>{5C22544A-7EE6-4342-B048-85BDC9FD1C3A}</a:tableStyleId>
              </a:tblPr>
              <a:tblGrid>
                <a:gridCol w="2500330"/>
                <a:gridCol w="5929354"/>
              </a:tblGrid>
              <a:tr h="16344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2000" dirty="0" smtClean="0">
                        <a:solidFill>
                          <a:srgbClr val="C00000"/>
                        </a:solidFill>
                      </a:endParaRPr>
                    </a:p>
                  </a:txBody>
                  <a:tcPr>
                    <a:lnR w="12700" cap="flat" cmpd="sng" algn="ctr">
                      <a:solidFill>
                        <a:schemeClr val="tx1"/>
                      </a:solidFill>
                      <a:prstDash val="solid"/>
                      <a:round/>
                      <a:headEnd type="none" w="med" len="med"/>
                      <a:tailEnd type="none" w="med" len="med"/>
                    </a:lnR>
                    <a:solidFill>
                      <a:schemeClr val="bg2">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2000" dirty="0" smtClean="0">
                          <a:solidFill>
                            <a:srgbClr val="C00000"/>
                          </a:solidFill>
                        </a:rPr>
                        <a:t>Логические формы не только содержательны, но и находятся во взаимной связи и развитии. Гегель провозглашает единство. тождество диалектики, логики и теории познания.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60000"/>
                        <a:lumOff val="40000"/>
                      </a:schemeClr>
                    </a:solidFill>
                  </a:tcPr>
                </a:tc>
              </a:tr>
              <a:tr h="1483058">
                <a:tc>
                  <a:txBody>
                    <a:bodyPr/>
                    <a:lstStyle/>
                    <a:p>
                      <a:endParaRPr lang="ru-RU" dirty="0"/>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cap="none" normalizeH="0" baseline="0" dirty="0" smtClean="0">
                        <a:ln>
                          <a:noFill/>
                        </a:ln>
                        <a:solidFill>
                          <a:schemeClr val="bg1">
                            <a:lumMod val="95000"/>
                            <a:lumOff val="5000"/>
                          </a:schemeClr>
                        </a:solidFill>
                        <a:effectLst/>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57322">
                <a:tc>
                  <a:txBody>
                    <a:bodyPr/>
                    <a:lstStyle/>
                    <a:p>
                      <a:endParaRPr lang="ru-RU" dirty="0"/>
                    </a:p>
                  </a:txBody>
                  <a:tcPr>
                    <a:lnR w="12700" cap="flat" cmpd="sng" algn="ctr">
                      <a:solidFill>
                        <a:schemeClr val="tx1"/>
                      </a:solidFill>
                      <a:prstDash val="solid"/>
                      <a:round/>
                      <a:headEnd type="none" w="med" len="med"/>
                      <a:tailEnd type="none" w="med" len="med"/>
                    </a:lnR>
                    <a:solidFill>
                      <a:schemeClr val="accent3">
                        <a:lumMod val="40000"/>
                        <a:lumOff val="6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r>
            </a:tbl>
          </a:graphicData>
        </a:graphic>
      </p:graphicFrame>
      <p:sp>
        <p:nvSpPr>
          <p:cNvPr id="13" name="Прямоугольник 12"/>
          <p:cNvSpPr/>
          <p:nvPr/>
        </p:nvSpPr>
        <p:spPr>
          <a:xfrm>
            <a:off x="285720" y="1270329"/>
            <a:ext cx="1857388" cy="1015663"/>
          </a:xfrm>
          <a:prstGeom prst="rect">
            <a:avLst/>
          </a:prstGeom>
          <a:noFill/>
        </p:spPr>
        <p:txBody>
          <a:bodyPr>
            <a:spAutoFit/>
          </a:bodyPr>
          <a:lstStyle/>
          <a:p>
            <a:pPr algn="ctr">
              <a:defRPr/>
            </a:pPr>
            <a:endParaRPr lang="ru-RU" sz="2000" b="1" dirty="0">
              <a:ln w="10541" cmpd="sng">
                <a:solidFill>
                  <a:srgbClr val="7D7D7D">
                    <a:tint val="100000"/>
                    <a:shade val="100000"/>
                    <a:satMod val="110000"/>
                  </a:srgbClr>
                </a:solidFill>
                <a:prstDash val="solid"/>
              </a:ln>
              <a:solidFill>
                <a:srgbClr val="C00000"/>
              </a:solidFill>
              <a:latin typeface="Arial" charset="0"/>
              <a:cs typeface="Arial" charset="0"/>
            </a:endParaRPr>
          </a:p>
          <a:p>
            <a:pPr algn="ctr">
              <a:defRPr/>
            </a:pPr>
            <a:endParaRPr lang="ru-RU" sz="2000" b="1" dirty="0">
              <a:ln w="10541" cmpd="sng">
                <a:solidFill>
                  <a:srgbClr val="7D7D7D">
                    <a:tint val="100000"/>
                    <a:shade val="100000"/>
                    <a:satMod val="110000"/>
                  </a:srgbClr>
                </a:solidFill>
                <a:prstDash val="solid"/>
              </a:ln>
              <a:solidFill>
                <a:srgbClr val="C00000"/>
              </a:solidFill>
              <a:latin typeface="Arial" charset="0"/>
              <a:cs typeface="Arial" charset="0"/>
            </a:endParaRPr>
          </a:p>
          <a:p>
            <a:pPr algn="ctr">
              <a:defRPr/>
            </a:pPr>
            <a:r>
              <a:rPr lang="ru-RU" sz="2000" b="1" dirty="0">
                <a:ln w="10541" cmpd="sng">
                  <a:solidFill>
                    <a:srgbClr val="7D7D7D">
                      <a:tint val="100000"/>
                      <a:shade val="100000"/>
                      <a:satMod val="110000"/>
                    </a:srgbClr>
                  </a:solidFill>
                  <a:prstDash val="solid"/>
                </a:ln>
                <a:solidFill>
                  <a:srgbClr val="C00000"/>
                </a:solidFill>
                <a:latin typeface="Arial" charset="0"/>
                <a:cs typeface="Arial" charset="0"/>
              </a:rPr>
              <a:t>1)Логика;</a:t>
            </a:r>
          </a:p>
        </p:txBody>
      </p:sp>
      <p:sp>
        <p:nvSpPr>
          <p:cNvPr id="14" name="Прямоугольник 13"/>
          <p:cNvSpPr/>
          <p:nvPr/>
        </p:nvSpPr>
        <p:spPr>
          <a:xfrm>
            <a:off x="428596" y="3357562"/>
            <a:ext cx="2143140" cy="707886"/>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ru-RU" sz="2000" b="1" spc="50" dirty="0">
                <a:ln w="11430"/>
                <a:solidFill>
                  <a:schemeClr val="bg1">
                    <a:lumMod val="75000"/>
                    <a:lumOff val="25000"/>
                  </a:schemeClr>
                </a:solidFill>
                <a:effectLst>
                  <a:outerShdw blurRad="76200" dist="50800" dir="5400000" algn="tl" rotWithShape="0">
                    <a:srgbClr val="000000">
                      <a:alpha val="65000"/>
                    </a:srgbClr>
                  </a:outerShdw>
                </a:effectLst>
                <a:latin typeface="Arial" charset="0"/>
                <a:cs typeface="Arial" charset="0"/>
              </a:rPr>
              <a:t>2)Философия природы;</a:t>
            </a:r>
          </a:p>
        </p:txBody>
      </p:sp>
      <p:sp>
        <p:nvSpPr>
          <p:cNvPr id="15" name="Прямоугольник 14"/>
          <p:cNvSpPr/>
          <p:nvPr/>
        </p:nvSpPr>
        <p:spPr>
          <a:xfrm>
            <a:off x="2714612" y="2928934"/>
            <a:ext cx="6143668" cy="1323439"/>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ru-RU" sz="2000" b="1" spc="50" dirty="0">
                <a:ln w="11430"/>
                <a:solidFill>
                  <a:schemeClr val="bg1">
                    <a:lumMod val="75000"/>
                    <a:lumOff val="25000"/>
                  </a:schemeClr>
                </a:solidFill>
                <a:effectLst>
                  <a:outerShdw blurRad="76200" dist="50800" dir="5400000" algn="tl" rotWithShape="0">
                    <a:srgbClr val="000000">
                      <a:alpha val="65000"/>
                    </a:srgbClr>
                  </a:outerShdw>
                </a:effectLst>
              </a:rPr>
              <a:t>Природа есть поражение абсолютной идеи, ее инобытия. Пораженная духом, природа не имеет независимо от него существования. </a:t>
            </a:r>
            <a:endParaRPr lang="ru-RU" sz="2000" b="1" spc="50" dirty="0">
              <a:ln w="11430"/>
              <a:solidFill>
                <a:schemeClr val="bg1">
                  <a:lumMod val="75000"/>
                  <a:lumOff val="25000"/>
                </a:schemeClr>
              </a:solidFill>
              <a:effectLst>
                <a:outerShdw blurRad="76200" dist="50800" dir="5400000" algn="tl" rotWithShape="0">
                  <a:srgbClr val="000000">
                    <a:alpha val="65000"/>
                  </a:srgbClr>
                </a:outerShdw>
              </a:effectLst>
              <a:latin typeface="Arial" charset="0"/>
              <a:cs typeface="Arial" charset="0"/>
            </a:endParaRPr>
          </a:p>
        </p:txBody>
      </p:sp>
      <p:sp>
        <p:nvSpPr>
          <p:cNvPr id="16" name="Прямоугольник 15"/>
          <p:cNvSpPr/>
          <p:nvPr/>
        </p:nvSpPr>
        <p:spPr>
          <a:xfrm>
            <a:off x="357158" y="4572008"/>
            <a:ext cx="2397440" cy="707886"/>
          </a:xfrm>
          <a:prstGeom prst="rect">
            <a:avLst/>
          </a:prstGeom>
          <a:noFill/>
        </p:spPr>
        <p:txBody>
          <a:bodyPr>
            <a:spAutoFit/>
          </a:bodyPr>
          <a:lstStyle/>
          <a:p>
            <a:pPr algn="ctr">
              <a:defRPr/>
            </a:pPr>
            <a:r>
              <a:rPr lang="ru-RU" sz="2000" b="1" spc="50" dirty="0">
                <a:ln w="12700" cmpd="sng">
                  <a:solidFill>
                    <a:schemeClr val="accent6">
                      <a:satMod val="120000"/>
                      <a:shade val="80000"/>
                    </a:schemeClr>
                  </a:solidFill>
                  <a:prstDash val="solid"/>
                </a:ln>
                <a:solidFill>
                  <a:schemeClr val="bg1">
                    <a:lumMod val="75000"/>
                    <a:lumOff val="25000"/>
                  </a:schemeClr>
                </a:solidFill>
                <a:effectLst>
                  <a:glow rad="53100">
                    <a:schemeClr val="accent6">
                      <a:satMod val="180000"/>
                      <a:alpha val="30000"/>
                    </a:schemeClr>
                  </a:glow>
                </a:effectLst>
              </a:rPr>
              <a:t>3)Философия духа. </a:t>
            </a:r>
            <a:endParaRPr lang="ru-RU" sz="2000" b="1" spc="50" dirty="0">
              <a:ln w="12700" cmpd="sng">
                <a:solidFill>
                  <a:schemeClr val="accent6">
                    <a:satMod val="120000"/>
                    <a:shade val="80000"/>
                  </a:schemeClr>
                </a:solidFill>
                <a:prstDash val="solid"/>
              </a:ln>
              <a:solidFill>
                <a:schemeClr val="bg1">
                  <a:lumMod val="75000"/>
                  <a:lumOff val="25000"/>
                </a:schemeClr>
              </a:solidFill>
              <a:effectLst>
                <a:glow rad="53100">
                  <a:schemeClr val="accent6">
                    <a:satMod val="180000"/>
                    <a:alpha val="30000"/>
                  </a:schemeClr>
                </a:glow>
              </a:effectLst>
              <a:latin typeface="Arial" charset="0"/>
              <a:cs typeface="Arial" charset="0"/>
            </a:endParaRPr>
          </a:p>
        </p:txBody>
      </p:sp>
      <p:sp>
        <p:nvSpPr>
          <p:cNvPr id="17" name="Прямоугольник 16"/>
          <p:cNvSpPr/>
          <p:nvPr/>
        </p:nvSpPr>
        <p:spPr>
          <a:xfrm>
            <a:off x="2786050" y="4391577"/>
            <a:ext cx="5786478" cy="1323439"/>
          </a:xfrm>
          <a:prstGeom prst="rect">
            <a:avLst/>
          </a:prstGeom>
          <a:noFill/>
        </p:spPr>
        <p:txBody>
          <a:bodyPr>
            <a:spAutoFit/>
          </a:bodyPr>
          <a:lstStyle/>
          <a:p>
            <a:pPr algn="ctr">
              <a:defRPr/>
            </a:pPr>
            <a:r>
              <a:rPr lang="ru-RU"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Здесь абсолютная идея как бы пробуждается, освобождается от природных уз и находит свое выражение в абсолютном духе. </a:t>
            </a:r>
            <a:endParaRPr lang="ru-RU"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charset="0"/>
              <a:cs typeface="Arial" charset="0"/>
            </a:endParaRPr>
          </a:p>
        </p:txBody>
      </p:sp>
      <p:sp>
        <p:nvSpPr>
          <p:cNvPr id="9" name="Прямоугольник 8"/>
          <p:cNvSpPr>
            <a:spLocks noChangeArrowheads="1"/>
          </p:cNvSpPr>
          <p:nvPr/>
        </p:nvSpPr>
        <p:spPr bwMode="auto">
          <a:xfrm>
            <a:off x="1714500" y="2286000"/>
            <a:ext cx="5643563" cy="2308225"/>
          </a:xfrm>
          <a:prstGeom prst="rect">
            <a:avLst/>
          </a:prstGeom>
          <a:noFill/>
          <a:ln w="9525">
            <a:noFill/>
            <a:miter lim="800000"/>
            <a:headEnd/>
            <a:tailEnd/>
          </a:ln>
        </p:spPr>
        <p:txBody>
          <a:bodyPr>
            <a:spAutoFit/>
          </a:bodyPr>
          <a:lstStyle/>
          <a:p>
            <a:pPr>
              <a:defRPr/>
            </a:pPr>
            <a:r>
              <a:rPr lang="ru-RU" dirty="0">
                <a:latin typeface="Arial" charset="0"/>
                <a:cs typeface="Arial" charset="0"/>
              </a:rPr>
              <a:t>Все, что существует, существует в мышлении. В основе мира абсолютная идея - мировой разум. В своем развитии идея проходит три этапа, потому что активна: </a:t>
            </a:r>
          </a:p>
          <a:p>
            <a:pPr marL="342900" indent="-342900">
              <a:buFontTx/>
              <a:buAutoNum type="arabicParenR"/>
              <a:defRPr/>
            </a:pPr>
            <a:r>
              <a:rPr lang="ru-RU" dirty="0">
                <a:latin typeface="Arial" charset="0"/>
                <a:cs typeface="Arial" charset="0"/>
              </a:rPr>
              <a:t>развивается сама в себе, логике через систему категорий, существует объективно; </a:t>
            </a:r>
          </a:p>
          <a:p>
            <a:pPr marL="342900" indent="-342900">
              <a:buFontTx/>
              <a:buAutoNum type="arabicParenR"/>
              <a:defRPr/>
            </a:pPr>
            <a:r>
              <a:rPr lang="ru-RU" dirty="0">
                <a:latin typeface="Arial" charset="0"/>
                <a:cs typeface="Arial" charset="0"/>
              </a:rPr>
              <a:t>2) идея выходит во вне и создает природу; </a:t>
            </a:r>
          </a:p>
          <a:p>
            <a:pPr marL="342900" indent="-342900">
              <a:buFontTx/>
              <a:buAutoNum type="arabicParenR"/>
              <a:defRPr/>
            </a:pPr>
            <a:r>
              <a:rPr lang="ru-RU" dirty="0">
                <a:latin typeface="Arial" charset="0"/>
                <a:cs typeface="Arial" charset="0"/>
              </a:rPr>
              <a:t>3) идея в мышлении, развитие ее - в духе.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par>
                                <p:cTn id="8" presetID="9" presetClass="exit" presetSubtype="0" fill="hold" nodeType="withEffect">
                                  <p:stCondLst>
                                    <p:cond delay="0"/>
                                  </p:stCondLst>
                                  <p:childTnLst>
                                    <p:animEffect transition="out" filter="dissolve">
                                      <p:cBhvr>
                                        <p:cTn id="9" dur="500"/>
                                        <p:tgtEl>
                                          <p:spTgt spid="14"/>
                                        </p:tgtEl>
                                      </p:cBhvr>
                                    </p:animEffect>
                                    <p:set>
                                      <p:cBhvr>
                                        <p:cTn id="10" dur="1" fill="hold">
                                          <p:stCondLst>
                                            <p:cond delay="499"/>
                                          </p:stCondLst>
                                        </p:cTn>
                                        <p:tgtEl>
                                          <p:spTgt spid="14"/>
                                        </p:tgtEl>
                                        <p:attrNameLst>
                                          <p:attrName>style.visibility</p:attrName>
                                        </p:attrNameLst>
                                      </p:cBhvr>
                                      <p:to>
                                        <p:strVal val="hidden"/>
                                      </p:to>
                                    </p:set>
                                  </p:childTnLst>
                                </p:cTn>
                              </p:par>
                              <p:par>
                                <p:cTn id="11" presetID="9" presetClass="exit" presetSubtype="0" fill="hold" nodeType="withEffect">
                                  <p:stCondLst>
                                    <p:cond delay="0"/>
                                  </p:stCondLst>
                                  <p:childTnLst>
                                    <p:animEffect transition="out" filter="dissolve">
                                      <p:cBhvr>
                                        <p:cTn id="12" dur="500"/>
                                        <p:tgtEl>
                                          <p:spTgt spid="16"/>
                                        </p:tgtEl>
                                      </p:cBhvr>
                                    </p:animEffect>
                                    <p:set>
                                      <p:cBhvr>
                                        <p:cTn id="13" dur="1" fill="hold">
                                          <p:stCondLst>
                                            <p:cond delay="499"/>
                                          </p:stCondLst>
                                        </p:cTn>
                                        <p:tgtEl>
                                          <p:spTgt spid="16"/>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17"/>
                                        </p:tgtEl>
                                      </p:cBhvr>
                                    </p:animEffect>
                                    <p:set>
                                      <p:cBhvr>
                                        <p:cTn id="16" dur="1" fill="hold">
                                          <p:stCondLst>
                                            <p:cond delay="499"/>
                                          </p:stCondLst>
                                        </p:cTn>
                                        <p:tgtEl>
                                          <p:spTgt spid="17"/>
                                        </p:tgtEl>
                                        <p:attrNameLst>
                                          <p:attrName>style.visibility</p:attrName>
                                        </p:attrNameLst>
                                      </p:cBhvr>
                                      <p:to>
                                        <p:strVal val="hidden"/>
                                      </p:to>
                                    </p:set>
                                  </p:childTnLst>
                                </p:cTn>
                              </p:par>
                              <p:par>
                                <p:cTn id="17" presetID="9" presetClass="exit" presetSubtype="0" fill="hold" nodeType="withEffect">
                                  <p:stCondLst>
                                    <p:cond delay="0"/>
                                  </p:stCondLst>
                                  <p:childTnLst>
                                    <p:animEffect transition="out" filter="dissolve">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par>
                                <p:cTn id="20" presetID="9" presetClass="exit" presetSubtype="0" fill="hold" nodeType="withEffect">
                                  <p:stCondLst>
                                    <p:cond delay="0"/>
                                  </p:stCondLst>
                                  <p:childTnLst>
                                    <p:animEffect transition="out" filter="dissolve">
                                      <p:cBhvr>
                                        <p:cTn id="21" dur="500"/>
                                        <p:tgtEl>
                                          <p:spTgt spid="12"/>
                                        </p:tgtEl>
                                      </p:cBhvr>
                                    </p:animEffect>
                                    <p:set>
                                      <p:cBhvr>
                                        <p:cTn id="22" dur="1" fill="hold">
                                          <p:stCondLst>
                                            <p:cond delay="499"/>
                                          </p:stCondLst>
                                        </p:cTn>
                                        <p:tgtEl>
                                          <p:spTgt spid="12"/>
                                        </p:tgtEl>
                                        <p:attrNameLst>
                                          <p:attrName>style.visibility</p:attrName>
                                        </p:attrNameLst>
                                      </p:cBhvr>
                                      <p:to>
                                        <p:strVal val="hidden"/>
                                      </p:to>
                                    </p:set>
                                  </p:childTnLst>
                                </p:cTn>
                              </p:par>
                            </p:childTnLst>
                          </p:cTn>
                        </p:par>
                        <p:par>
                          <p:cTn id="23" fill="hold">
                            <p:stCondLst>
                              <p:cond delay="500"/>
                            </p:stCondLst>
                            <p:childTnLst>
                              <p:par>
                                <p:cTn id="24" presetID="9"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ssolv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Загнутый угол 13"/>
          <p:cNvSpPr/>
          <p:nvPr/>
        </p:nvSpPr>
        <p:spPr>
          <a:xfrm>
            <a:off x="214313" y="4857750"/>
            <a:ext cx="8643937" cy="1285875"/>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3" name="Загнутый угол 12"/>
          <p:cNvSpPr/>
          <p:nvPr/>
        </p:nvSpPr>
        <p:spPr>
          <a:xfrm>
            <a:off x="214313" y="2571750"/>
            <a:ext cx="8715375" cy="2071688"/>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rgbClr val="FF0000"/>
              </a:solidFill>
            </a:endParaRPr>
          </a:p>
        </p:txBody>
      </p:sp>
      <p:sp>
        <p:nvSpPr>
          <p:cNvPr id="12" name="Загнутый угол 11"/>
          <p:cNvSpPr/>
          <p:nvPr/>
        </p:nvSpPr>
        <p:spPr>
          <a:xfrm>
            <a:off x="214313" y="1000125"/>
            <a:ext cx="8643937" cy="1285875"/>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 name="Прямоугольник 2"/>
          <p:cNvSpPr/>
          <p:nvPr/>
        </p:nvSpPr>
        <p:spPr>
          <a:xfrm>
            <a:off x="2714612" y="345024"/>
            <a:ext cx="2872709" cy="369332"/>
          </a:xfrm>
          <a:prstGeom prst="rect">
            <a:avLst/>
          </a:prstGeom>
        </p:spPr>
        <p:txBody>
          <a:bodyPr wrap="none">
            <a:prstTxWarp prst="textPlain">
              <a:avLst/>
            </a:prstTxWarp>
            <a:spAutoFit/>
            <a:scene3d>
              <a:camera prst="orthographicFront"/>
              <a:lightRig rig="flat" dir="tl">
                <a:rot lat="0" lon="0" rev="6600000"/>
              </a:lightRig>
            </a:scene3d>
            <a:sp3d extrusionH="25400" contourW="8890">
              <a:bevelT w="38100" h="31750" prst="convex"/>
              <a:contourClr>
                <a:schemeClr val="accent2">
                  <a:shade val="75000"/>
                </a:schemeClr>
              </a:contourClr>
            </a:sp3d>
          </a:bodyPr>
          <a:lstStyle/>
          <a:p>
            <a:pPr>
              <a:defRPr/>
            </a:pPr>
            <a:r>
              <a:rPr lang="ru-RU" b="1" dirty="0">
                <a:ln w="11430">
                  <a:solidFill>
                    <a:schemeClr val="accent3">
                      <a:lumMod val="40000"/>
                      <a:lumOff val="60000"/>
                    </a:schemeClr>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Три закона диалектики </a:t>
            </a:r>
          </a:p>
        </p:txBody>
      </p:sp>
      <p:sp>
        <p:nvSpPr>
          <p:cNvPr id="7" name="Прямоугольник 6"/>
          <p:cNvSpPr/>
          <p:nvPr/>
        </p:nvSpPr>
        <p:spPr>
          <a:xfrm>
            <a:off x="142844" y="962553"/>
            <a:ext cx="8715436" cy="1323439"/>
          </a:xfrm>
          <a:prstGeom prst="rect">
            <a:avLst/>
          </a:prstGeom>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a:defRPr/>
            </a:pPr>
            <a:r>
              <a:rPr lang="ru-RU" sz="2000" b="1" dirty="0">
                <a:ln w="11430">
                  <a:solidFill>
                    <a:schemeClr val="accent6">
                      <a:lumMod val="20000"/>
                      <a:lumOff val="80000"/>
                    </a:schemeClr>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charset="0"/>
                <a:cs typeface="Arial" charset="0"/>
              </a:rPr>
              <a:t>1. Закон перехода количественных отношений в качественные (при изменении количественных отношений после определенной стадии происходит изменение качества из-за </a:t>
            </a:r>
            <a:r>
              <a:rPr lang="ru-RU" sz="2000" b="1" dirty="0" err="1">
                <a:ln w="11430">
                  <a:solidFill>
                    <a:schemeClr val="accent6">
                      <a:lumMod val="20000"/>
                      <a:lumOff val="80000"/>
                    </a:schemeClr>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charset="0"/>
                <a:cs typeface="Arial" charset="0"/>
              </a:rPr>
              <a:t>неразрушения</a:t>
            </a:r>
            <a:r>
              <a:rPr lang="ru-RU" sz="2000" b="1" dirty="0">
                <a:ln w="11430">
                  <a:solidFill>
                    <a:schemeClr val="accent6">
                      <a:lumMod val="20000"/>
                      <a:lumOff val="80000"/>
                    </a:schemeClr>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charset="0"/>
                <a:cs typeface="Arial" charset="0"/>
              </a:rPr>
              <a:t> меры). </a:t>
            </a:r>
          </a:p>
        </p:txBody>
      </p:sp>
      <p:sp>
        <p:nvSpPr>
          <p:cNvPr id="8" name="Прямоугольник 7"/>
          <p:cNvSpPr/>
          <p:nvPr/>
        </p:nvSpPr>
        <p:spPr>
          <a:xfrm>
            <a:off x="142844" y="2561578"/>
            <a:ext cx="9286908" cy="1938992"/>
          </a:xfrm>
          <a:prstGeom prst="rect">
            <a:avLst/>
          </a:prstGeom>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a:defRPr/>
            </a:pPr>
            <a:r>
              <a:rPr lang="ru-RU" sz="2000" b="1" dirty="0">
                <a:ln w="11430">
                  <a:solidFill>
                    <a:schemeClr val="accent3">
                      <a:lumMod val="40000"/>
                      <a:lumOff val="60000"/>
                    </a:schemeClr>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charset="0"/>
                <a:cs typeface="Arial" charset="0"/>
              </a:rPr>
              <a:t>2. Закон направления развития (отрицание отрицания). Голое отрицание - нечто идущее после данного объекта, полностью его уничтожающее. Диалектическое отрицание: сохраняется нечто от первого объекта - воспроизведение этого объекта, но в другом качестве. Вода - лед. Смолотить зерно - голое отрицание, посадить зерно - диалектическое отрицание. Развитие происходи по спирали.</a:t>
            </a:r>
          </a:p>
        </p:txBody>
      </p:sp>
      <p:sp>
        <p:nvSpPr>
          <p:cNvPr id="9" name="Прямоугольник 8"/>
          <p:cNvSpPr/>
          <p:nvPr/>
        </p:nvSpPr>
        <p:spPr>
          <a:xfrm>
            <a:off x="142844" y="4798180"/>
            <a:ext cx="8786842" cy="1631216"/>
          </a:xfrm>
          <a:prstGeom prst="rect">
            <a:avLst/>
          </a:prstGeom>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defRPr/>
            </a:pPr>
            <a:r>
              <a:rPr lang="ru-RU" sz="2000" b="1" dirty="0">
                <a:ln w="50800"/>
                <a:solidFill>
                  <a:schemeClr val="bg1">
                    <a:shade val="50000"/>
                  </a:schemeClr>
                </a:solidFill>
                <a:latin typeface="Arial" charset="0"/>
                <a:cs typeface="Arial" charset="0"/>
              </a:rPr>
              <a:t>3. Закон единства и борьбы противоположностей. Противоречие между формой и содержанием, возможностью и реальностью. Борьба ведет к трем исходам: взаимное уничтожение, иллюминация одной из сторон или компромисс. </a:t>
            </a:r>
          </a:p>
          <a:p>
            <a:pPr>
              <a:defRPr/>
            </a:pPr>
            <a:endParaRPr lang="ru-RU" sz="2000" b="1" dirty="0">
              <a:ln w="50800"/>
              <a:solidFill>
                <a:schemeClr val="bg1">
                  <a:shade val="50000"/>
                </a:schemeClr>
              </a:solidFill>
              <a:latin typeface="Arial" charset="0"/>
              <a:cs typeface="Arial" charset="0"/>
            </a:endParaRPr>
          </a:p>
        </p:txBody>
      </p:sp>
      <p:sp>
        <p:nvSpPr>
          <p:cNvPr id="10" name="Рамка 9"/>
          <p:cNvSpPr/>
          <p:nvPr/>
        </p:nvSpPr>
        <p:spPr>
          <a:xfrm>
            <a:off x="2143125" y="142875"/>
            <a:ext cx="3929063" cy="785813"/>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gegel_kaf.jpg" id="14" name="Рисунок 13"/>
          <p:cNvPicPr>
            <a:picLocks noChangeAspect="1" noGrp="1"/>
          </p:cNvPicPr>
          <p:nvPr>
            <p:ph idx="1" type="pic"/>
          </p:nvPr>
        </p:nvPicPr>
        <p:blipFill>
          <a:blip cstate="print" r:embed="rId2"/>
          <a:srcRect r="105"/>
          <a:stretch>
            <a:fillRect/>
          </a:stretch>
        </p:blipFill>
        <p:spPr>
          <a:xfrm>
            <a:off x="4000496" y="500042"/>
            <a:ext cx="5000628" cy="5562600"/>
          </a:xfrm>
        </p:spPr>
      </p:pic>
      <p:sp>
        <p:nvSpPr>
          <p:cNvPr id="31747" name="Текст 6"/>
          <p:cNvSpPr>
            <a:spLocks noGrp="1"/>
          </p:cNvSpPr>
          <p:nvPr>
            <p:ph idx="2" sz="half" type="body"/>
          </p:nvPr>
        </p:nvSpPr>
        <p:spPr>
          <a:xfrm>
            <a:off x="214313" y="1000125"/>
            <a:ext cx="3857625" cy="4214813"/>
          </a:xfrm>
        </p:spPr>
        <p:txBody>
          <a:bodyPr/>
          <a:lstStyle/>
          <a:p>
            <a:r>
              <a:rPr lang="ru-RU" smtClean="0" sz="2000"/>
              <a:t>"Если у кого-либо нет никакого другого интереса, кроме его формального права, то оно может быть просто упрямством, как это часто бывает у душевно ограниченных и бедных сердцем людей, ибо грубый человек упорно отстаивает свое право, тогда как человек благородного образа мыслей принимает во внимание и другие стороны дела."</a:t>
            </a:r>
          </a:p>
        </p:txBody>
      </p:sp>
    </p:spTree>
  </p:cSld>
  <p:clrMapOvr>
    <a:masterClrMapping/>
  </p:clrMapOvr>
  <p:timing>
    <p:tnLst>
      <p:par>
        <p:cTn dur="indefinite" id="1" nodeType="tmRoot" restart="never"/>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nvGraphicFramePr>
        <p:xfrm>
          <a:off x="500063" y="712788"/>
          <a:ext cx="8143875" cy="5859462"/>
        </p:xfrm>
        <a:graphic>
          <a:graphicData uri="http://schemas.openxmlformats.org/drawingml/2006/table">
            <a:tbl>
              <a:tblPr firstRow="1" bandRow="1">
                <a:tableStyleId>{F5AB1C69-6EDB-4FF4-983F-18BD219EF322}</a:tableStyleId>
              </a:tblPr>
              <a:tblGrid>
                <a:gridCol w="1196411"/>
                <a:gridCol w="6947489"/>
              </a:tblGrid>
              <a:tr h="463524">
                <a:tc>
                  <a:txBody>
                    <a:bodyPr/>
                    <a:lstStyle/>
                    <a:p>
                      <a:r>
                        <a:rPr lang="ru-RU" sz="1400" dirty="0" smtClean="0"/>
                        <a:t>        Годы</a:t>
                      </a:r>
                      <a:endParaRPr lang="ru-RU" sz="1400" dirty="0"/>
                    </a:p>
                  </a:txBody>
                  <a:tcPr/>
                </a:tc>
                <a:tc>
                  <a:txBody>
                    <a:bodyPr/>
                    <a:lstStyle/>
                    <a:p>
                      <a:r>
                        <a:rPr lang="ru-RU" sz="1400" dirty="0" smtClean="0"/>
                        <a:t>События</a:t>
                      </a:r>
                      <a:endParaRPr lang="ru-RU" sz="1400" dirty="0"/>
                    </a:p>
                  </a:txBody>
                  <a:tcPr/>
                </a:tc>
              </a:tr>
              <a:tr h="329633">
                <a:tc>
                  <a:txBody>
                    <a:bodyPr/>
                    <a:lstStyle/>
                    <a:p>
                      <a:pPr algn="ctr"/>
                      <a:r>
                        <a:rPr kumimoji="0" lang="ru-RU" sz="1400" kern="1200" dirty="0" smtClean="0">
                          <a:solidFill>
                            <a:schemeClr val="dk1"/>
                          </a:solidFill>
                          <a:latin typeface="+mn-lt"/>
                          <a:ea typeface="+mn-ea"/>
                          <a:cs typeface="+mn-cs"/>
                        </a:rPr>
                        <a:t>1770</a:t>
                      </a:r>
                      <a:endParaRPr lang="ru-RU" sz="1400" dirty="0"/>
                    </a:p>
                  </a:txBody>
                  <a:tcPr/>
                </a:tc>
                <a:tc>
                  <a:txBody>
                    <a:bodyPr/>
                    <a:lstStyle/>
                    <a:p>
                      <a:pPr algn="l"/>
                      <a:r>
                        <a:rPr lang="ru-RU" sz="1400" dirty="0" smtClean="0"/>
                        <a:t>Год рождения</a:t>
                      </a:r>
                      <a:endParaRPr lang="ru-RU" sz="1400" dirty="0"/>
                    </a:p>
                  </a:txBody>
                  <a:tcPr/>
                </a:tc>
              </a:tr>
              <a:tr h="350703">
                <a:tc>
                  <a:txBody>
                    <a:bodyPr/>
                    <a:lstStyle/>
                    <a:p>
                      <a:pPr algn="ctr"/>
                      <a:r>
                        <a:rPr kumimoji="0" lang="ru-RU" sz="1400" kern="1200" dirty="0" smtClean="0">
                          <a:solidFill>
                            <a:schemeClr val="dk1"/>
                          </a:solidFill>
                          <a:latin typeface="+mn-lt"/>
                          <a:ea typeface="+mn-ea"/>
                          <a:cs typeface="+mn-cs"/>
                        </a:rPr>
                        <a:t>1788 - 1793 </a:t>
                      </a:r>
                      <a:endParaRPr lang="ru-RU" sz="1400" dirty="0"/>
                    </a:p>
                  </a:txBody>
                  <a:tcPr/>
                </a:tc>
                <a:tc>
                  <a:txBody>
                    <a:bodyPr/>
                    <a:lstStyle/>
                    <a:p>
                      <a:pPr algn="l"/>
                      <a:r>
                        <a:rPr kumimoji="0" lang="ru-RU" sz="1400" kern="1200" dirty="0" smtClean="0">
                          <a:solidFill>
                            <a:schemeClr val="dk1"/>
                          </a:solidFill>
                          <a:latin typeface="+mn-lt"/>
                          <a:ea typeface="+mn-ea"/>
                          <a:cs typeface="+mn-cs"/>
                        </a:rPr>
                        <a:t>Учеба в  </a:t>
                      </a:r>
                      <a:r>
                        <a:rPr kumimoji="0" lang="ru-RU" sz="1400" kern="1200" dirty="0" err="1" smtClean="0">
                          <a:solidFill>
                            <a:schemeClr val="dk1"/>
                          </a:solidFill>
                          <a:latin typeface="+mn-lt"/>
                          <a:ea typeface="+mn-ea"/>
                          <a:cs typeface="+mn-cs"/>
                        </a:rPr>
                        <a:t>Тюбингенском</a:t>
                      </a:r>
                      <a:r>
                        <a:rPr kumimoji="0" lang="ru-RU" sz="1400" kern="1200" dirty="0" smtClean="0">
                          <a:solidFill>
                            <a:schemeClr val="dk1"/>
                          </a:solidFill>
                          <a:latin typeface="+mn-lt"/>
                          <a:ea typeface="+mn-ea"/>
                          <a:cs typeface="+mn-cs"/>
                        </a:rPr>
                        <a:t> теологическом институте </a:t>
                      </a:r>
                      <a:endParaRPr lang="ru-RU" sz="1400" dirty="0"/>
                    </a:p>
                  </a:txBody>
                  <a:tcPr/>
                </a:tc>
              </a:tr>
              <a:tr h="463524">
                <a:tc>
                  <a:txBody>
                    <a:bodyPr/>
                    <a:lstStyle/>
                    <a:p>
                      <a:pPr algn="ctr"/>
                      <a:r>
                        <a:rPr kumimoji="0" lang="ru-RU" sz="1400" kern="1200" dirty="0" smtClean="0">
                          <a:solidFill>
                            <a:schemeClr val="dk1"/>
                          </a:solidFill>
                          <a:latin typeface="+mn-lt"/>
                          <a:ea typeface="+mn-ea"/>
                          <a:cs typeface="+mn-cs"/>
                        </a:rPr>
                        <a:t>1793 - 1796 </a:t>
                      </a:r>
                      <a:endParaRPr lang="ru-R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400" kern="1200" dirty="0" smtClean="0">
                          <a:solidFill>
                            <a:schemeClr val="dk1"/>
                          </a:solidFill>
                          <a:latin typeface="+mn-lt"/>
                          <a:ea typeface="+mn-ea"/>
                          <a:cs typeface="+mn-cs"/>
                        </a:rPr>
                        <a:t>Домашний учитель в  Берне </a:t>
                      </a:r>
                    </a:p>
                  </a:txBody>
                  <a:tcPr/>
                </a:tc>
              </a:tr>
              <a:tr h="444008">
                <a:tc>
                  <a:txBody>
                    <a:bodyPr/>
                    <a:lstStyle/>
                    <a:p>
                      <a:pPr algn="ctr"/>
                      <a:r>
                        <a:rPr kumimoji="0" lang="ru-RU" sz="1400" kern="1200" dirty="0" smtClean="0">
                          <a:solidFill>
                            <a:schemeClr val="dk1"/>
                          </a:solidFill>
                          <a:latin typeface="+mn-lt"/>
                          <a:ea typeface="+mn-ea"/>
                          <a:cs typeface="+mn-cs"/>
                        </a:rPr>
                        <a:t>1797 - 1800 </a:t>
                      </a:r>
                      <a:endParaRPr lang="ru-R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400" kern="1200" dirty="0" smtClean="0">
                          <a:solidFill>
                            <a:schemeClr val="dk1"/>
                          </a:solidFill>
                          <a:latin typeface="+mn-lt"/>
                          <a:ea typeface="+mn-ea"/>
                          <a:cs typeface="+mn-cs"/>
                        </a:rPr>
                        <a:t>Домашний учитель во  Франкфурте-на-Майне </a:t>
                      </a:r>
                    </a:p>
                  </a:txBody>
                  <a:tcPr/>
                </a:tc>
              </a:tr>
              <a:tr h="424388">
                <a:tc>
                  <a:txBody>
                    <a:bodyPr/>
                    <a:lstStyle/>
                    <a:p>
                      <a:pPr algn="ctr"/>
                      <a:r>
                        <a:rPr kumimoji="0" lang="ru-RU" sz="1400" kern="1200" dirty="0" smtClean="0">
                          <a:solidFill>
                            <a:schemeClr val="dk1"/>
                          </a:solidFill>
                          <a:latin typeface="+mn-lt"/>
                          <a:ea typeface="+mn-ea"/>
                          <a:cs typeface="+mn-cs"/>
                        </a:rPr>
                        <a:t>1799</a:t>
                      </a:r>
                      <a:endParaRPr lang="ru-R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400" kern="1200" dirty="0" smtClean="0">
                          <a:solidFill>
                            <a:schemeClr val="dk1"/>
                          </a:solidFill>
                          <a:latin typeface="+mn-lt"/>
                          <a:ea typeface="+mn-ea"/>
                          <a:cs typeface="+mn-cs"/>
                        </a:rPr>
                        <a:t>Вступил на поприще академической деятельности:</a:t>
                      </a:r>
                    </a:p>
                  </a:txBody>
                  <a:tcPr/>
                </a:tc>
              </a:tr>
              <a:tr h="355418">
                <a:tc>
                  <a:txBody>
                    <a:bodyPr/>
                    <a:lstStyle/>
                    <a:p>
                      <a:pPr algn="ctr"/>
                      <a:r>
                        <a:rPr kumimoji="0" lang="ru-RU" sz="1400" kern="1200" dirty="0" smtClean="0">
                          <a:solidFill>
                            <a:schemeClr val="dk1"/>
                          </a:solidFill>
                          <a:latin typeface="+mn-lt"/>
                          <a:ea typeface="+mn-ea"/>
                          <a:cs typeface="+mn-cs"/>
                        </a:rPr>
                        <a:t>1801-1816 </a:t>
                      </a:r>
                      <a:endParaRPr lang="ru-RU" sz="1400" dirty="0"/>
                    </a:p>
                  </a:txBody>
                  <a:tcPr/>
                </a:tc>
                <a:tc>
                  <a:txBody>
                    <a:bodyPr/>
                    <a:lstStyle/>
                    <a:p>
                      <a:pPr algn="l"/>
                      <a:r>
                        <a:rPr kumimoji="0" lang="ru-RU" sz="1400" kern="1200" dirty="0" smtClean="0">
                          <a:solidFill>
                            <a:schemeClr val="dk1"/>
                          </a:solidFill>
                          <a:latin typeface="+mn-lt"/>
                          <a:ea typeface="+mn-ea"/>
                          <a:cs typeface="+mn-cs"/>
                        </a:rPr>
                        <a:t>Йена, </a:t>
                      </a:r>
                      <a:r>
                        <a:rPr kumimoji="0" lang="ru-RU" sz="1400" kern="1200" dirty="0" err="1" smtClean="0">
                          <a:solidFill>
                            <a:schemeClr val="dk1"/>
                          </a:solidFill>
                          <a:latin typeface="+mn-lt"/>
                          <a:ea typeface="+mn-ea"/>
                          <a:cs typeface="+mn-cs"/>
                        </a:rPr>
                        <a:t>Бамберг</a:t>
                      </a:r>
                      <a:r>
                        <a:rPr kumimoji="0" lang="ru-RU" sz="1400" kern="1200" dirty="0" smtClean="0">
                          <a:solidFill>
                            <a:schemeClr val="dk1"/>
                          </a:solidFill>
                          <a:latin typeface="+mn-lt"/>
                          <a:ea typeface="+mn-ea"/>
                          <a:cs typeface="+mn-cs"/>
                        </a:rPr>
                        <a:t> и Нюрнберг</a:t>
                      </a:r>
                      <a:endParaRPr lang="ru-RU" sz="1400" dirty="0"/>
                    </a:p>
                  </a:txBody>
                  <a:tcPr/>
                </a:tc>
              </a:tr>
              <a:tr h="463550">
                <a:tc>
                  <a:txBody>
                    <a:bodyPr/>
                    <a:lstStyle/>
                    <a:p>
                      <a:pPr algn="ctr"/>
                      <a:r>
                        <a:rPr kumimoji="0" lang="ru-RU" sz="1400" kern="1200" dirty="0" smtClean="0">
                          <a:solidFill>
                            <a:schemeClr val="dk1"/>
                          </a:solidFill>
                          <a:latin typeface="+mn-lt"/>
                          <a:ea typeface="+mn-ea"/>
                          <a:cs typeface="+mn-cs"/>
                        </a:rPr>
                        <a:t>1801 - 1805 </a:t>
                      </a:r>
                      <a:endParaRPr lang="ru-R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400" kern="1200" dirty="0" smtClean="0">
                          <a:solidFill>
                            <a:schemeClr val="dk1"/>
                          </a:solidFill>
                          <a:latin typeface="+mn-lt"/>
                          <a:ea typeface="+mn-ea"/>
                          <a:cs typeface="+mn-cs"/>
                        </a:rPr>
                        <a:t>Приват-доцент </a:t>
                      </a:r>
                      <a:r>
                        <a:rPr kumimoji="0" lang="ru-RU" sz="1400" kern="1200" dirty="0" err="1" smtClean="0">
                          <a:solidFill>
                            <a:schemeClr val="dk1"/>
                          </a:solidFill>
                          <a:latin typeface="+mn-lt"/>
                          <a:ea typeface="+mn-ea"/>
                          <a:cs typeface="+mn-cs"/>
                        </a:rPr>
                        <a:t>Йенского</a:t>
                      </a:r>
                      <a:r>
                        <a:rPr kumimoji="0" lang="ru-RU" sz="1400" kern="1200" dirty="0" smtClean="0">
                          <a:solidFill>
                            <a:schemeClr val="dk1"/>
                          </a:solidFill>
                          <a:latin typeface="+mn-lt"/>
                          <a:ea typeface="+mn-ea"/>
                          <a:cs typeface="+mn-cs"/>
                        </a:rPr>
                        <a:t> университета </a:t>
                      </a:r>
                    </a:p>
                  </a:txBody>
                  <a:tcPr/>
                </a:tc>
              </a:tr>
              <a:tr h="420009">
                <a:tc>
                  <a:txBody>
                    <a:bodyPr/>
                    <a:lstStyle/>
                    <a:p>
                      <a:pPr algn="ctr"/>
                      <a:r>
                        <a:rPr kumimoji="0" lang="ru-RU" sz="1400" kern="1200" dirty="0" smtClean="0">
                          <a:solidFill>
                            <a:schemeClr val="dk1"/>
                          </a:solidFill>
                          <a:latin typeface="+mn-lt"/>
                          <a:ea typeface="+mn-ea"/>
                          <a:cs typeface="+mn-cs"/>
                        </a:rPr>
                        <a:t>1805 - 1807 </a:t>
                      </a:r>
                      <a:endParaRPr lang="ru-R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400" kern="1200" dirty="0" smtClean="0">
                          <a:solidFill>
                            <a:schemeClr val="dk1"/>
                          </a:solidFill>
                          <a:latin typeface="+mn-lt"/>
                          <a:ea typeface="+mn-ea"/>
                          <a:cs typeface="+mn-cs"/>
                        </a:rPr>
                        <a:t>Экстраординарный профессор  </a:t>
                      </a:r>
                      <a:r>
                        <a:rPr kumimoji="0" lang="ru-RU" sz="1400" kern="1200" dirty="0" err="1" smtClean="0">
                          <a:solidFill>
                            <a:schemeClr val="dk1"/>
                          </a:solidFill>
                          <a:latin typeface="+mn-lt"/>
                          <a:ea typeface="+mn-ea"/>
                          <a:cs typeface="+mn-cs"/>
                        </a:rPr>
                        <a:t>Йенского</a:t>
                      </a:r>
                      <a:r>
                        <a:rPr kumimoji="0" lang="ru-RU" sz="1400" kern="1200" dirty="0" smtClean="0">
                          <a:solidFill>
                            <a:schemeClr val="dk1"/>
                          </a:solidFill>
                          <a:latin typeface="+mn-lt"/>
                          <a:ea typeface="+mn-ea"/>
                          <a:cs typeface="+mn-cs"/>
                        </a:rPr>
                        <a:t> университета </a:t>
                      </a:r>
                    </a:p>
                  </a:txBody>
                  <a:tcPr/>
                </a:tc>
              </a:tr>
              <a:tr h="4244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400" kern="1200" dirty="0" smtClean="0">
                          <a:solidFill>
                            <a:schemeClr val="dk1"/>
                          </a:solidFill>
                          <a:latin typeface="+mn-lt"/>
                          <a:ea typeface="+mn-ea"/>
                          <a:cs typeface="+mn-cs"/>
                        </a:rPr>
                        <a:t>1807  </a:t>
                      </a:r>
                      <a:endParaRPr lang="ru-R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400" kern="1200" dirty="0" smtClean="0">
                          <a:solidFill>
                            <a:schemeClr val="dk1"/>
                          </a:solidFill>
                          <a:latin typeface="+mn-lt"/>
                          <a:ea typeface="+mn-ea"/>
                          <a:cs typeface="+mn-cs"/>
                        </a:rPr>
                        <a:t>Редактор газеты в  </a:t>
                      </a:r>
                      <a:r>
                        <a:rPr kumimoji="0" lang="ru-RU" sz="1400" kern="1200" dirty="0" err="1" smtClean="0">
                          <a:solidFill>
                            <a:schemeClr val="dk1"/>
                          </a:solidFill>
                          <a:latin typeface="+mn-lt"/>
                          <a:ea typeface="+mn-ea"/>
                          <a:cs typeface="+mn-cs"/>
                        </a:rPr>
                        <a:t>Бамберге</a:t>
                      </a:r>
                      <a:r>
                        <a:rPr kumimoji="0" lang="ru-RU" sz="1400" kern="1200" dirty="0" smtClean="0">
                          <a:solidFill>
                            <a:schemeClr val="dk1"/>
                          </a:solidFill>
                          <a:latin typeface="+mn-lt"/>
                          <a:ea typeface="+mn-ea"/>
                          <a:cs typeface="+mn-cs"/>
                        </a:rPr>
                        <a:t> </a:t>
                      </a:r>
                    </a:p>
                  </a:txBody>
                  <a:tcPr/>
                </a:tc>
              </a:tr>
              <a:tr h="404845">
                <a:tc>
                  <a:txBody>
                    <a:bodyPr/>
                    <a:lstStyle/>
                    <a:p>
                      <a:pPr algn="ctr"/>
                      <a:r>
                        <a:rPr kumimoji="0" lang="ru-RU" sz="1400" kern="1200" dirty="0" smtClean="0">
                          <a:solidFill>
                            <a:schemeClr val="dk1"/>
                          </a:solidFill>
                          <a:latin typeface="+mn-lt"/>
                          <a:ea typeface="+mn-ea"/>
                          <a:cs typeface="+mn-cs"/>
                        </a:rPr>
                        <a:t>1808 - 1816 </a:t>
                      </a:r>
                      <a:endParaRPr lang="ru-R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400" kern="1200" dirty="0" smtClean="0">
                          <a:solidFill>
                            <a:schemeClr val="dk1"/>
                          </a:solidFill>
                          <a:latin typeface="+mn-lt"/>
                          <a:ea typeface="+mn-ea"/>
                          <a:cs typeface="+mn-cs"/>
                        </a:rPr>
                        <a:t>Ректор классической гимназии в  Нюрнберге </a:t>
                      </a:r>
                    </a:p>
                  </a:txBody>
                  <a:tcPr/>
                </a:tc>
              </a:tr>
              <a:tr h="462536">
                <a:tc>
                  <a:txBody>
                    <a:bodyPr/>
                    <a:lstStyle/>
                    <a:p>
                      <a:pPr algn="ctr"/>
                      <a:r>
                        <a:rPr kumimoji="0" lang="ru-RU" sz="1400" kern="1200" dirty="0" smtClean="0">
                          <a:solidFill>
                            <a:schemeClr val="dk1"/>
                          </a:solidFill>
                          <a:latin typeface="+mn-lt"/>
                          <a:ea typeface="+mn-ea"/>
                          <a:cs typeface="+mn-cs"/>
                        </a:rPr>
                        <a:t>1811</a:t>
                      </a:r>
                      <a:endParaRPr lang="ru-RU" sz="1400" dirty="0"/>
                    </a:p>
                  </a:txBody>
                  <a:tcPr/>
                </a:tc>
                <a:tc>
                  <a:txBody>
                    <a:bodyPr/>
                    <a:lstStyle/>
                    <a:p>
                      <a:pPr algn="l"/>
                      <a:r>
                        <a:rPr kumimoji="0" lang="ru-RU" sz="1400" kern="1200" dirty="0" smtClean="0">
                          <a:solidFill>
                            <a:schemeClr val="dk1"/>
                          </a:solidFill>
                          <a:latin typeface="+mn-lt"/>
                          <a:ea typeface="+mn-ea"/>
                          <a:cs typeface="+mn-cs"/>
                        </a:rPr>
                        <a:t>Женился на Марии фон </a:t>
                      </a:r>
                      <a:r>
                        <a:rPr kumimoji="0" lang="ru-RU" sz="1400" kern="1200" dirty="0" err="1" smtClean="0">
                          <a:solidFill>
                            <a:schemeClr val="dk1"/>
                          </a:solidFill>
                          <a:latin typeface="+mn-lt"/>
                          <a:ea typeface="+mn-ea"/>
                          <a:cs typeface="+mn-cs"/>
                        </a:rPr>
                        <a:t>Тухер</a:t>
                      </a:r>
                      <a:r>
                        <a:rPr kumimoji="0" lang="ru-RU" sz="1400" kern="1200" dirty="0" smtClean="0">
                          <a:solidFill>
                            <a:schemeClr val="dk1"/>
                          </a:solidFill>
                          <a:latin typeface="+mn-lt"/>
                          <a:ea typeface="+mn-ea"/>
                          <a:cs typeface="+mn-cs"/>
                        </a:rPr>
                        <a:t>, семья которой принадлежала к баварской знати</a:t>
                      </a:r>
                      <a:endParaRPr lang="ru-RU" sz="1400" dirty="0"/>
                    </a:p>
                  </a:txBody>
                  <a:tcPr/>
                </a:tc>
              </a:tr>
              <a:tr h="42271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400" kern="1200" dirty="0" smtClean="0">
                          <a:solidFill>
                            <a:schemeClr val="dk1"/>
                          </a:solidFill>
                          <a:latin typeface="+mn-lt"/>
                          <a:ea typeface="+mn-ea"/>
                          <a:cs typeface="+mn-cs"/>
                        </a:rPr>
                        <a:t>1816-1831 </a:t>
                      </a:r>
                      <a:endParaRPr lang="ru-RU" sz="1400" dirty="0" smtClean="0"/>
                    </a:p>
                    <a:p>
                      <a:pPr algn="ctr"/>
                      <a:endParaRPr lang="ru-RU" sz="1400" dirty="0"/>
                    </a:p>
                  </a:txBody>
                  <a:tcPr/>
                </a:tc>
                <a:tc>
                  <a:txBody>
                    <a:bodyPr/>
                    <a:lstStyle/>
                    <a:p>
                      <a:pPr algn="l"/>
                      <a:r>
                        <a:rPr kumimoji="0" lang="ru-RU" sz="1400" kern="1200" dirty="0" smtClean="0">
                          <a:solidFill>
                            <a:schemeClr val="dk1"/>
                          </a:solidFill>
                          <a:latin typeface="+mn-lt"/>
                          <a:ea typeface="+mn-ea"/>
                          <a:cs typeface="+mn-cs"/>
                        </a:rPr>
                        <a:t>Профессор в Гейдельберге и Берлине</a:t>
                      </a:r>
                      <a:endParaRPr lang="ru-RU" sz="1400" dirty="0"/>
                    </a:p>
                  </a:txBody>
                  <a:tcPr/>
                </a:tc>
              </a:tr>
              <a:tr h="333185">
                <a:tc>
                  <a:txBody>
                    <a:bodyPr/>
                    <a:lstStyle/>
                    <a:p>
                      <a:pPr algn="ctr"/>
                      <a:r>
                        <a:rPr kumimoji="0" lang="ru-RU" sz="1600" kern="1200" dirty="0" smtClean="0">
                          <a:solidFill>
                            <a:schemeClr val="dk1"/>
                          </a:solidFill>
                          <a:latin typeface="+mn-lt"/>
                          <a:ea typeface="+mn-ea"/>
                          <a:cs typeface="+mn-cs"/>
                        </a:rPr>
                        <a:t>1831</a:t>
                      </a:r>
                      <a:r>
                        <a:rPr kumimoji="0" lang="ru-RU" sz="1100" kern="1200" dirty="0" smtClean="0">
                          <a:solidFill>
                            <a:schemeClr val="dk1"/>
                          </a:solidFill>
                          <a:latin typeface="+mn-lt"/>
                          <a:ea typeface="+mn-ea"/>
                          <a:cs typeface="+mn-cs"/>
                        </a:rPr>
                        <a:t>-</a:t>
                      </a:r>
                      <a:r>
                        <a:rPr lang="ru-RU" sz="1100" dirty="0" smtClean="0">
                          <a:latin typeface="Calibri"/>
                          <a:ea typeface="Calibri"/>
                          <a:cs typeface="Times New Roman"/>
                        </a:rPr>
                        <a:t>14 ноября </a:t>
                      </a:r>
                      <a:endParaRPr lang="ru-RU" sz="1400" dirty="0"/>
                    </a:p>
                  </a:txBody>
                  <a:tcPr/>
                </a:tc>
                <a:tc>
                  <a:txBody>
                    <a:bodyPr/>
                    <a:lstStyle/>
                    <a:p>
                      <a:pPr algn="l"/>
                      <a:r>
                        <a:rPr lang="ru-RU" sz="1400" dirty="0" smtClean="0"/>
                        <a:t>Умер</a:t>
                      </a:r>
                      <a:endParaRPr lang="ru-RU" sz="1400" dirty="0"/>
                    </a:p>
                  </a:txBody>
                  <a:tcPr/>
                </a:tc>
              </a:tr>
            </a:tbl>
          </a:graphicData>
        </a:graphic>
      </p:graphicFrame>
      <p:sp>
        <p:nvSpPr>
          <p:cNvPr id="7" name="Прямоугольник 6"/>
          <p:cNvSpPr/>
          <p:nvPr/>
        </p:nvSpPr>
        <p:spPr>
          <a:xfrm>
            <a:off x="2428860" y="142852"/>
            <a:ext cx="3714776" cy="40011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ru-RU" sz="2000" b="1" dirty="0">
                <a:ln w="11430"/>
                <a:solidFill>
                  <a:srgbClr val="FFC000"/>
                </a:solidFill>
                <a:effectLst>
                  <a:outerShdw blurRad="50800" dist="39000" dir="5460000" algn="tl">
                    <a:srgbClr val="000000">
                      <a:alpha val="38000"/>
                    </a:srgbClr>
                  </a:outerShdw>
                </a:effectLst>
                <a:latin typeface="Arial" charset="0"/>
                <a:cs typeface="Arial" charset="0"/>
              </a:rPr>
              <a:t>Хронологическая таблица</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Содержимое 1"/>
          <p:cNvSpPr>
            <a:spLocks noGrp="1"/>
          </p:cNvSpPr>
          <p:nvPr>
            <p:ph idx="1"/>
          </p:nvPr>
        </p:nvSpPr>
        <p:spPr>
          <a:xfrm>
            <a:off x="2200275" y="-428625"/>
            <a:ext cx="8229600" cy="2928938"/>
          </a:xfrm>
        </p:spPr>
        <p:txBody>
          <a:bodyPr/>
          <a:lstStyle/>
          <a:p>
            <a:pPr eaLnBrk="1" hangingPunct="1"/>
            <a:endParaRPr lang="ru-RU" smtClean="0"/>
          </a:p>
          <a:p>
            <a:pPr eaLnBrk="1" hangingPunct="1"/>
            <a:endParaRPr lang="ru-RU" smtClean="0"/>
          </a:p>
          <a:p>
            <a:pPr eaLnBrk="1" hangingPunct="1"/>
            <a:endParaRPr lang="ru-RU" smtClean="0"/>
          </a:p>
          <a:p>
            <a:pPr eaLnBrk="1" hangingPunct="1">
              <a:buFont typeface="Wingdings 2" pitchFamily="18" charset="2"/>
              <a:buNone/>
            </a:pPr>
            <a:r>
              <a:rPr lang="ru-RU" sz="2800" b="1" smtClean="0">
                <a:solidFill>
                  <a:srgbClr val="FFC000"/>
                </a:solidFill>
              </a:rPr>
              <a:t>Иоганн  Готлиб  Фихте</a:t>
            </a:r>
            <a:endParaRPr lang="ru-RU" sz="2800" smtClean="0">
              <a:solidFill>
                <a:srgbClr val="FFC000"/>
              </a:solidFill>
            </a:endParaRPr>
          </a:p>
          <a:p>
            <a:pPr eaLnBrk="1" hangingPunct="1"/>
            <a:endParaRPr lang="ru-RU" smtClean="0"/>
          </a:p>
          <a:p>
            <a:pPr eaLnBrk="1" hangingPunct="1"/>
            <a:endParaRPr lang="ru-RU" smtClean="0"/>
          </a:p>
          <a:p>
            <a:pPr eaLnBrk="1" hangingPunct="1"/>
            <a:endParaRPr lang="ru-RU" smtClean="0"/>
          </a:p>
        </p:txBody>
      </p:sp>
      <p:sp>
        <p:nvSpPr>
          <p:cNvPr id="3" name="Заголовок 2"/>
          <p:cNvSpPr>
            <a:spLocks noGrp="1"/>
          </p:cNvSpPr>
          <p:nvPr>
            <p:ph type="title"/>
          </p:nvPr>
        </p:nvSpPr>
        <p:spPr>
          <a:xfrm>
            <a:off x="571472" y="142852"/>
            <a:ext cx="8229600" cy="800120"/>
          </a:xfrm>
        </p:spPr>
        <p:txBody>
          <a:bodyPr/>
          <a:lstStyle/>
          <a:p>
            <a:pPr eaLnBrk="1" fontAlgn="auto" hangingPunct="1">
              <a:spcAft>
                <a:spcPts val="0"/>
              </a:spcAft>
              <a:defRPr/>
            </a:pPr>
            <a:r>
              <a:rPr lang="ru-RU" sz="3200" smtClean="0"/>
              <a:t>     </a:t>
            </a:r>
            <a:r>
              <a:rPr lang="ru-RU" sz="3200" smtClean="0">
                <a:solidFill>
                  <a:schemeClr val="accent2">
                    <a:lumMod val="40000"/>
                    <a:lumOff val="60000"/>
                  </a:schemeClr>
                </a:solidFill>
              </a:rPr>
              <a:t>И о некоторых Философах  этого периода</a:t>
            </a:r>
            <a:endParaRPr lang="ru-RU" sz="3200">
              <a:solidFill>
                <a:schemeClr val="accent2">
                  <a:lumMod val="40000"/>
                  <a:lumOff val="60000"/>
                </a:schemeClr>
              </a:solidFill>
            </a:endParaRPr>
          </a:p>
        </p:txBody>
      </p:sp>
      <p:pic>
        <p:nvPicPr>
          <p:cNvPr id="33796" name="Рисунок 3" descr="Johann_Gottlieb_Fichte.jpg"/>
          <p:cNvPicPr>
            <a:picLocks noChangeAspect="1"/>
          </p:cNvPicPr>
          <p:nvPr/>
        </p:nvPicPr>
        <p:blipFill>
          <a:blip r:embed="rId2" cstate="print"/>
          <a:srcRect/>
          <a:stretch>
            <a:fillRect/>
          </a:stretch>
        </p:blipFill>
        <p:spPr bwMode="auto">
          <a:xfrm>
            <a:off x="5000625" y="1571625"/>
            <a:ext cx="3929063" cy="4357688"/>
          </a:xfrm>
          <a:prstGeom prst="rect">
            <a:avLst/>
          </a:prstGeom>
          <a:ln w="190500" cap="sq">
            <a:solidFill>
              <a:schemeClr val="bg2">
                <a:lumMod val="75000"/>
              </a:schemeClr>
            </a:solidFill>
            <a:prstDash val="solid"/>
            <a:miter lim="800000"/>
          </a:ln>
          <a:effectLst>
            <a:outerShdw blurRad="76200" dir="13500000" sy="23000" kx="1200000" algn="br" rotWithShape="0">
              <a:prstClr val="black">
                <a:alpha val="20000"/>
              </a:prst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Прямоугольник 4"/>
          <p:cNvSpPr>
            <a:spLocks noChangeArrowheads="1"/>
          </p:cNvSpPr>
          <p:nvPr/>
        </p:nvSpPr>
        <p:spPr bwMode="auto">
          <a:xfrm>
            <a:off x="214313" y="1714500"/>
            <a:ext cx="4929187" cy="4094163"/>
          </a:xfrm>
          <a:prstGeom prst="rect">
            <a:avLst/>
          </a:prstGeom>
          <a:noFill/>
          <a:ln w="9525">
            <a:noFill/>
            <a:miter lim="800000"/>
            <a:headEnd/>
            <a:tailEnd/>
          </a:ln>
        </p:spPr>
        <p:txBody>
          <a:bodyPr>
            <a:spAutoFit/>
          </a:bodyPr>
          <a:lstStyle/>
          <a:p>
            <a:pPr>
              <a:defRPr/>
            </a:pPr>
            <a:r>
              <a:rPr lang="ru-RU" sz="2000" dirty="0">
                <a:latin typeface="Arial" charset="0"/>
                <a:cs typeface="Arial" charset="0"/>
              </a:rPr>
              <a:t>Его Философия во многом связана с </a:t>
            </a:r>
          </a:p>
          <a:p>
            <a:pPr>
              <a:defRPr/>
            </a:pPr>
            <a:r>
              <a:rPr lang="ru-RU" sz="2000" dirty="0">
                <a:latin typeface="Arial" charset="0"/>
                <a:cs typeface="Arial" charset="0"/>
              </a:rPr>
              <a:t>рассматриваемой как </a:t>
            </a:r>
          </a:p>
          <a:p>
            <a:pPr>
              <a:buFont typeface="Wingdings" pitchFamily="2" charset="2"/>
              <a:buChar char="Ø"/>
              <a:defRPr/>
            </a:pPr>
            <a:r>
              <a:rPr lang="ru-RU" sz="2000" dirty="0">
                <a:solidFill>
                  <a:schemeClr val="bg1"/>
                </a:solidFill>
                <a:latin typeface="Arial" charset="0"/>
                <a:cs typeface="Arial" charset="0"/>
              </a:rPr>
              <a:t>Самостоятельное начало, имеющей онтологически первичный характер. </a:t>
            </a:r>
          </a:p>
          <a:p>
            <a:pPr>
              <a:buFont typeface="Wingdings" pitchFamily="2" charset="2"/>
              <a:buChar char="Ø"/>
              <a:defRPr/>
            </a:pPr>
            <a:r>
              <a:rPr lang="ru-RU" sz="2000" dirty="0">
                <a:solidFill>
                  <a:srgbClr val="C00000"/>
                </a:solidFill>
                <a:latin typeface="Arial" charset="0"/>
                <a:cs typeface="Arial" charset="0"/>
              </a:rPr>
              <a:t>Единственной субстанцией является субъект, Я, чистая деятельность. </a:t>
            </a:r>
          </a:p>
          <a:p>
            <a:pPr>
              <a:buFont typeface="Wingdings" pitchFamily="2" charset="2"/>
              <a:buChar char="Ø"/>
              <a:defRPr/>
            </a:pPr>
            <a:r>
              <a:rPr lang="ru-RU" sz="2000" dirty="0">
                <a:solidFill>
                  <a:schemeClr val="tx2">
                    <a:lumMod val="50000"/>
                  </a:schemeClr>
                </a:solidFill>
                <a:latin typeface="Arial" charset="0"/>
                <a:cs typeface="Arial" charset="0"/>
              </a:rPr>
              <a:t>Высшим принципом деятельности является нравственный закон</a:t>
            </a:r>
            <a:r>
              <a:rPr lang="ru-RU" sz="2000" dirty="0">
                <a:solidFill>
                  <a:schemeClr val="accent4">
                    <a:lumMod val="75000"/>
                  </a:schemeClr>
                </a:solidFill>
                <a:latin typeface="Arial" charset="0"/>
                <a:cs typeface="Arial" charset="0"/>
              </a:rPr>
              <a:t>. </a:t>
            </a:r>
          </a:p>
          <a:p>
            <a:pPr>
              <a:buFont typeface="Wingdings" pitchFamily="2" charset="2"/>
              <a:buChar char="Ø"/>
              <a:defRPr/>
            </a:pPr>
            <a:r>
              <a:rPr lang="ru-RU" sz="2000" dirty="0">
                <a:solidFill>
                  <a:schemeClr val="accent2">
                    <a:lumMod val="40000"/>
                    <a:lumOff val="60000"/>
                  </a:schemeClr>
                </a:solidFill>
                <a:latin typeface="Arial" charset="0"/>
                <a:cs typeface="Arial" charset="0"/>
              </a:rPr>
              <a:t>Наиболее важный вопрос – </a:t>
            </a:r>
            <a:r>
              <a:rPr lang="ru-RU" sz="2000" dirty="0" err="1">
                <a:solidFill>
                  <a:schemeClr val="accent2">
                    <a:lumMod val="40000"/>
                    <a:lumOff val="60000"/>
                  </a:schemeClr>
                </a:solidFill>
                <a:latin typeface="Arial" charset="0"/>
                <a:cs typeface="Arial" charset="0"/>
              </a:rPr>
              <a:t>вопрос</a:t>
            </a:r>
            <a:r>
              <a:rPr lang="ru-RU" sz="2000" dirty="0">
                <a:solidFill>
                  <a:schemeClr val="accent2">
                    <a:lumMod val="40000"/>
                    <a:lumOff val="60000"/>
                  </a:schemeClr>
                </a:solidFill>
                <a:latin typeface="Arial" charset="0"/>
                <a:cs typeface="Arial" charset="0"/>
              </a:rPr>
              <a:t> о свободе. В своем учении о познании </a:t>
            </a:r>
            <a:r>
              <a:rPr lang="ru-RU" sz="2000" dirty="0">
                <a:latin typeface="Arial" charset="0"/>
                <a:cs typeface="Arial" charset="0"/>
              </a:rPr>
              <a:t>Фихте одним из первых среди философов предпринимает попытку изучения проблемы бессознательного.</a:t>
            </a:r>
          </a:p>
        </p:txBody>
      </p:sp>
      <p:sp>
        <p:nvSpPr>
          <p:cNvPr id="6" name="Прямоугольник 5"/>
          <p:cNvSpPr/>
          <p:nvPr/>
        </p:nvSpPr>
        <p:spPr>
          <a:xfrm>
            <a:off x="5992420" y="6000768"/>
            <a:ext cx="1651414" cy="400110"/>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ru-RU"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(1762-1714)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500"/>
                                        <p:tgtEl>
                                          <p:spTgt spid="5"/>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8194">
                                            <p:txEl>
                                              <p:pRg st="3" end="3"/>
                                            </p:txEl>
                                          </p:spTgt>
                                        </p:tgtEl>
                                        <p:attrNameLst>
                                          <p:attrName>style.visibility</p:attrName>
                                        </p:attrNameLst>
                                      </p:cBhvr>
                                      <p:to>
                                        <p:strVal val="visible"/>
                                      </p:to>
                                    </p:set>
                                    <p:anim calcmode="lin" valueType="num">
                                      <p:cBhvr>
                                        <p:cTn id="10" dur="500" fill="hold"/>
                                        <p:tgtEl>
                                          <p:spTgt spid="8194">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8194">
                                            <p:txEl>
                                              <p:pRg st="3" end="3"/>
                                            </p:txEl>
                                          </p:spTgt>
                                        </p:tgtEl>
                                        <p:attrNameLst>
                                          <p:attrName>ppt_y</p:attrName>
                                        </p:attrNameLst>
                                      </p:cBhvr>
                                      <p:tavLst>
                                        <p:tav tm="0">
                                          <p:val>
                                            <p:strVal val="#ppt_y"/>
                                          </p:val>
                                        </p:tav>
                                        <p:tav tm="100000">
                                          <p:val>
                                            <p:strVal val="#ppt_y"/>
                                          </p:val>
                                        </p:tav>
                                      </p:tavLst>
                                    </p:anim>
                                    <p:anim calcmode="lin" valueType="num">
                                      <p:cBhvr>
                                        <p:cTn id="12" dur="500" fill="hold"/>
                                        <p:tgtEl>
                                          <p:spTgt spid="8194">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8194">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81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Содержимое 3" descr="Friedrich_Wilhelm_Joseph_von_Schelling.png"/>
          <p:cNvPicPr>
            <a:picLocks noGrp="1" noChangeAspect="1"/>
          </p:cNvPicPr>
          <p:nvPr>
            <p:ph idx="1"/>
          </p:nvPr>
        </p:nvPicPr>
        <p:blipFill>
          <a:blip r:embed="rId2" cstate="print"/>
          <a:srcRect/>
          <a:stretch>
            <a:fillRect/>
          </a:stretch>
        </p:blipFill>
        <p:spPr>
          <a:xfrm>
            <a:off x="4786313" y="1285875"/>
            <a:ext cx="3979862" cy="4232275"/>
          </a:xfrm>
          <a:ln w="190500" cap="sq">
            <a:solidFill>
              <a:schemeClr val="bg2">
                <a:lumMod val="75000"/>
              </a:schemeClr>
            </a:solidFill>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Заголовок 2"/>
          <p:cNvSpPr>
            <a:spLocks noGrp="1"/>
          </p:cNvSpPr>
          <p:nvPr>
            <p:ph type="title"/>
          </p:nvPr>
        </p:nvSpPr>
        <p:spPr>
          <a:xfrm>
            <a:off x="71406" y="571480"/>
            <a:ext cx="8229600" cy="642942"/>
          </a:xfrm>
        </p:spPr>
        <p:txBody>
          <a:bodyPr>
            <a:normAutofit fontScale="90000"/>
          </a:bodyPr>
          <a:lstStyle/>
          <a:p>
            <a:pPr algn="ctr" eaLnBrk="1" fontAlgn="auto" hangingPunct="1">
              <a:spcAft>
                <a:spcPts val="0"/>
              </a:spcAft>
              <a:defRPr/>
            </a:pPr>
            <a:r>
              <a:rPr lang="ru-RU" smtClean="0"/>
              <a:t/>
            </a:r>
            <a:br>
              <a:rPr lang="ru-RU" smtClean="0"/>
            </a:br>
            <a:endParaRPr lang="ru-RU"/>
          </a:p>
        </p:txBody>
      </p:sp>
      <p:sp>
        <p:nvSpPr>
          <p:cNvPr id="5" name="Прямоугольник 4"/>
          <p:cNvSpPr>
            <a:spLocks noChangeArrowheads="1"/>
          </p:cNvSpPr>
          <p:nvPr/>
        </p:nvSpPr>
        <p:spPr bwMode="auto">
          <a:xfrm>
            <a:off x="857224" y="363538"/>
            <a:ext cx="6858048" cy="523220"/>
          </a:xfrm>
          <a:prstGeom prst="rect">
            <a:avLst/>
          </a:prstGeom>
          <a:noFill/>
          <a:ln w="9525">
            <a:noFill/>
            <a:miter lim="800000"/>
            <a:headEnd/>
            <a:tailEnd/>
          </a:ln>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ru-RU"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Фридрих Вильгельм Йозеф Шеллинг</a:t>
            </a:r>
          </a:p>
        </p:txBody>
      </p:sp>
      <p:sp>
        <p:nvSpPr>
          <p:cNvPr id="6" name="Прямоугольник 5"/>
          <p:cNvSpPr>
            <a:spLocks noChangeArrowheads="1"/>
          </p:cNvSpPr>
          <p:nvPr/>
        </p:nvSpPr>
        <p:spPr bwMode="auto">
          <a:xfrm>
            <a:off x="214313" y="1071563"/>
            <a:ext cx="4572000" cy="5354637"/>
          </a:xfrm>
          <a:prstGeom prst="rect">
            <a:avLst/>
          </a:prstGeom>
          <a:noFill/>
          <a:ln w="9525">
            <a:noFill/>
            <a:miter lim="800000"/>
            <a:headEnd/>
            <a:tailEnd/>
          </a:ln>
        </p:spPr>
        <p:txBody>
          <a:bodyPr>
            <a:spAutoFit/>
          </a:bodyPr>
          <a:lstStyle/>
          <a:p>
            <a:pPr>
              <a:defRPr/>
            </a:pPr>
            <a:r>
              <a:rPr lang="ru-RU" dirty="0">
                <a:latin typeface="Arial" charset="0"/>
                <a:cs typeface="Arial" charset="0"/>
              </a:rPr>
              <a:t>В  его творчестве особое место занимают </a:t>
            </a:r>
          </a:p>
          <a:p>
            <a:pPr>
              <a:buFont typeface="Wingdings" pitchFamily="2" charset="2"/>
              <a:buChar char="ü"/>
              <a:defRPr/>
            </a:pPr>
            <a:r>
              <a:rPr lang="ru-RU" dirty="0">
                <a:solidFill>
                  <a:schemeClr val="accent2">
                    <a:lumMod val="40000"/>
                    <a:lumOff val="60000"/>
                  </a:schemeClr>
                </a:solidFill>
                <a:latin typeface="Arial" charset="0"/>
                <a:cs typeface="Arial" charset="0"/>
              </a:rPr>
              <a:t>проблемы фил. свободы и фил. искусства. </a:t>
            </a:r>
          </a:p>
          <a:p>
            <a:pPr>
              <a:buFont typeface="Wingdings" pitchFamily="2" charset="2"/>
              <a:buChar char="ü"/>
              <a:defRPr/>
            </a:pPr>
            <a:r>
              <a:rPr lang="ru-RU" dirty="0">
                <a:solidFill>
                  <a:schemeClr val="bg1"/>
                </a:solidFill>
                <a:latin typeface="Arial" charset="0"/>
                <a:cs typeface="Arial" charset="0"/>
              </a:rPr>
              <a:t>Одной из основных гносеологических проблем для Шеллинга является проблема противоречия между теоретическим и практическим . Разрешение этого противоречия он видит в высшем виде творчества – в искусстве.</a:t>
            </a:r>
          </a:p>
          <a:p>
            <a:pPr>
              <a:buFont typeface="Wingdings" pitchFamily="2" charset="2"/>
              <a:buChar char="ü"/>
              <a:defRPr/>
            </a:pPr>
            <a:r>
              <a:rPr lang="ru-RU" dirty="0">
                <a:solidFill>
                  <a:schemeClr val="tx2">
                    <a:lumMod val="75000"/>
                  </a:schemeClr>
                </a:solidFill>
                <a:latin typeface="Arial" charset="0"/>
                <a:cs typeface="Arial" charset="0"/>
              </a:rPr>
              <a:t>Проблема самоутверждения свободы у Шеллинга решается на пути отделения ее от универсального начала (Бога), которое само является началом зла. Вследствие этого, как полагает Шеллинг, </a:t>
            </a:r>
          </a:p>
          <a:p>
            <a:pPr>
              <a:buFont typeface="Wingdings" pitchFamily="2" charset="2"/>
              <a:buChar char="ü"/>
              <a:defRPr/>
            </a:pPr>
            <a:r>
              <a:rPr lang="ru-RU" dirty="0">
                <a:solidFill>
                  <a:srgbClr val="FFC000"/>
                </a:solidFill>
                <a:latin typeface="Arial" charset="0"/>
                <a:cs typeface="Arial" charset="0"/>
              </a:rPr>
              <a:t>человек должен стремиться воссоединиться с Богом. В этом и есть сокровенный смысл истории</a:t>
            </a:r>
          </a:p>
        </p:txBody>
      </p:sp>
      <p:sp>
        <p:nvSpPr>
          <p:cNvPr id="7" name="Прямоугольник 6"/>
          <p:cNvSpPr/>
          <p:nvPr/>
        </p:nvSpPr>
        <p:spPr>
          <a:xfrm>
            <a:off x="5995418" y="5857892"/>
            <a:ext cx="1651414" cy="400110"/>
          </a:xfrm>
          <a:prstGeom prst="rect">
            <a:avLst/>
          </a:prstGeom>
        </p:spPr>
        <p:txBody>
          <a:bodyPr wrap="none">
            <a:spAutoFit/>
          </a:bodyPr>
          <a:lstStyle/>
          <a:p>
            <a:pPr>
              <a:defRPr/>
            </a:pPr>
            <a:r>
              <a:rPr lang="ru-RU"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cs typeface="Arial" charset="0"/>
              </a:rPr>
              <a:t> (1775-1854)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par>
                          <p:cTn id="12" fill="hold">
                            <p:stCondLst>
                              <p:cond delay="185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Содержимое 3" descr="Feuerbach_Ludwig.jpg"/>
          <p:cNvPicPr>
            <a:picLocks noGrp="1" noChangeAspect="1"/>
          </p:cNvPicPr>
          <p:nvPr>
            <p:ph idx="1"/>
          </p:nvPr>
        </p:nvPicPr>
        <p:blipFill>
          <a:blip r:embed="rId2" cstate="print"/>
          <a:srcRect/>
          <a:stretch>
            <a:fillRect/>
          </a:stretch>
        </p:blipFill>
        <p:spPr>
          <a:xfrm>
            <a:off x="4929188" y="1285875"/>
            <a:ext cx="4071937" cy="4779963"/>
          </a:xfrm>
          <a:ln w="190500" cap="sq">
            <a:solidFill>
              <a:schemeClr val="bg2">
                <a:lumMod val="75000"/>
              </a:schemeClr>
            </a:solidFill>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Заголовок 2"/>
          <p:cNvSpPr>
            <a:spLocks noGrp="1"/>
          </p:cNvSpPr>
          <p:nvPr>
            <p:ph type="title"/>
          </p:nvPr>
        </p:nvSpPr>
        <p:spPr>
          <a:xfrm>
            <a:off x="2071670" y="-24"/>
            <a:ext cx="4786346" cy="862010"/>
          </a:xfrm>
        </p:spPr>
        <p:txBody>
          <a:bodyPr/>
          <a:lstStyle/>
          <a:p>
            <a:pPr marL="274320" indent="-274320" eaLnBrk="1" fontAlgn="auto" hangingPunct="1">
              <a:spcAft>
                <a:spcPts val="0"/>
              </a:spcAft>
              <a:defRPr/>
            </a:pPr>
            <a:r>
              <a:rPr lang="ru-RU" smtClean="0">
                <a:solidFill>
                  <a:srgbClr val="FFFF00"/>
                </a:solidFill>
              </a:rPr>
              <a:t>Людвиг Фейербах</a:t>
            </a:r>
          </a:p>
        </p:txBody>
      </p:sp>
      <p:sp>
        <p:nvSpPr>
          <p:cNvPr id="35844" name="Прямоугольник 3"/>
          <p:cNvSpPr>
            <a:spLocks noChangeArrowheads="1"/>
          </p:cNvSpPr>
          <p:nvPr/>
        </p:nvSpPr>
        <p:spPr bwMode="auto">
          <a:xfrm>
            <a:off x="6072188" y="6143625"/>
            <a:ext cx="1863725" cy="400050"/>
          </a:xfrm>
          <a:prstGeom prst="rect">
            <a:avLst/>
          </a:prstGeom>
          <a:noFill/>
          <a:ln w="9525">
            <a:noFill/>
            <a:miter lim="800000"/>
            <a:headEnd/>
            <a:tailEnd/>
          </a:ln>
        </p:spPr>
        <p:txBody>
          <a:bodyPr wrap="none">
            <a:spAutoFit/>
          </a:bodyPr>
          <a:lstStyle/>
          <a:p>
            <a:r>
              <a:rPr lang="ru-RU" sz="2000"/>
              <a:t>(1804 - 1872). </a:t>
            </a:r>
          </a:p>
        </p:txBody>
      </p:sp>
      <p:sp>
        <p:nvSpPr>
          <p:cNvPr id="5" name="Прямоугольник 4"/>
          <p:cNvSpPr>
            <a:spLocks noChangeArrowheads="1"/>
          </p:cNvSpPr>
          <p:nvPr/>
        </p:nvSpPr>
        <p:spPr bwMode="auto">
          <a:xfrm>
            <a:off x="357188" y="785813"/>
            <a:ext cx="4572000" cy="5908675"/>
          </a:xfrm>
          <a:prstGeom prst="rect">
            <a:avLst/>
          </a:prstGeom>
          <a:noFill/>
          <a:ln w="9525">
            <a:noFill/>
            <a:miter lim="800000"/>
            <a:headEnd/>
            <a:tailEnd/>
          </a:ln>
        </p:spPr>
        <p:txBody>
          <a:bodyPr>
            <a:spAutoFit/>
          </a:bodyPr>
          <a:lstStyle/>
          <a:p>
            <a:pPr>
              <a:buFont typeface="Wingdings" pitchFamily="2" charset="2"/>
              <a:buChar char="§"/>
              <a:defRPr/>
            </a:pPr>
            <a:r>
              <a:rPr lang="ru-RU" dirty="0">
                <a:solidFill>
                  <a:srgbClr val="FFC000"/>
                </a:solidFill>
                <a:latin typeface="Arial" charset="0"/>
                <a:cs typeface="Arial" charset="0"/>
              </a:rPr>
              <a:t>Стремился к обновлению философии, к возвращению ее содержанию человека. Фейербах – материалист. </a:t>
            </a:r>
          </a:p>
          <a:p>
            <a:pPr>
              <a:buFont typeface="Wingdings" pitchFamily="2" charset="2"/>
              <a:buChar char="§"/>
              <a:defRPr/>
            </a:pPr>
            <a:r>
              <a:rPr lang="ru-RU" dirty="0">
                <a:solidFill>
                  <a:schemeClr val="bg1"/>
                </a:solidFill>
                <a:latin typeface="Arial" charset="0"/>
                <a:cs typeface="Arial" charset="0"/>
              </a:rPr>
              <a:t>С его точки зрения, природа - источник всех знаний. Человек – это часть природы, психофизиологическое существо, для которого социальная среда не имеет большого значения.</a:t>
            </a:r>
          </a:p>
          <a:p>
            <a:pPr>
              <a:buFont typeface="Wingdings" pitchFamily="2" charset="2"/>
              <a:buChar char="§"/>
              <a:defRPr/>
            </a:pPr>
            <a:r>
              <a:rPr lang="ru-RU" dirty="0">
                <a:solidFill>
                  <a:schemeClr val="tx2">
                    <a:lumMod val="50000"/>
                  </a:schemeClr>
                </a:solidFill>
                <a:latin typeface="Arial" charset="0"/>
                <a:cs typeface="Arial" charset="0"/>
              </a:rPr>
              <a:t>В своей философии Фейербах критиковал религиозное сознание, считая, что оно основано на вере в сверхъестественное и представляет собой совокупность фантастических образов. </a:t>
            </a:r>
          </a:p>
          <a:p>
            <a:pPr>
              <a:buFont typeface="Wingdings" pitchFamily="2" charset="2"/>
              <a:buChar char="§"/>
              <a:defRPr/>
            </a:pPr>
            <a:r>
              <a:rPr lang="ru-RU" dirty="0">
                <a:solidFill>
                  <a:schemeClr val="accent3">
                    <a:lumMod val="40000"/>
                    <a:lumOff val="60000"/>
                  </a:schemeClr>
                </a:solidFill>
                <a:latin typeface="Arial" charset="0"/>
                <a:cs typeface="Arial" charset="0"/>
              </a:rPr>
              <a:t>Однако, критикуя религию, Фейербах не пытался ее упразднить, а обосновал необходимость заменить старую религию новой, которую он называет "религией любви" и которая должна вместо любви к Богу проповедовать любовь к человеку.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Прямоугольник 3"/>
          <p:cNvSpPr>
            <a:spLocks noChangeArrowheads="1"/>
          </p:cNvSpPr>
          <p:nvPr/>
        </p:nvSpPr>
        <p:spPr bwMode="auto">
          <a:xfrm>
            <a:off x="357158" y="2143116"/>
            <a:ext cx="8501122" cy="3785652"/>
          </a:xfrm>
          <a:prstGeom prst="rect">
            <a:avLst/>
          </a:prstGeom>
          <a:noFill/>
          <a:ln w="9525">
            <a:noFill/>
            <a:miter lim="800000"/>
            <a:headEnd/>
            <a:tailEnd/>
          </a:ln>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defRPr/>
            </a:pPr>
            <a:r>
              <a:rPr lang="ru-RU" sz="2400" b="1" dirty="0">
                <a:ln w="50800"/>
                <a:solidFill>
                  <a:schemeClr val="bg1">
                    <a:shade val="50000"/>
                  </a:schemeClr>
                </a:solidFill>
                <a:latin typeface="Arial" charset="0"/>
                <a:cs typeface="Arial" charset="0"/>
              </a:rPr>
              <a:t>Философия нового времени занимает собой третий, заключительный после античной и средневековой философии, этап так называемой классики философии, классической философии. Философия нового времени очень </a:t>
            </a:r>
            <a:r>
              <a:rPr lang="ru-RU" sz="2400" b="1" dirty="0" err="1">
                <a:ln w="50800"/>
                <a:solidFill>
                  <a:schemeClr val="bg1">
                    <a:shade val="50000"/>
                  </a:schemeClr>
                </a:solidFill>
                <a:latin typeface="Arial" charset="0"/>
                <a:cs typeface="Arial" charset="0"/>
              </a:rPr>
              <a:t>логоцентрична</a:t>
            </a:r>
            <a:r>
              <a:rPr lang="ru-RU" sz="2400" b="1" dirty="0">
                <a:ln w="50800"/>
                <a:solidFill>
                  <a:schemeClr val="bg1">
                    <a:shade val="50000"/>
                  </a:schemeClr>
                </a:solidFill>
                <a:latin typeface="Arial" charset="0"/>
                <a:cs typeface="Arial" charset="0"/>
              </a:rPr>
              <a:t>, т. е. идеалом познания признается четкое, строго рациональное мышление (это находит свое проявление в особом интересе Декарта к ясным идеям сознания, Канта – к познавательным способностям души, Гегеля - к универсальным идеям, Маркса - к науке).</a:t>
            </a:r>
          </a:p>
        </p:txBody>
      </p:sp>
      <p:sp>
        <p:nvSpPr>
          <p:cNvPr id="36867" name="Прямоугольник 3"/>
          <p:cNvSpPr>
            <a:spLocks noChangeArrowheads="1"/>
          </p:cNvSpPr>
          <p:nvPr/>
        </p:nvSpPr>
        <p:spPr bwMode="auto">
          <a:xfrm>
            <a:off x="285750" y="285750"/>
            <a:ext cx="8572500" cy="1292225"/>
          </a:xfrm>
          <a:prstGeom prst="rect">
            <a:avLst/>
          </a:prstGeom>
          <a:noFill/>
          <a:ln w="9525">
            <a:noFill/>
            <a:miter lim="800000"/>
            <a:headEnd/>
            <a:tailEnd/>
          </a:ln>
        </p:spPr>
        <p:txBody>
          <a:bodyPr>
            <a:spAutoFit/>
          </a:bodyPr>
          <a:lstStyle/>
          <a:p>
            <a:r>
              <a:rPr lang="ru-RU" b="1"/>
              <a:t>Выводы по теме:</a:t>
            </a:r>
            <a:endParaRPr lang="ru-RU"/>
          </a:p>
          <a:p>
            <a:r>
              <a:rPr lang="ru-RU" sz="2000"/>
              <a:t>Создавая мораль сверхчеловека, люди возвращаются к доморальному периоду своей истории, когда вопрос о нравственности применительно к личности не вставал вообще.</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3174" y="285728"/>
            <a:ext cx="3429024" cy="400110"/>
          </a:xfrm>
          <a:prstGeom prst="rect">
            <a:avLst/>
          </a:prstGeom>
          <a:noFill/>
        </p:spPr>
        <p:txBody>
          <a:bodyPr>
            <a:spAutoFit/>
          </a:bodyPr>
          <a:lstStyle/>
          <a:p>
            <a:pPr algn="ctr">
              <a:defRPr/>
            </a:pPr>
            <a:r>
              <a:rPr lang="ru-RU" sz="2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rial" charset="0"/>
                <a:cs typeface="Arial" charset="0"/>
              </a:rPr>
              <a:t>Проверочная работа</a:t>
            </a:r>
          </a:p>
        </p:txBody>
      </p:sp>
      <p:sp>
        <p:nvSpPr>
          <p:cNvPr id="35843" name="TextBox 3"/>
          <p:cNvSpPr txBox="1">
            <a:spLocks noChangeArrowheads="1"/>
          </p:cNvSpPr>
          <p:nvPr/>
        </p:nvSpPr>
        <p:spPr bwMode="auto">
          <a:xfrm>
            <a:off x="1500188" y="1357313"/>
            <a:ext cx="6858000" cy="4400550"/>
          </a:xfrm>
          <a:prstGeom prst="rect">
            <a:avLst/>
          </a:prstGeom>
          <a:noFill/>
          <a:ln w="9525">
            <a:noFill/>
            <a:miter lim="800000"/>
            <a:headEnd/>
            <a:tailEnd/>
          </a:ln>
        </p:spPr>
        <p:txBody>
          <a:bodyPr>
            <a:spAutoFit/>
          </a:bodyPr>
          <a:lstStyle/>
          <a:p>
            <a:pPr marL="342900" indent="-342900">
              <a:defRPr/>
            </a:pPr>
            <a:r>
              <a:rPr lang="ru-RU" sz="2000" dirty="0">
                <a:solidFill>
                  <a:schemeClr val="accent2">
                    <a:lumMod val="40000"/>
                    <a:lumOff val="60000"/>
                  </a:schemeClr>
                </a:solidFill>
                <a:latin typeface="Arial" charset="0"/>
                <a:cs typeface="Arial" charset="0"/>
              </a:rPr>
              <a:t>1.В каком городе родился И.Кант</a:t>
            </a:r>
            <a:r>
              <a:rPr lang="en-US" sz="2000" dirty="0">
                <a:solidFill>
                  <a:schemeClr val="accent2">
                    <a:lumMod val="40000"/>
                    <a:lumOff val="60000"/>
                  </a:schemeClr>
                </a:solidFill>
                <a:latin typeface="Arial" charset="0"/>
                <a:cs typeface="Arial" charset="0"/>
              </a:rPr>
              <a:t>?</a:t>
            </a:r>
            <a:endParaRPr lang="ru-RU" sz="2000" dirty="0">
              <a:solidFill>
                <a:schemeClr val="accent2">
                  <a:lumMod val="40000"/>
                  <a:lumOff val="60000"/>
                </a:schemeClr>
              </a:solidFill>
              <a:latin typeface="Arial" charset="0"/>
              <a:cs typeface="Arial" charset="0"/>
            </a:endParaRPr>
          </a:p>
          <a:p>
            <a:pPr marL="342900" indent="-342900">
              <a:defRPr/>
            </a:pPr>
            <a:r>
              <a:rPr lang="ru-RU" sz="2000" dirty="0">
                <a:solidFill>
                  <a:schemeClr val="accent2">
                    <a:lumMod val="40000"/>
                    <a:lumOff val="60000"/>
                  </a:schemeClr>
                </a:solidFill>
                <a:latin typeface="Arial" charset="0"/>
                <a:cs typeface="Arial" charset="0"/>
              </a:rPr>
              <a:t>а. Штутгарт;</a:t>
            </a:r>
          </a:p>
          <a:p>
            <a:pPr marL="342900" indent="-342900">
              <a:defRPr/>
            </a:pPr>
            <a:r>
              <a:rPr lang="ru-RU" sz="2000" dirty="0">
                <a:solidFill>
                  <a:schemeClr val="accent2">
                    <a:lumMod val="40000"/>
                    <a:lumOff val="60000"/>
                  </a:schemeClr>
                </a:solidFill>
                <a:latin typeface="Arial" charset="0"/>
                <a:cs typeface="Arial" charset="0"/>
              </a:rPr>
              <a:t>б. Кенигсберг;</a:t>
            </a:r>
          </a:p>
          <a:p>
            <a:pPr marL="342900" indent="-342900">
              <a:defRPr/>
            </a:pPr>
            <a:r>
              <a:rPr lang="ru-RU" sz="2000" dirty="0">
                <a:solidFill>
                  <a:schemeClr val="accent2">
                    <a:lumMod val="40000"/>
                    <a:lumOff val="60000"/>
                  </a:schemeClr>
                </a:solidFill>
                <a:latin typeface="Arial" charset="0"/>
                <a:cs typeface="Arial" charset="0"/>
              </a:rPr>
              <a:t>в. Нюрнберг.</a:t>
            </a:r>
          </a:p>
          <a:p>
            <a:pPr marL="342900" indent="-342900">
              <a:defRPr/>
            </a:pPr>
            <a:r>
              <a:rPr lang="ru-RU" sz="2000" dirty="0">
                <a:solidFill>
                  <a:schemeClr val="accent3">
                    <a:lumMod val="60000"/>
                    <a:lumOff val="40000"/>
                  </a:schemeClr>
                </a:solidFill>
                <a:latin typeface="Arial" charset="0"/>
                <a:cs typeface="Arial" charset="0"/>
              </a:rPr>
              <a:t>2.Назовите  периоды творчества И.Канта?</a:t>
            </a:r>
          </a:p>
          <a:p>
            <a:pPr marL="342900" indent="-342900">
              <a:defRPr/>
            </a:pPr>
            <a:r>
              <a:rPr lang="ru-RU" sz="2000" dirty="0">
                <a:solidFill>
                  <a:srgbClr val="FFC000"/>
                </a:solidFill>
                <a:latin typeface="Arial" charset="0"/>
                <a:cs typeface="Arial" charset="0"/>
              </a:rPr>
              <a:t>3. Кем был И.Кант в Критическом периоде творчества?</a:t>
            </a:r>
          </a:p>
          <a:p>
            <a:pPr marL="342900" indent="-342900">
              <a:defRPr/>
            </a:pPr>
            <a:r>
              <a:rPr lang="ru-RU" sz="2000" dirty="0">
                <a:solidFill>
                  <a:schemeClr val="accent4">
                    <a:lumMod val="60000"/>
                    <a:lumOff val="40000"/>
                  </a:schemeClr>
                </a:solidFill>
                <a:latin typeface="Arial" charset="0"/>
                <a:cs typeface="Arial" charset="0"/>
              </a:rPr>
              <a:t>4. На сколько частей делится Философская система Г. Гегеля?</a:t>
            </a:r>
          </a:p>
          <a:p>
            <a:pPr marL="342900" indent="-342900">
              <a:defRPr/>
            </a:pPr>
            <a:r>
              <a:rPr lang="ru-RU" sz="2000" dirty="0">
                <a:solidFill>
                  <a:schemeClr val="accent4">
                    <a:lumMod val="60000"/>
                    <a:lumOff val="40000"/>
                  </a:schemeClr>
                </a:solidFill>
                <a:latin typeface="Arial" charset="0"/>
                <a:cs typeface="Arial" charset="0"/>
              </a:rPr>
              <a:t>а. 2</a:t>
            </a:r>
          </a:p>
          <a:p>
            <a:pPr marL="342900" indent="-342900">
              <a:defRPr/>
            </a:pPr>
            <a:r>
              <a:rPr lang="ru-RU" sz="2000" dirty="0">
                <a:solidFill>
                  <a:schemeClr val="accent4">
                    <a:lumMod val="60000"/>
                    <a:lumOff val="40000"/>
                  </a:schemeClr>
                </a:solidFill>
                <a:latin typeface="Arial" charset="0"/>
                <a:cs typeface="Arial" charset="0"/>
              </a:rPr>
              <a:t>б. 3</a:t>
            </a:r>
          </a:p>
          <a:p>
            <a:pPr marL="342900" indent="-342900">
              <a:defRPr/>
            </a:pPr>
            <a:r>
              <a:rPr lang="ru-RU" sz="2000" dirty="0">
                <a:solidFill>
                  <a:schemeClr val="accent4">
                    <a:lumMod val="60000"/>
                    <a:lumOff val="40000"/>
                  </a:schemeClr>
                </a:solidFill>
                <a:latin typeface="Arial" charset="0"/>
                <a:cs typeface="Arial" charset="0"/>
              </a:rPr>
              <a:t>в. 4</a:t>
            </a:r>
            <a:r>
              <a:rPr lang="ru-RU" sz="2000" dirty="0">
                <a:latin typeface="Arial" charset="0"/>
                <a:cs typeface="Arial" charset="0"/>
              </a:rPr>
              <a:t>.</a:t>
            </a:r>
          </a:p>
          <a:p>
            <a:pPr marL="342900" indent="-342900">
              <a:defRPr/>
            </a:pPr>
            <a:r>
              <a:rPr lang="ru-RU" sz="2000" dirty="0">
                <a:solidFill>
                  <a:schemeClr val="accent3">
                    <a:lumMod val="60000"/>
                    <a:lumOff val="40000"/>
                  </a:schemeClr>
                </a:solidFill>
                <a:latin typeface="Arial" charset="0"/>
                <a:cs typeface="Arial" charset="0"/>
              </a:rPr>
              <a:t>5.Назовите три закона диалектики?</a:t>
            </a:r>
          </a:p>
          <a:p>
            <a:pPr marL="342900" indent="-342900">
              <a:defRPr/>
            </a:pPr>
            <a:r>
              <a:rPr lang="ru-RU" sz="2000" dirty="0">
                <a:solidFill>
                  <a:schemeClr val="bg1"/>
                </a:solidFill>
                <a:latin typeface="Arial" charset="0"/>
                <a:cs typeface="Arial" charset="0"/>
              </a:rPr>
              <a:t>6. Перечислите основных философов этого периода?</a:t>
            </a:r>
          </a:p>
          <a:p>
            <a:pPr marL="342900" indent="-342900">
              <a:defRPr/>
            </a:pPr>
            <a:r>
              <a:rPr lang="ru-RU" sz="2000" dirty="0">
                <a:latin typeface="Arial" charset="0"/>
                <a:cs typeface="Arial" charset="0"/>
              </a:rPr>
              <a:t>7. Дайте определение понятия Философия?</a:t>
            </a:r>
          </a:p>
        </p:txBody>
      </p:sp>
      <p:sp>
        <p:nvSpPr>
          <p:cNvPr id="4" name="Прямоугольник 3"/>
          <p:cNvSpPr/>
          <p:nvPr/>
        </p:nvSpPr>
        <p:spPr>
          <a:xfrm>
            <a:off x="1928794" y="732992"/>
            <a:ext cx="5054845" cy="338554"/>
          </a:xfrm>
          <a:prstGeom prst="rect">
            <a:avLst/>
          </a:prstGeom>
          <a:noFill/>
        </p:spPr>
        <p:txBody>
          <a:bodyPr wrap="none">
            <a:spAutoFit/>
            <a:scene3d>
              <a:camera prst="orthographicFront"/>
              <a:lightRig rig="balanced" dir="t">
                <a:rot lat="0" lon="0" rev="2100000"/>
              </a:lightRig>
            </a:scene3d>
            <a:sp3d extrusionH="57150" prstMaterial="metal">
              <a:bevelT w="38100" h="25400"/>
              <a:contourClr>
                <a:schemeClr val="bg2"/>
              </a:contourClr>
            </a:sp3d>
          </a:bodyPr>
          <a:lstStyle/>
          <a:p>
            <a:pPr algn="ctr">
              <a:defRPr/>
            </a:pPr>
            <a:r>
              <a:rPr lang="ru-RU" sz="1600" b="1" dirty="0">
                <a:ln w="50800"/>
                <a:solidFill>
                  <a:schemeClr val="bg1">
                    <a:shade val="50000"/>
                  </a:schemeClr>
                </a:solidFill>
                <a:latin typeface="Arial" charset="0"/>
                <a:cs typeface="Arial" charset="0"/>
              </a:rPr>
              <a:t>По теме: «Немецкая классическая философия»</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1587</TotalTime>
  <Words>3773</Words>
  <Application>Microsoft Office PowerPoint</Application>
  <PresentationFormat>Экран (4:3)</PresentationFormat>
  <Paragraphs>308</Paragraphs>
  <Slides>33</Slides>
  <Notes>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33</vt:i4>
      </vt:variant>
    </vt:vector>
  </HeadingPairs>
  <TitlesOfParts>
    <vt:vector size="41" baseType="lpstr">
      <vt:lpstr>Arial</vt:lpstr>
      <vt:lpstr>Constantia</vt:lpstr>
      <vt:lpstr>Wingdings 2</vt:lpstr>
      <vt:lpstr>Calibri</vt:lpstr>
      <vt:lpstr>Times New Roman</vt:lpstr>
      <vt:lpstr>Verdana</vt:lpstr>
      <vt:lpstr>Wingdings</vt:lpstr>
      <vt:lpstr>Бумажная</vt:lpstr>
      <vt:lpstr>Немецкая классическая философия</vt:lpstr>
      <vt:lpstr>Основные этапы</vt:lpstr>
      <vt:lpstr>Слайд 3</vt:lpstr>
      <vt:lpstr>Слайд 4</vt:lpstr>
      <vt:lpstr>              Иммануил Кант</vt:lpstr>
      <vt:lpstr>Слайд 6</vt:lpstr>
      <vt:lpstr>Слайд 7</vt:lpstr>
      <vt:lpstr>Слайд 8</vt:lpstr>
      <vt:lpstr>Слайд 9</vt:lpstr>
      <vt:lpstr>Слайд 10</vt:lpstr>
      <vt:lpstr>Критический период</vt:lpstr>
      <vt:lpstr>Слайд 12</vt:lpstr>
      <vt:lpstr>Слайд 13</vt:lpstr>
      <vt:lpstr>Теперь о синтезе знания. Логические формы, которые служат основой синтеза. По Канту, категории -априорны. В соответствии с 4 различными видами суждений возникает у Канта следующая таблица категорий</vt:lpstr>
      <vt:lpstr>Слайд 15</vt:lpstr>
      <vt:lpstr>Слайд 16</vt:lpstr>
      <vt:lpstr>"Антропология" (1798) - последняя работа, изданная самим автором. Здесь как бы подводится итог размышлениям о человеке и вообще всем философским размышлениям.</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     И о некоторых Философах  этого периода</vt:lpstr>
      <vt:lpstr> </vt:lpstr>
      <vt:lpstr>Людвиг Фейербах</vt:lpstr>
      <vt:lpstr>Слайд 32</vt:lpstr>
      <vt:lpstr>Слайд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Немецкая классическая философия</dc:title>
  <dc:creator>хакер</dc:creator>
  <cp:lastModifiedBy>1</cp:lastModifiedBy>
  <cp:revision>175</cp:revision>
  <dcterms:created xsi:type="dcterms:W3CDTF">2013-11-30T13:23:26Z</dcterms:created>
  <dcterms:modified xsi:type="dcterms:W3CDTF">2012-02-14T17:51:39Z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531071</vt:lpwstr>
  </property>
  <property fmtid="{D5CDD505-2E9C-101B-9397-08002B2CF9AE}" name="NXPowerLiteSettings" pid="3">
    <vt:lpwstr>F48002E0015000</vt:lpwstr>
  </property>
  <property fmtid="{D5CDD505-2E9C-101B-9397-08002B2CF9AE}" name="NXPowerLiteVersion" pid="4">
    <vt:lpwstr>D5.0.2</vt:lpwstr>
  </property>
  <property fmtid="{D5CDD505-2E9C-101B-9397-08002B2CF9AE}" name="NXTAG2" pid="5">
    <vt:lpwstr>0008006ad00000000000010250600207f48002e0015000</vt:lpwstr>
  </property>
</Properties>
</file>