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4" r:id="rId12"/>
    <p:sldId id="26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172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6448474-2890-40A2-AA16-E094A01E456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8FB1F-2FDC-4AD2-B76F-433CA5CAF1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17E985-3E57-4392-93C2-5B83350AFC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9EC42C-EC3E-40B4-B874-C61E8AEE13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DC284-E9C0-4B5B-9F6F-D1023AD761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C4BFE-2DB7-4603-8C94-2825886BD2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19425-B82A-47BB-A1BE-A31BAE5F30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93576-4D95-4A12-AE23-3352EF3145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EFD5E-14B8-4151-B45B-D7A8F24D6A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06CC3-D8A4-45E8-91BE-B3A46D2F4F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25A209-D3B2-416F-8B8C-13E461CEAF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C2D9046D-AEDA-431E-B69F-F53C2087A0C0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38200" y="3505200"/>
            <a:ext cx="7772400" cy="1431925"/>
          </a:xfrm>
        </p:spPr>
        <p:txBody>
          <a:bodyPr/>
          <a:lstStyle/>
          <a:p>
            <a:r>
              <a:rPr lang="ru-RU" sz="4800" b="1"/>
              <a:t>Выступление на педагогическом </a:t>
            </a:r>
            <a:br>
              <a:rPr lang="ru-RU" sz="4800" b="1"/>
            </a:br>
            <a:r>
              <a:rPr lang="ru-RU" sz="4800" b="1"/>
              <a:t>совете школы </a:t>
            </a:r>
            <a:br>
              <a:rPr lang="ru-RU" sz="4800" b="1"/>
            </a:br>
            <a:r>
              <a:rPr lang="ru-RU" sz="4800" b="1"/>
              <a:t>молодых специалистов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14400" y="3962400"/>
            <a:ext cx="7772400" cy="1431925"/>
          </a:xfrm>
        </p:spPr>
        <p:txBody>
          <a:bodyPr/>
          <a:lstStyle/>
          <a:p>
            <a:r>
              <a:rPr lang="ru-RU" sz="6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Личностные компоненты</a:t>
            </a:r>
            <a:br>
              <a:rPr lang="ru-RU" sz="6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6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нового педагога </a:t>
            </a:r>
            <a:br>
              <a:rPr lang="ru-RU" sz="6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6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российской школы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172200"/>
          </a:xfrm>
        </p:spPr>
        <p:txBody>
          <a:bodyPr/>
          <a:lstStyle/>
          <a:p>
            <a:r>
              <a:rPr lang="ru-RU" sz="4000" b="1" u="sng"/>
              <a:t>Мнение педагогов:</a:t>
            </a:r>
            <a:br>
              <a:rPr lang="ru-RU" sz="4000" b="1" u="sng"/>
            </a:br>
            <a:r>
              <a:rPr lang="ru-RU" sz="3200">
                <a:latin typeface="Arial" pitchFamily="34" charset="0"/>
              </a:rPr>
              <a:t>-гражданская ответственность</a:t>
            </a:r>
            <a:br>
              <a:rPr lang="ru-RU" sz="3200">
                <a:latin typeface="Arial" pitchFamily="34" charset="0"/>
              </a:rPr>
            </a:br>
            <a:r>
              <a:rPr lang="ru-RU" sz="3200">
                <a:latin typeface="Arial" pitchFamily="34" charset="0"/>
              </a:rPr>
              <a:t>-способность к активному социально-культурной деятельности</a:t>
            </a:r>
            <a:br>
              <a:rPr lang="ru-RU" sz="3200">
                <a:latin typeface="Arial" pitchFamily="34" charset="0"/>
              </a:rPr>
            </a:br>
            <a:r>
              <a:rPr lang="ru-RU" sz="3200">
                <a:latin typeface="Arial" pitchFamily="34" charset="0"/>
              </a:rPr>
              <a:t>-высокая культура и нравственность</a:t>
            </a:r>
            <a:br>
              <a:rPr lang="ru-RU" sz="3200">
                <a:latin typeface="Arial" pitchFamily="34" charset="0"/>
              </a:rPr>
            </a:br>
            <a:r>
              <a:rPr lang="ru-RU" sz="3200">
                <a:latin typeface="Arial" pitchFamily="34" charset="0"/>
              </a:rPr>
              <a:t>-тактичность</a:t>
            </a:r>
            <a:br>
              <a:rPr lang="ru-RU" sz="3200">
                <a:latin typeface="Arial" pitchFamily="34" charset="0"/>
              </a:rPr>
            </a:br>
            <a:r>
              <a:rPr lang="ru-RU" sz="3200">
                <a:latin typeface="Arial" pitchFamily="34" charset="0"/>
              </a:rPr>
              <a:t>-толерантность</a:t>
            </a:r>
            <a:br>
              <a:rPr lang="ru-RU" sz="3200">
                <a:latin typeface="Arial" pitchFamily="34" charset="0"/>
              </a:rPr>
            </a:br>
            <a:r>
              <a:rPr lang="ru-RU" sz="3200">
                <a:latin typeface="Arial" pitchFamily="34" charset="0"/>
              </a:rPr>
              <a:t>-способность к конструктивному общению</a:t>
            </a:r>
            <a:br>
              <a:rPr lang="ru-RU" sz="3200">
                <a:latin typeface="Arial" pitchFamily="34" charset="0"/>
              </a:rPr>
            </a:br>
            <a:r>
              <a:rPr lang="ru-RU" sz="3200">
                <a:latin typeface="Arial" pitchFamily="34" charset="0"/>
              </a:rPr>
              <a:t>-способность к собственному саморазвитию и самовоспитанию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295400"/>
            <a:ext cx="8229600" cy="1384300"/>
          </a:xfrm>
        </p:spPr>
        <p:txBody>
          <a:bodyPr/>
          <a:lstStyle/>
          <a:p>
            <a:r>
              <a:rPr lang="ru-RU" sz="3600"/>
              <a:t/>
            </a:r>
            <a:br>
              <a:rPr lang="ru-RU" sz="3600"/>
            </a:br>
            <a:r>
              <a:rPr lang="ru-RU" sz="3600"/>
              <a:t/>
            </a:r>
            <a:br>
              <a:rPr lang="ru-RU" sz="3600"/>
            </a:br>
            <a:r>
              <a:rPr lang="ru-RU" sz="3600"/>
              <a:t/>
            </a:r>
            <a:br>
              <a:rPr lang="ru-RU" sz="3600"/>
            </a:br>
            <a:r>
              <a:rPr lang="ru-RU" sz="3600"/>
              <a:t/>
            </a:r>
            <a:br>
              <a:rPr lang="ru-RU" sz="3600"/>
            </a:br>
            <a:r>
              <a:rPr lang="ru-RU" sz="3600"/>
              <a:t/>
            </a:r>
            <a:br>
              <a:rPr lang="ru-RU" sz="3600"/>
            </a:br>
            <a:r>
              <a:rPr lang="ru-RU" sz="4000" b="1" u="sng"/>
              <a:t>Мнение родителей:</a:t>
            </a:r>
            <a:br>
              <a:rPr lang="ru-RU" sz="4000" b="1" u="sng"/>
            </a:br>
            <a:r>
              <a:rPr lang="ru-RU" sz="3600"/>
              <a:t>-культура физического и психического здоровья</a:t>
            </a:r>
            <a:br>
              <a:rPr lang="ru-RU" sz="3600"/>
            </a:br>
            <a:r>
              <a:rPr lang="ru-RU" sz="3600"/>
              <a:t>-подлинная интелегентность, духовная культура</a:t>
            </a:r>
            <a:br>
              <a:rPr lang="ru-RU" sz="3600"/>
            </a:br>
            <a:r>
              <a:rPr lang="ru-RU" sz="3600"/>
              <a:t>-благородство</a:t>
            </a:r>
            <a:br>
              <a:rPr lang="ru-RU" sz="3600"/>
            </a:br>
            <a:r>
              <a:rPr lang="ru-RU" sz="3600"/>
              <a:t>-отзывчивость</a:t>
            </a:r>
            <a:br>
              <a:rPr lang="ru-RU" sz="3600"/>
            </a:br>
            <a:r>
              <a:rPr lang="ru-RU" sz="3600"/>
              <a:t>-максимальная реализация индивидуального таланта</a:t>
            </a:r>
            <a:br>
              <a:rPr lang="ru-RU" sz="3600"/>
            </a:br>
            <a:r>
              <a:rPr lang="ru-RU" sz="3600"/>
              <a:t>-творческое отношение к делу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362200"/>
            <a:ext cx="8229600" cy="1384300"/>
          </a:xfrm>
        </p:spPr>
        <p:txBody>
          <a:bodyPr/>
          <a:lstStyle/>
          <a:p>
            <a:r>
              <a:rPr lang="ru-RU" sz="4000" b="1" u="sng"/>
              <a:t>Мнение учащихся:</a:t>
            </a:r>
            <a:r>
              <a:rPr lang="ru-RU" sz="4000" b="1"/>
              <a:t/>
            </a:r>
            <a:br>
              <a:rPr lang="ru-RU" sz="4000" b="1"/>
            </a:br>
            <a:r>
              <a:rPr lang="ru-RU" sz="4000"/>
              <a:t>-решительность</a:t>
            </a:r>
            <a:br>
              <a:rPr lang="ru-RU" sz="4000"/>
            </a:br>
            <a:r>
              <a:rPr lang="ru-RU" sz="4000"/>
              <a:t>-уверенность в себе</a:t>
            </a:r>
            <a:br>
              <a:rPr lang="ru-RU" sz="4000"/>
            </a:br>
            <a:r>
              <a:rPr lang="ru-RU" sz="4000"/>
              <a:t>-целеустремленность</a:t>
            </a:r>
            <a:br>
              <a:rPr lang="ru-RU" sz="4000"/>
            </a:br>
            <a:r>
              <a:rPr lang="ru-RU" sz="4000"/>
              <a:t>-эмоциональная устойчивость</a:t>
            </a:r>
            <a:br>
              <a:rPr lang="ru-RU" sz="4000"/>
            </a:br>
            <a:r>
              <a:rPr lang="ru-RU" sz="4000"/>
              <a:t>-доброжелательность</a:t>
            </a:r>
            <a:br>
              <a:rPr lang="ru-RU" sz="4000"/>
            </a:br>
            <a:r>
              <a:rPr lang="ru-RU" sz="4000"/>
              <a:t>-справедливость</a:t>
            </a:r>
            <a:br>
              <a:rPr lang="ru-RU" sz="4000"/>
            </a:br>
            <a:r>
              <a:rPr lang="ru-RU" sz="4000"/>
              <a:t>-тактичность</a:t>
            </a:r>
            <a:br>
              <a:rPr lang="ru-RU" sz="4000"/>
            </a:br>
            <a:r>
              <a:rPr lang="ru-RU" sz="4000"/>
              <a:t>-вежливость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057400"/>
            <a:ext cx="8229600" cy="1384300"/>
          </a:xfrm>
        </p:spPr>
        <p:txBody>
          <a:bodyPr/>
          <a:lstStyle/>
          <a:p>
            <a:r>
              <a:rPr lang="ru-RU" sz="4000" b="1" u="sng"/>
              <a:t>Мнение молодых педагогов:</a:t>
            </a:r>
            <a:r>
              <a:rPr lang="ru-RU" sz="4000" b="1"/>
              <a:t/>
            </a:r>
            <a:br>
              <a:rPr lang="ru-RU" sz="4000" b="1"/>
            </a:br>
            <a:r>
              <a:rPr lang="ru-RU" sz="4000"/>
              <a:t>-активность</a:t>
            </a:r>
            <a:br>
              <a:rPr lang="ru-RU" sz="4000"/>
            </a:br>
            <a:r>
              <a:rPr lang="ru-RU" sz="4000"/>
              <a:t>-эмоциональная устойчивость</a:t>
            </a:r>
            <a:br>
              <a:rPr lang="ru-RU" sz="4000"/>
            </a:br>
            <a:r>
              <a:rPr lang="ru-RU" sz="4000"/>
              <a:t>-коммуникабельность</a:t>
            </a:r>
            <a:br>
              <a:rPr lang="ru-RU" sz="4000"/>
            </a:br>
            <a:r>
              <a:rPr lang="ru-RU" sz="4000"/>
              <a:t>-оптимизм</a:t>
            </a:r>
            <a:br>
              <a:rPr lang="ru-RU" sz="4000"/>
            </a:br>
            <a:r>
              <a:rPr lang="ru-RU" sz="4000"/>
              <a:t>-нравственность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384300"/>
          </a:xfrm>
        </p:spPr>
        <p:txBody>
          <a:bodyPr/>
          <a:lstStyle/>
          <a:p>
            <a:pPr algn="ctr"/>
            <a:r>
              <a:rPr lang="ru-RU" sz="7200" b="1"/>
              <a:t>Облик современного учителя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362200"/>
            <a:ext cx="8229600" cy="1384300"/>
          </a:xfrm>
        </p:spPr>
        <p:txBody>
          <a:bodyPr/>
          <a:lstStyle/>
          <a:p>
            <a:pPr>
              <a:buClr>
                <a:schemeClr val="accent1"/>
              </a:buClr>
              <a:buFont typeface="Wingdings" pitchFamily="2" charset="2"/>
              <a:buNone/>
            </a:pPr>
            <a:r>
              <a:rPr lang="ru-RU" sz="2800"/>
              <a:t/>
            </a:r>
            <a:br>
              <a:rPr lang="ru-RU" sz="2800"/>
            </a:br>
            <a:r>
              <a:rPr lang="ru-RU" sz="2800"/>
              <a:t/>
            </a:r>
            <a:br>
              <a:rPr lang="ru-RU" sz="2800"/>
            </a:br>
            <a:r>
              <a:rPr lang="ru-RU" sz="2800"/>
              <a:t>Здоровый</a:t>
            </a:r>
            <a:br>
              <a:rPr lang="ru-RU" sz="2800"/>
            </a:br>
            <a:r>
              <a:rPr lang="ru-RU" sz="2800"/>
              <a:t>морально устойчивый</a:t>
            </a:r>
            <a:br>
              <a:rPr lang="ru-RU" sz="2800"/>
            </a:br>
            <a:r>
              <a:rPr lang="ru-RU" sz="2800"/>
              <a:t>профессиональный</a:t>
            </a:r>
            <a:br>
              <a:rPr lang="ru-RU" sz="2800"/>
            </a:br>
            <a:r>
              <a:rPr lang="ru-RU" sz="2800"/>
              <a:t>образцовый</a:t>
            </a:r>
            <a:br>
              <a:rPr lang="ru-RU" sz="2800"/>
            </a:br>
            <a:r>
              <a:rPr lang="ru-RU" sz="2800"/>
              <a:t>добрый</a:t>
            </a:r>
            <a:br>
              <a:rPr lang="ru-RU" sz="2800"/>
            </a:br>
            <a:r>
              <a:rPr lang="ru-RU" sz="2800"/>
              <a:t>активный</a:t>
            </a:r>
            <a:br>
              <a:rPr lang="ru-RU" sz="2800"/>
            </a:br>
            <a:r>
              <a:rPr lang="ru-RU" sz="2800"/>
              <a:t>любить детей и людей</a:t>
            </a:r>
            <a:br>
              <a:rPr lang="ru-RU" sz="2800"/>
            </a:br>
            <a:r>
              <a:rPr lang="ru-RU" sz="2800"/>
              <a:t>целеустремлен</a:t>
            </a:r>
            <a:br>
              <a:rPr lang="ru-RU" sz="2800"/>
            </a:br>
            <a:r>
              <a:rPr lang="ru-RU" sz="2800"/>
              <a:t>толерантен</a:t>
            </a:r>
            <a:br>
              <a:rPr lang="ru-RU" sz="2800"/>
            </a:br>
            <a:r>
              <a:rPr lang="ru-RU" sz="2800"/>
              <a:t>коммуникативный</a:t>
            </a:r>
            <a:br>
              <a:rPr lang="ru-RU" sz="2800"/>
            </a:br>
            <a:r>
              <a:rPr lang="ru-RU" sz="2800"/>
              <a:t>владеет ИКТ</a:t>
            </a:r>
            <a:br>
              <a:rPr lang="ru-RU" sz="2800"/>
            </a:br>
            <a:r>
              <a:rPr lang="ru-RU" sz="2800"/>
              <a:t>собранный</a:t>
            </a:r>
            <a:br>
              <a:rPr lang="ru-RU" sz="2800"/>
            </a:br>
            <a:r>
              <a:rPr lang="ru-RU" sz="2800"/>
              <a:t>творческий</a:t>
            </a:r>
            <a:br>
              <a:rPr lang="ru-RU" sz="2800"/>
            </a:br>
            <a:r>
              <a:rPr lang="ru-RU" sz="2800"/>
              <a:t>справедливый</a:t>
            </a:r>
            <a:br>
              <a:rPr lang="ru-RU" sz="2800"/>
            </a:br>
            <a:r>
              <a:rPr lang="ru-RU" sz="2800"/>
              <a:t>честный</a:t>
            </a:r>
            <a:br>
              <a:rPr lang="ru-RU" sz="2800"/>
            </a:br>
            <a:r>
              <a:rPr lang="ru-RU" sz="2800"/>
              <a:t>саморазвитие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209800"/>
            <a:ext cx="8229600" cy="1384300"/>
          </a:xfrm>
        </p:spPr>
        <p:txBody>
          <a:bodyPr/>
          <a:lstStyle/>
          <a:p>
            <a:r>
              <a:rPr lang="ru-RU"/>
              <a:t>Равнодушный</a:t>
            </a:r>
            <a:br>
              <a:rPr lang="ru-RU"/>
            </a:br>
            <a:r>
              <a:rPr lang="ru-RU"/>
              <a:t>эгоистичный</a:t>
            </a:r>
            <a:br>
              <a:rPr lang="ru-RU"/>
            </a:br>
            <a:r>
              <a:rPr lang="ru-RU"/>
              <a:t>льстительный</a:t>
            </a:r>
            <a:br>
              <a:rPr lang="ru-RU"/>
            </a:br>
            <a:r>
              <a:rPr lang="ru-RU"/>
              <a:t>не понимать людей</a:t>
            </a:r>
            <a:br>
              <a:rPr lang="ru-RU"/>
            </a:br>
            <a:r>
              <a:rPr lang="ru-RU"/>
              <a:t>пессимизм</a:t>
            </a:r>
            <a:br>
              <a:rPr lang="ru-RU"/>
            </a:br>
            <a:r>
              <a:rPr lang="ru-RU"/>
              <a:t>предвзятый</a:t>
            </a:r>
            <a:br>
              <a:rPr lang="ru-RU"/>
            </a:br>
            <a:r>
              <a:rPr lang="ru-RU"/>
              <a:t>бедный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НОВЫЙ ПЕДАГОГ РОССИЙСКОЙ ШКОЛЫ ДОЛЖЕН БЫТЬ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7" name="Group 11"/>
          <p:cNvGrpSpPr>
            <a:grpSpLocks/>
          </p:cNvGrpSpPr>
          <p:nvPr/>
        </p:nvGrpSpPr>
        <p:grpSpPr bwMode="auto">
          <a:xfrm>
            <a:off x="1600200" y="304800"/>
            <a:ext cx="5257800" cy="6286500"/>
            <a:chOff x="261" y="1494"/>
            <a:chExt cx="11520" cy="13500"/>
          </a:xfrm>
        </p:grpSpPr>
        <p:grpSp>
          <p:nvGrpSpPr>
            <p:cNvPr id="24588" name="Group 12"/>
            <p:cNvGrpSpPr>
              <a:grpSpLocks/>
            </p:cNvGrpSpPr>
            <p:nvPr/>
          </p:nvGrpSpPr>
          <p:grpSpPr bwMode="auto">
            <a:xfrm>
              <a:off x="3141" y="3114"/>
              <a:ext cx="5760" cy="9000"/>
              <a:chOff x="3141" y="3114"/>
              <a:chExt cx="5760" cy="9000"/>
            </a:xfrm>
          </p:grpSpPr>
          <p:grpSp>
            <p:nvGrpSpPr>
              <p:cNvPr id="24589" name="Group 13"/>
              <p:cNvGrpSpPr>
                <a:grpSpLocks/>
              </p:cNvGrpSpPr>
              <p:nvPr/>
            </p:nvGrpSpPr>
            <p:grpSpPr bwMode="auto">
              <a:xfrm>
                <a:off x="3141" y="3114"/>
                <a:ext cx="5760" cy="9000"/>
                <a:chOff x="2781" y="3474"/>
                <a:chExt cx="5760" cy="9000"/>
              </a:xfrm>
            </p:grpSpPr>
            <p:sp>
              <p:nvSpPr>
                <p:cNvPr id="24590" name="AutoShape 14"/>
                <p:cNvSpPr>
                  <a:spLocks noChangeArrowheads="1"/>
                </p:cNvSpPr>
                <p:nvPr/>
              </p:nvSpPr>
              <p:spPr bwMode="auto">
                <a:xfrm>
                  <a:off x="3321" y="5634"/>
                  <a:ext cx="4321" cy="45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9900"/>
                </a:solidFill>
                <a:ln w="28575">
                  <a:solidFill>
                    <a:srgbClr val="993366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591" name="AutoShape 15"/>
                <p:cNvSpPr>
                  <a:spLocks noChangeArrowheads="1"/>
                </p:cNvSpPr>
                <p:nvPr/>
              </p:nvSpPr>
              <p:spPr bwMode="auto">
                <a:xfrm>
                  <a:off x="4581" y="3474"/>
                  <a:ext cx="1980" cy="2160"/>
                </a:xfrm>
                <a:prstGeom prst="smileyFace">
                  <a:avLst>
                    <a:gd name="adj" fmla="val 4653"/>
                  </a:avLst>
                </a:prstGeom>
                <a:solidFill>
                  <a:srgbClr val="FF9900"/>
                </a:solidFill>
                <a:ln w="28575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592" name="Line 16"/>
                <p:cNvSpPr>
                  <a:spLocks noChangeShapeType="1"/>
                </p:cNvSpPr>
                <p:nvPr/>
              </p:nvSpPr>
              <p:spPr bwMode="auto">
                <a:xfrm>
                  <a:off x="6021" y="6714"/>
                  <a:ext cx="2520" cy="1620"/>
                </a:xfrm>
                <a:prstGeom prst="line">
                  <a:avLst/>
                </a:prstGeom>
                <a:noFill/>
                <a:ln w="28575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593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2781" y="6714"/>
                  <a:ext cx="2154" cy="1980"/>
                </a:xfrm>
                <a:prstGeom prst="line">
                  <a:avLst/>
                </a:prstGeom>
                <a:noFill/>
                <a:ln w="28575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594" name="Line 18"/>
                <p:cNvSpPr>
                  <a:spLocks noChangeShapeType="1"/>
                </p:cNvSpPr>
                <p:nvPr/>
              </p:nvSpPr>
              <p:spPr bwMode="auto">
                <a:xfrm>
                  <a:off x="4581" y="9954"/>
                  <a:ext cx="0" cy="2520"/>
                </a:xfrm>
                <a:prstGeom prst="line">
                  <a:avLst/>
                </a:prstGeom>
                <a:noFill/>
                <a:ln w="28575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595" name="Line 19"/>
                <p:cNvSpPr>
                  <a:spLocks noChangeShapeType="1"/>
                </p:cNvSpPr>
                <p:nvPr/>
              </p:nvSpPr>
              <p:spPr bwMode="auto">
                <a:xfrm>
                  <a:off x="6201" y="9954"/>
                  <a:ext cx="0" cy="2520"/>
                </a:xfrm>
                <a:prstGeom prst="line">
                  <a:avLst/>
                </a:prstGeom>
                <a:noFill/>
                <a:ln w="28575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596" name="AutoShape 20"/>
              <p:cNvSpPr>
                <a:spLocks noChangeArrowheads="1"/>
              </p:cNvSpPr>
              <p:nvPr/>
            </p:nvSpPr>
            <p:spPr bwMode="auto">
              <a:xfrm>
                <a:off x="5841" y="6714"/>
                <a:ext cx="719" cy="721"/>
              </a:xfrm>
              <a:custGeom>
                <a:avLst/>
                <a:gdLst>
                  <a:gd name="T0" fmla="*/ 10860 w 21600"/>
                  <a:gd name="T1" fmla="*/ 2187 h 21600"/>
                  <a:gd name="T2" fmla="*/ 2928 w 21600"/>
                  <a:gd name="T3" fmla="*/ 10800 h 21600"/>
                  <a:gd name="T4" fmla="*/ 10860 w 21600"/>
                  <a:gd name="T5" fmla="*/ 21600 h 21600"/>
                  <a:gd name="T6" fmla="*/ 18672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37 w 21600"/>
                  <a:gd name="T13" fmla="*/ 2277 h 21600"/>
                  <a:gd name="T14" fmla="*/ 16557 w 21600"/>
                  <a:gd name="T15" fmla="*/ 1367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597" name="AutoShape 21"/>
            <p:cNvSpPr>
              <a:spLocks noChangeArrowheads="1"/>
            </p:cNvSpPr>
            <p:nvPr/>
          </p:nvSpPr>
          <p:spPr bwMode="auto">
            <a:xfrm>
              <a:off x="261" y="4734"/>
              <a:ext cx="4860" cy="1980"/>
            </a:xfrm>
            <a:prstGeom prst="wedgeEllipseCallout">
              <a:avLst>
                <a:gd name="adj1" fmla="val 79014"/>
                <a:gd name="adj2" fmla="val 65907"/>
              </a:avLst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>
                  <a:solidFill>
                    <a:srgbClr val="000000"/>
                  </a:solidFill>
                </a:rPr>
                <a:t>НРАВСТВЕННОСТЬ</a:t>
              </a:r>
            </a:p>
          </p:txBody>
        </p:sp>
        <p:sp>
          <p:nvSpPr>
            <p:cNvPr id="24598" name="AutoShape 22"/>
            <p:cNvSpPr>
              <a:spLocks noChangeArrowheads="1"/>
            </p:cNvSpPr>
            <p:nvPr/>
          </p:nvSpPr>
          <p:spPr bwMode="auto">
            <a:xfrm>
              <a:off x="6921" y="9954"/>
              <a:ext cx="4860" cy="2160"/>
            </a:xfrm>
            <a:prstGeom prst="wedgeEllipseCallout">
              <a:avLst>
                <a:gd name="adj1" fmla="val -15741"/>
                <a:gd name="adj2" fmla="val -153472"/>
              </a:avLst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ru-RU" sz="1600" b="1"/>
            </a:p>
            <a:p>
              <a:pPr algn="ctr"/>
              <a:r>
                <a:rPr lang="ru-RU" sz="1600" b="1">
                  <a:solidFill>
                    <a:srgbClr val="000000"/>
                  </a:solidFill>
                </a:rPr>
                <a:t>ТВОРЧЕСТВО</a:t>
              </a: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4599" name="AutoShape 23"/>
            <p:cNvSpPr>
              <a:spLocks noChangeArrowheads="1"/>
            </p:cNvSpPr>
            <p:nvPr/>
          </p:nvSpPr>
          <p:spPr bwMode="auto">
            <a:xfrm>
              <a:off x="2961" y="13014"/>
              <a:ext cx="4860" cy="1980"/>
            </a:xfrm>
            <a:prstGeom prst="wedgeEllipseCallout">
              <a:avLst>
                <a:gd name="adj1" fmla="val 15125"/>
                <a:gd name="adj2" fmla="val -131060"/>
              </a:avLst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ru-RU" sz="1600" b="1"/>
            </a:p>
            <a:p>
              <a:pPr algn="ctr"/>
              <a:r>
                <a:rPr lang="ru-RU" sz="1600" b="1">
                  <a:solidFill>
                    <a:srgbClr val="000000"/>
                  </a:solidFill>
                </a:rPr>
                <a:t>ЗДОРОВЬЕ</a:t>
              </a: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4600" name="AutoShape 24"/>
            <p:cNvSpPr>
              <a:spLocks noChangeArrowheads="1"/>
            </p:cNvSpPr>
            <p:nvPr/>
          </p:nvSpPr>
          <p:spPr bwMode="auto">
            <a:xfrm>
              <a:off x="6741" y="1494"/>
              <a:ext cx="4860" cy="1980"/>
            </a:xfrm>
            <a:prstGeom prst="wedgeEllipseCallout">
              <a:avLst>
                <a:gd name="adj1" fmla="val -50000"/>
                <a:gd name="adj2" fmla="val 68181"/>
              </a:avLst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ru-RU" sz="1600" b="1"/>
            </a:p>
            <a:p>
              <a:pPr algn="ctr"/>
              <a:r>
                <a:rPr lang="ru-RU" sz="1600" b="1">
                  <a:solidFill>
                    <a:srgbClr val="000000"/>
                  </a:solidFill>
                </a:rPr>
                <a:t>ИНТЕЛЛЕКТ</a:t>
              </a:r>
              <a:endParaRPr lang="ru-RU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b="1"/>
              <a:t>СПАСИБО ЗА ВНИМАНИЕ!!!!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36</TotalTime>
  <Words>33</Words>
  <Application>Microsoft PowerPoint</Application>
  <PresentationFormat>Экран (4:3)</PresentationFormat>
  <Paragraphs>18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Tahoma</vt:lpstr>
      <vt:lpstr>Wingdings</vt:lpstr>
      <vt:lpstr>Океан</vt:lpstr>
      <vt:lpstr>Выступление на педагогическом  совете школы  молодых специалистов</vt:lpstr>
      <vt:lpstr>Личностные компоненты  нового педагога  российской школы</vt:lpstr>
      <vt:lpstr>Мнение педагогов: -гражданская ответственность -способность к активному социально-культурной деятельности -высокая культура и нравственность -тактичность -толерантность -способность к конструктивному общению -способность к собственному саморазвитию и самовоспитанию</vt:lpstr>
      <vt:lpstr>     Мнение родителей: -культура физического и психического здоровья -подлинная интелегентность, духовная культура -благородство -отзывчивость -максимальная реализация индивидуального таланта -творческое отношение к делу</vt:lpstr>
      <vt:lpstr>Мнение учащихся: -решительность -уверенность в себе -целеустремленность -эмоциональная устойчивость -доброжелательность -справедливость -тактичность -вежливость</vt:lpstr>
      <vt:lpstr>Мнение молодых педагогов: -активность -эмоциональная устойчивость -коммуникабельность -оптимизм -нравственность</vt:lpstr>
      <vt:lpstr>Облик современного учителя</vt:lpstr>
      <vt:lpstr>  Здоровый морально устойчивый профессиональный образцовый добрый активный любить детей и людей целеустремлен толерантен коммуникативный владеет ИКТ собранный творческий справедливый честный саморазвитие</vt:lpstr>
      <vt:lpstr>Равнодушный эгоистичный льстительный не понимать людей пессимизм предвзятый бедный</vt:lpstr>
      <vt:lpstr>НОВЫЙ ПЕДАГОГ РОССИЙСКОЙ ШКОЛЫ ДОЛЖЕН БЫТЬ</vt:lpstr>
      <vt:lpstr>Слайд 11</vt:lpstr>
      <vt:lpstr>СПАСИБО ЗА ВНИМАНИЕ!!!!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3</cp:revision>
  <cp:lastPrinted>1601-01-01T00:00:00Z</cp:lastPrinted>
  <dcterms:created xsi:type="dcterms:W3CDTF">1601-01-01T00:00:00Z</dcterms:created>
  <dcterms:modified xsi:type="dcterms:W3CDTF">2015-04-09T11:54:54Z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