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80" r:id="rId3"/>
    <p:sldId id="276" r:id="rId4"/>
    <p:sldId id="277" r:id="rId5"/>
    <p:sldId id="278" r:id="rId6"/>
    <p:sldId id="279" r:id="rId7"/>
    <p:sldId id="275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13498"/>
    <a:srgbClr val="A792DA"/>
    <a:srgbClr val="D60000"/>
    <a:srgbClr val="FF6D6D"/>
    <a:srgbClr val="FF61B4"/>
    <a:srgbClr val="CC3300"/>
    <a:srgbClr val="FF0000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35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4953000"/>
            <a:ext cx="8610600" cy="1295400"/>
          </a:xfrm>
        </p:spPr>
        <p:txBody>
          <a:bodyPr/>
          <a:lstStyle>
            <a:lvl1pPr marL="0" indent="0">
              <a:buFontTx/>
              <a:buNone/>
              <a:defRPr sz="3200">
                <a:latin typeface="Century Gothic" pitchFamily="34" charset="0"/>
              </a:defRPr>
            </a:lvl1pPr>
          </a:lstStyle>
          <a:p>
            <a:r>
              <a:rPr lang="en-US"/>
              <a:t>Образец подзаголовка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3"/>
          </p:nvPr>
        </p:nvSpPr>
        <p:spPr>
          <a:xfrm>
            <a:off x="1187450" y="6381750"/>
            <a:ext cx="6840538" cy="312738"/>
          </a:xfrm>
        </p:spPr>
        <p:txBody>
          <a:bodyPr/>
          <a:lstStyle>
            <a:lvl1pPr>
              <a:defRPr>
                <a:solidFill>
                  <a:srgbClr val="DDDDDD"/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239000" y="6400800"/>
            <a:ext cx="1905000" cy="457200"/>
          </a:xfrm>
        </p:spPr>
        <p:txBody>
          <a:bodyPr/>
          <a:lstStyle>
            <a:lvl1pPr>
              <a:defRPr>
                <a:solidFill>
                  <a:srgbClr val="DDDDDD"/>
                </a:solidFill>
                <a:latin typeface="Century Gothic" pitchFamily="34" charset="0"/>
              </a:defRPr>
            </a:lvl1pPr>
          </a:lstStyle>
          <a:p>
            <a:fld id="{432DB6E2-AA5E-4C82-A880-5AD12B6B01C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4572000"/>
          </a:xfrm>
        </p:spPr>
        <p:txBody>
          <a:bodyPr/>
          <a:lstStyle>
            <a:lvl1pPr>
              <a:defRPr sz="4000">
                <a:latin typeface="Century Gothic" pitchFamily="34" charset="0"/>
              </a:defRPr>
            </a:lvl1pPr>
          </a:lstStyle>
          <a:p>
            <a:r>
              <a:rPr lang="en-US"/>
              <a:t/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r>
              <a:rPr lang="en-US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83F5671-F13E-4590-A2AA-42318E048DC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CCEF860-DF65-4C2D-82E5-D4EA618E83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4800" y="1887538"/>
            <a:ext cx="1895475" cy="294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352675" y="1887538"/>
            <a:ext cx="1895475" cy="294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464B6F8-E47F-428C-AAB3-64E0671317A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C721CDA-4CBD-4631-A4E5-BD83D931A26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53778B9-2D14-4960-90CC-6682DB95D2F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7825FB1-CE52-4E5E-9CE3-9D4AC59C9DB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A0C319D-513E-4A94-82C7-0009AA71F2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DDB0207-CD1D-453F-9620-E5EB2DE7785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FE90E09-8A7B-4BBA-A9CE-BA6E1EC905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34200" y="-26988"/>
            <a:ext cx="2209800" cy="486092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-26988"/>
            <a:ext cx="6477000" cy="486092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1E5EC93-E109-42F5-87D8-2BFE47C869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42988" y="-26988"/>
            <a:ext cx="8101012" cy="1511301"/>
          </a:xfrm>
          <a:prstGeom prst="rect">
            <a:avLst/>
          </a:prstGeom>
          <a:solidFill>
            <a:srgbClr val="A792D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887538"/>
            <a:ext cx="3943350" cy="294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42988" y="6453188"/>
            <a:ext cx="712946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FFFB7"/>
                </a:solidFill>
              </a:defRPr>
            </a:lvl1pPr>
          </a:lstStyle>
          <a:p>
            <a:endParaRPr lang="ru-RU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27988" y="6524625"/>
            <a:ext cx="1116012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B7"/>
                </a:solidFill>
              </a:defRPr>
            </a:lvl1pPr>
          </a:lstStyle>
          <a:p>
            <a:fld id="{7238ED70-3CC1-450C-ABCB-E44778B59257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4109" name="Picture 13" descr="san-tetr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1081088" cy="1484313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513498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>
          <a:solidFill>
            <a:srgbClr val="513498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513498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1400">
          <a:solidFill>
            <a:srgbClr val="513498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rgbClr val="513498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rgbClr val="513498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rgbClr val="513498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rgbClr val="513498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rgbClr val="513498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50350" cy="4572000"/>
          </a:xfrm>
        </p:spPr>
        <p:txBody>
          <a:bodyPr/>
          <a:lstStyle/>
          <a:p>
            <a:r>
              <a:rPr lang="en-US" sz="4400"/>
              <a:t/>
            </a:r>
            <a:br>
              <a:rPr lang="en-US" sz="4400"/>
            </a:br>
            <a:r>
              <a:rPr lang="en-US" sz="4400"/>
              <a:t/>
            </a:r>
            <a:br>
              <a:rPr lang="en-US" sz="4400"/>
            </a:br>
            <a:r>
              <a:rPr lang="en-US" sz="4400"/>
              <a:t/>
            </a:r>
            <a:br>
              <a:rPr lang="en-US" sz="4400"/>
            </a:br>
            <a:r>
              <a:rPr lang="ru-RU" sz="4400"/>
              <a:t>Техника</a:t>
            </a:r>
            <a:r>
              <a:rPr lang="en-US" sz="4400"/>
              <a:t> </a:t>
            </a:r>
            <a:r>
              <a:rPr lang="ru-RU" sz="4400"/>
              <a:t>презентации</a:t>
            </a:r>
            <a:r>
              <a:rPr lang="ru-RU"/>
              <a:t> 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8775" y="4976813"/>
            <a:ext cx="8610600" cy="133191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000" b="1">
                <a:latin typeface="Arial" pitchFamily="34" charset="0"/>
              </a:rPr>
              <a:t>Сергей Александрович Ловягин 		           </a:t>
            </a:r>
            <a:r>
              <a:rPr lang="de-DE" sz="2000" b="1">
                <a:latin typeface="Arial" pitchFamily="34" charset="0"/>
              </a:rPr>
              <a:t>lowjagin</a:t>
            </a:r>
            <a:r>
              <a:rPr lang="en-US" sz="2000" b="1">
                <a:latin typeface="Arial" pitchFamily="34" charset="0"/>
              </a:rPr>
              <a:t>@mail.ru</a:t>
            </a:r>
            <a:r>
              <a:rPr lang="ru-RU" sz="2000" b="1">
                <a:latin typeface="Arial" pitchFamily="34" charset="0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ru-RU" sz="1400" b="1">
                <a:latin typeface="Arial" pitchFamily="34" charset="0"/>
              </a:rPr>
              <a:t>кандидат педагогических наук</a:t>
            </a:r>
          </a:p>
          <a:p>
            <a:pPr>
              <a:lnSpc>
                <a:spcPct val="80000"/>
              </a:lnSpc>
            </a:pPr>
            <a:r>
              <a:rPr lang="ru-RU" sz="1400" b="1">
                <a:latin typeface="Arial" pitchFamily="34" charset="0"/>
              </a:rPr>
              <a:t>лауреат конкурса «Учитель года Москвы-2005» </a:t>
            </a:r>
          </a:p>
          <a:p>
            <a:pPr>
              <a:lnSpc>
                <a:spcPct val="80000"/>
              </a:lnSpc>
            </a:pPr>
            <a:r>
              <a:rPr lang="ru-RU" sz="1400" b="1">
                <a:latin typeface="Arial" pitchFamily="34" charset="0"/>
              </a:rPr>
              <a:t>лауреат гранта Москвы в сфере образования</a:t>
            </a:r>
          </a:p>
          <a:p>
            <a:pPr>
              <a:lnSpc>
                <a:spcPct val="80000"/>
              </a:lnSpc>
            </a:pPr>
            <a:r>
              <a:rPr lang="ru-RU" sz="1400" b="1">
                <a:latin typeface="Arial" pitchFamily="34" charset="0"/>
              </a:rPr>
              <a:t>зам директора школы 1060			                </a:t>
            </a:r>
            <a:r>
              <a:rPr lang="en-US" sz="2000" b="1">
                <a:solidFill>
                  <a:srgbClr val="D60000"/>
                </a:solidFill>
                <a:latin typeface="Arial" pitchFamily="34" charset="0"/>
              </a:rPr>
              <a:t>http://teacher2005.nm.ru</a:t>
            </a:r>
            <a:endParaRPr lang="ru-RU" sz="2000" b="1">
              <a:solidFill>
                <a:srgbClr val="D60000"/>
              </a:solidFill>
              <a:latin typeface="Arial" pitchFamily="34" charset="0"/>
            </a:endParaRPr>
          </a:p>
          <a:p>
            <a:pPr>
              <a:lnSpc>
                <a:spcPct val="80000"/>
              </a:lnSpc>
            </a:pPr>
            <a:endParaRPr lang="ru-RU" sz="2000" b="1">
              <a:latin typeface="Arial" pitchFamily="34" charset="0"/>
            </a:endParaRPr>
          </a:p>
        </p:txBody>
      </p:sp>
      <p:pic>
        <p:nvPicPr>
          <p:cNvPr id="2053" name="Picture 5" descr="6touri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78175" y="490538"/>
            <a:ext cx="2906713" cy="2182812"/>
          </a:xfrm>
          <a:prstGeom prst="rect">
            <a:avLst/>
          </a:prstGeom>
          <a:noFill/>
        </p:spPr>
      </p:pic>
      <p:pic>
        <p:nvPicPr>
          <p:cNvPr id="2054" name="Picture 6" descr="4teach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9925" y="647700"/>
            <a:ext cx="1651000" cy="2205038"/>
          </a:xfrm>
          <a:prstGeom prst="rect">
            <a:avLst/>
          </a:prstGeom>
          <a:noFill/>
        </p:spPr>
      </p:pic>
      <p:pic>
        <p:nvPicPr>
          <p:cNvPr id="2055" name="Picture 7" descr="san-tet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5475" y="647700"/>
            <a:ext cx="1606550" cy="22050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Планирование презентации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887538"/>
            <a:ext cx="8588375" cy="2946400"/>
          </a:xfrm>
        </p:spPr>
        <p:txBody>
          <a:bodyPr/>
          <a:lstStyle/>
          <a:p>
            <a:pPr marL="381000" indent="-381000">
              <a:buFontTx/>
              <a:buAutoNum type="arabicPeriod"/>
            </a:pPr>
            <a:r>
              <a:rPr lang="ru-RU"/>
              <a:t>Количество минут </a:t>
            </a:r>
            <a:r>
              <a:rPr lang="en-US">
                <a:cs typeface="Arial" pitchFamily="34" charset="0"/>
              </a:rPr>
              <a:t>&lt;</a:t>
            </a:r>
            <a:r>
              <a:rPr lang="ru-RU">
                <a:cs typeface="Arial" pitchFamily="34" charset="0"/>
              </a:rPr>
              <a:t> </a:t>
            </a:r>
            <a:r>
              <a:rPr lang="ru-RU"/>
              <a:t>Число слайдов </a:t>
            </a:r>
            <a:r>
              <a:rPr lang="en-US">
                <a:cs typeface="Arial" pitchFamily="34" charset="0"/>
              </a:rPr>
              <a:t>&lt;</a:t>
            </a:r>
            <a:r>
              <a:rPr lang="ru-RU">
                <a:cs typeface="Arial" pitchFamily="34" charset="0"/>
              </a:rPr>
              <a:t> Удвоенное число минут</a:t>
            </a:r>
            <a:endParaRPr lang="ru-RU"/>
          </a:p>
          <a:p>
            <a:pPr marL="381000" indent="-381000">
              <a:buFontTx/>
              <a:buAutoNum type="arabicPeriod"/>
            </a:pPr>
            <a:r>
              <a:rPr lang="ru-RU"/>
              <a:t>На слайде – не более 5 предложений</a:t>
            </a:r>
          </a:p>
          <a:p>
            <a:pPr marL="381000" indent="-381000">
              <a:buFontTx/>
              <a:buAutoNum type="arabicPeriod"/>
            </a:pPr>
            <a:r>
              <a:rPr lang="ru-RU"/>
              <a:t>В предложении – не больше 5 слов</a:t>
            </a:r>
          </a:p>
          <a:p>
            <a:pPr marL="381000" indent="-381000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Содержание презентации</a:t>
            </a:r>
            <a:br>
              <a:rPr lang="ru-RU"/>
            </a:br>
            <a:r>
              <a:rPr lang="ru-RU"/>
              <a:t> </a:t>
            </a:r>
            <a:r>
              <a:rPr lang="en-US"/>
              <a:t>Nota bene</a:t>
            </a:r>
            <a:endParaRPr lang="ru-RU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887538"/>
            <a:ext cx="8551863" cy="4529137"/>
          </a:xfrm>
        </p:spPr>
        <p:txBody>
          <a:bodyPr/>
          <a:lstStyle/>
          <a:p>
            <a:pPr marL="381000" indent="-381000">
              <a:buFontTx/>
              <a:buAutoNum type="arabicPeriod"/>
            </a:pPr>
            <a:r>
              <a:rPr lang="ru-RU"/>
              <a:t>Слоганы, брэнды, цитаты</a:t>
            </a:r>
          </a:p>
          <a:p>
            <a:pPr marL="381000" indent="-381000">
              <a:buFontTx/>
              <a:buAutoNum type="arabicPeriod"/>
            </a:pPr>
            <a:r>
              <a:rPr lang="ru-RU"/>
              <a:t>Сильные ноты (начало, конец)</a:t>
            </a:r>
          </a:p>
          <a:p>
            <a:pPr marL="381000" indent="-381000">
              <a:buFontTx/>
              <a:buAutoNum type="arabicPeriod"/>
            </a:pPr>
            <a:r>
              <a:rPr lang="ru-RU"/>
              <a:t>Конкретные примеры, случаи из жизни, метафоры</a:t>
            </a:r>
          </a:p>
          <a:p>
            <a:pPr marL="381000" indent="-381000">
              <a:buFontTx/>
              <a:buAutoNum type="arabicPeriod"/>
            </a:pPr>
            <a:r>
              <a:rPr lang="ru-RU"/>
              <a:t>Логика (например: тезис-раскрытие-вывод), структура, идея</a:t>
            </a:r>
          </a:p>
          <a:p>
            <a:pPr marL="381000" indent="-381000">
              <a:buFontTx/>
              <a:buAutoNum type="arabicPeriod"/>
            </a:pPr>
            <a:r>
              <a:rPr lang="ru-RU"/>
              <a:t>Ориентация содержания на слушателей</a:t>
            </a:r>
          </a:p>
          <a:p>
            <a:pPr marL="381000" indent="-381000">
              <a:buFontTx/>
              <a:buAutoNum type="arabicPeriod"/>
            </a:pPr>
            <a:r>
              <a:rPr lang="ru-RU"/>
              <a:t>Лаконичность текста, тезисы вместо развернутого текста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Оформление презентации</a:t>
            </a:r>
            <a:br>
              <a:rPr lang="ru-RU"/>
            </a:br>
            <a:r>
              <a:rPr lang="ru-RU"/>
              <a:t> </a:t>
            </a:r>
            <a:r>
              <a:rPr lang="en-US"/>
              <a:t>Nota bene</a:t>
            </a:r>
            <a:endParaRPr lang="ru-RU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887538"/>
            <a:ext cx="8551863" cy="4529137"/>
          </a:xfrm>
        </p:spPr>
        <p:txBody>
          <a:bodyPr/>
          <a:lstStyle/>
          <a:p>
            <a:pPr marL="381000" indent="-381000">
              <a:buFontTx/>
              <a:buAutoNum type="arabicPeriod"/>
            </a:pPr>
            <a:r>
              <a:rPr lang="ru-RU"/>
              <a:t>Визуалы, образы, наглядность</a:t>
            </a:r>
          </a:p>
          <a:p>
            <a:pPr marL="381000" indent="-381000">
              <a:buFontTx/>
              <a:buAutoNum type="arabicPeriod"/>
            </a:pPr>
            <a:r>
              <a:rPr lang="ru-RU"/>
              <a:t>Не перебарщивать с анимацией</a:t>
            </a:r>
          </a:p>
          <a:p>
            <a:pPr marL="381000" indent="-381000">
              <a:buFontTx/>
              <a:buAutoNum type="arabicPeriod"/>
            </a:pPr>
            <a:r>
              <a:rPr lang="ru-RU"/>
              <a:t>Единство стиля оформления слайдов, без излишней пестроты</a:t>
            </a:r>
          </a:p>
          <a:p>
            <a:pPr marL="381000" indent="-381000">
              <a:buFontTx/>
              <a:buAutoNum type="arabicPeriod"/>
            </a:pPr>
            <a:r>
              <a:rPr lang="ru-RU"/>
              <a:t>Музыкальное сопровождение речи докладчика раздражает слушателей</a:t>
            </a:r>
          </a:p>
          <a:p>
            <a:pPr marL="381000" indent="-381000">
              <a:buFontTx/>
              <a:buAutoNum type="arabicPeriod"/>
            </a:pPr>
            <a:r>
              <a:rPr lang="ru-RU"/>
              <a:t>Баланс текстов и изображений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Представление презентации</a:t>
            </a:r>
            <a:br>
              <a:rPr lang="ru-RU"/>
            </a:br>
            <a:r>
              <a:rPr lang="ru-RU"/>
              <a:t> </a:t>
            </a:r>
            <a:r>
              <a:rPr lang="en-US"/>
              <a:t>Nota bene</a:t>
            </a:r>
            <a:endParaRPr lang="ru-RU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887538"/>
            <a:ext cx="8551863" cy="4529137"/>
          </a:xfrm>
        </p:spPr>
        <p:txBody>
          <a:bodyPr/>
          <a:lstStyle/>
          <a:p>
            <a:pPr marL="381000" indent="-381000">
              <a:buFontTx/>
              <a:buAutoNum type="arabicPeriod"/>
            </a:pPr>
            <a:r>
              <a:rPr lang="ru-RU"/>
              <a:t>Юмор, стёб – домашние заготовки</a:t>
            </a:r>
          </a:p>
          <a:p>
            <a:pPr marL="381000" indent="-381000">
              <a:buFontTx/>
              <a:buAutoNum type="arabicPeriod"/>
            </a:pPr>
            <a:r>
              <a:rPr lang="ru-RU"/>
              <a:t>Не повторять текст на слайдах </a:t>
            </a:r>
          </a:p>
          <a:p>
            <a:pPr marL="381000" indent="-381000">
              <a:buFontTx/>
              <a:buAutoNum type="arabicPeriod"/>
            </a:pPr>
            <a:r>
              <a:rPr lang="ru-RU"/>
              <a:t>Доступность изложения слушателям</a:t>
            </a:r>
          </a:p>
          <a:p>
            <a:pPr marL="381000" indent="-381000">
              <a:buFontTx/>
              <a:buAutoNum type="arabicPeriod"/>
            </a:pPr>
            <a:r>
              <a:rPr lang="ru-RU"/>
              <a:t>Зрелищность, выразительность, артистизм выступающего, жесты</a:t>
            </a:r>
          </a:p>
          <a:p>
            <a:pPr marL="381000" indent="-381000">
              <a:buFontTx/>
              <a:buAutoNum type="arabicPeriod"/>
            </a:pPr>
            <a:r>
              <a:rPr lang="ru-RU"/>
              <a:t>Наличие зрительного контакта со слушателями («я к Вам обращаюсь»)</a:t>
            </a:r>
          </a:p>
          <a:p>
            <a:pPr marL="381000" indent="-381000">
              <a:buFontTx/>
              <a:buAutoNum type="arabicPeriod"/>
            </a:pPr>
            <a:r>
              <a:rPr lang="ru-RU"/>
              <a:t>Готовность к неожиданностям, обратная реакция (следите за залом!)</a:t>
            </a:r>
          </a:p>
          <a:p>
            <a:pPr marL="381000" indent="-381000">
              <a:buFontTx/>
              <a:buAutoNum type="arabicPeriod"/>
            </a:pPr>
            <a:r>
              <a:rPr lang="ru-RU"/>
              <a:t>Краткость выступления (лучше меньше времени, чем выделено)</a:t>
            </a:r>
          </a:p>
          <a:p>
            <a:pPr marL="381000" indent="-381000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Подготовка к выступлению</a:t>
            </a:r>
            <a:br>
              <a:rPr lang="ru-RU"/>
            </a:br>
            <a:r>
              <a:rPr lang="ru-RU"/>
              <a:t> </a:t>
            </a:r>
            <a:r>
              <a:rPr lang="en-US"/>
              <a:t>Nota bene</a:t>
            </a:r>
            <a:endParaRPr lang="ru-RU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887538"/>
            <a:ext cx="8551863" cy="4529137"/>
          </a:xfrm>
        </p:spPr>
        <p:txBody>
          <a:bodyPr/>
          <a:lstStyle/>
          <a:p>
            <a:pPr marL="381000" indent="-381000">
              <a:buFontTx/>
              <a:buAutoNum type="arabicPeriod"/>
            </a:pPr>
            <a:r>
              <a:rPr lang="ru-RU"/>
              <a:t>Надежность техники (лучше свою, особенно для звука)</a:t>
            </a:r>
          </a:p>
          <a:p>
            <a:pPr marL="381000" indent="-381000">
              <a:buFontTx/>
              <a:buAutoNum type="arabicPeriod"/>
            </a:pPr>
            <a:r>
              <a:rPr lang="ru-RU"/>
              <a:t>Демонстрируйте вещественные доказательства ваших слов</a:t>
            </a:r>
          </a:p>
          <a:p>
            <a:pPr marL="381000" indent="-381000">
              <a:buFontTx/>
              <a:buAutoNum type="arabicPeriod"/>
            </a:pPr>
            <a:r>
              <a:rPr lang="ru-RU"/>
              <a:t>Репетируйте с обратной связью</a:t>
            </a:r>
          </a:p>
          <a:p>
            <a:pPr marL="381000" indent="-381000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Курс МИОО </a:t>
            </a:r>
            <a:br>
              <a:rPr lang="ru-RU"/>
            </a:br>
            <a:r>
              <a:rPr lang="ru-RU"/>
              <a:t>«Мастерская педагогического искусства»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887538"/>
            <a:ext cx="8191500" cy="4494212"/>
          </a:xfrm>
        </p:spPr>
        <p:txBody>
          <a:bodyPr/>
          <a:lstStyle/>
          <a:p>
            <a:r>
              <a:rPr lang="ru-RU"/>
              <a:t>Адрес: школа № 1060, Стремянный пер. 33/35, м. «Серпуховская» (5 мин, напротив Плехановки)</a:t>
            </a:r>
          </a:p>
          <a:p>
            <a:r>
              <a:rPr lang="ru-RU"/>
              <a:t>Время: по средам, с 16.00 до 19.00 (2 месяца: октябрь-ноябрь)</a:t>
            </a:r>
          </a:p>
          <a:p>
            <a:r>
              <a:rPr lang="ru-RU"/>
              <a:t>Результат: «за два месяца или деньги» (зачетка МИОО на 36 часов)</a:t>
            </a:r>
          </a:p>
          <a:p>
            <a:r>
              <a:rPr lang="ru-RU"/>
              <a:t>Контакт: 8-916-501-59-16 (Сергей Александрович Ловягин)</a:t>
            </a:r>
          </a:p>
          <a:p>
            <a:r>
              <a:rPr lang="ru-RU"/>
              <a:t>Темы: </a:t>
            </a:r>
          </a:p>
          <a:p>
            <a:pPr lvl="1"/>
            <a:r>
              <a:rPr lang="ru-RU"/>
              <a:t>техника презентации</a:t>
            </a:r>
          </a:p>
          <a:p>
            <a:pPr lvl="1"/>
            <a:r>
              <a:rPr lang="ru-RU"/>
              <a:t>мастер-классы победителей</a:t>
            </a:r>
          </a:p>
          <a:p>
            <a:pPr lvl="1"/>
            <a:r>
              <a:rPr lang="ru-RU"/>
              <a:t>жанр эссе</a:t>
            </a:r>
          </a:p>
          <a:p>
            <a:pPr lvl="1"/>
            <a:r>
              <a:rPr lang="ru-RU"/>
              <a:t>актерское мастерство</a:t>
            </a:r>
          </a:p>
          <a:p>
            <a:pPr lvl="1"/>
            <a:r>
              <a:rPr lang="ru-RU"/>
              <a:t>педагогический лексикон</a:t>
            </a:r>
          </a:p>
          <a:p>
            <a:pPr lvl="1"/>
            <a:endParaRPr lang="ru-RU"/>
          </a:p>
          <a:p>
            <a:endParaRPr lang="ru-RU"/>
          </a:p>
          <a:p>
            <a:endParaRPr lang="ru-RU"/>
          </a:p>
          <a:p>
            <a:endParaRPr lang="ru-RU"/>
          </a:p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ucationGeneral1">
  <a:themeElements>
    <a:clrScheme name="EducationGeneral1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ducationGeneral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ucationGeneral1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ucationGeneral1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ucationGeneral1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ucationGeneral1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ucationGeneral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ucationGeneral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ucationGeneral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nova5000</Template>
  <TotalTime>560</TotalTime>
  <Words>253</Words>
  <Application>Microsoft Office PowerPoint</Application>
  <PresentationFormat>Экран (4:3)</PresentationFormat>
  <Paragraphs>49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Times New Roman</vt:lpstr>
      <vt:lpstr>Century Gothic</vt:lpstr>
      <vt:lpstr>EducationGeneral1</vt:lpstr>
      <vt:lpstr>   Техника презентации </vt:lpstr>
      <vt:lpstr>Планирование презентации</vt:lpstr>
      <vt:lpstr>Содержание презентации  Nota bene</vt:lpstr>
      <vt:lpstr>Оформление презентации  Nota bene</vt:lpstr>
      <vt:lpstr>Представление презентации  Nota bene</vt:lpstr>
      <vt:lpstr>Подготовка к выступлению  Nota bene</vt:lpstr>
      <vt:lpstr>Курс МИОО  «Мастерская педагогического искусства»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Дети и учителя как творцы школьного уклада и образовательной среды </dc:title>
  <dc:creator>Сергей</dc:creator>
  <cp:lastModifiedBy>Антон</cp:lastModifiedBy>
  <cp:revision>80</cp:revision>
  <dcterms:created xsi:type="dcterms:W3CDTF">2006-08-20T06:32:14Z</dcterms:created>
  <dcterms:modified xsi:type="dcterms:W3CDTF">2015-08-11T11:40:56Z</dcterms:modified>
</cp:coreProperties>
</file>