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9" r:id="rId3"/>
    <p:sldId id="271" r:id="rId4"/>
    <p:sldId id="275" r:id="rId5"/>
    <p:sldId id="272" r:id="rId6"/>
    <p:sldId id="257" r:id="rId7"/>
    <p:sldId id="282" r:id="rId8"/>
    <p:sldId id="266" r:id="rId9"/>
    <p:sldId id="288" r:id="rId10"/>
    <p:sldId id="262" r:id="rId11"/>
    <p:sldId id="293" r:id="rId12"/>
    <p:sldId id="265" r:id="rId13"/>
    <p:sldId id="289" r:id="rId14"/>
    <p:sldId id="294" r:id="rId15"/>
    <p:sldId id="295" r:id="rId16"/>
    <p:sldId id="267" r:id="rId17"/>
    <p:sldId id="270" r:id="rId18"/>
    <p:sldId id="269" r:id="rId19"/>
    <p:sldId id="277" r:id="rId20"/>
    <p:sldId id="268" r:id="rId21"/>
    <p:sldId id="286" r:id="rId22"/>
    <p:sldId id="283" r:id="rId23"/>
    <p:sldId id="285" r:id="rId24"/>
    <p:sldId id="280" r:id="rId25"/>
    <p:sldId id="281" r:id="rId26"/>
    <p:sldId id="298" r:id="rId27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4800" i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800" i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800" i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800" i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800" i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800" i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800" i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800" i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800" i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8000"/>
    <a:srgbClr val="660066"/>
    <a:srgbClr val="008080"/>
    <a:srgbClr val="FF3399"/>
    <a:srgbClr val="800080"/>
    <a:srgbClr val="CCECFF"/>
    <a:srgbClr val="CC99FF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06" autoAdjust="0"/>
    <p:restoredTop sz="94660"/>
  </p:normalViewPr>
  <p:slideViewPr>
    <p:cSldViewPr>
      <p:cViewPr varScale="1">
        <p:scale>
          <a:sx n="72" d="100"/>
          <a:sy n="72" d="100"/>
        </p:scale>
        <p:origin x="-11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DCC437-C71B-4DE1-B442-3646CA08CC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1FCCD-29E2-4640-95AE-4185F254B9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CA30E-38BA-4103-9576-206342877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0649B-21E4-4859-9A25-22D05D16B9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70ED3-D82F-4785-8CB9-8419F9348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25155-E97B-4537-9A17-41ACCE417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9600F-94EA-43F0-A85A-3B7B40A76E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4D95B-792D-408D-AA14-BAB23A659C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289D1-EFF7-4F29-A772-A08FA7DCFC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1D2C4-CF6E-43BE-8AEC-D9470E0048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AC843-127D-4EFB-A756-56D795AC25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FC349-3457-4ABA-8F48-17DDBD597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FE640-3A26-44EE-B719-17785004FB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F5D69-5B70-49A8-A22B-0070DF5203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91F8A-200B-42DC-89B0-4E41ECF595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F2AB1-9616-4A32-BDC1-2828546136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FF"/>
            </a:gs>
            <a:gs pos="50000">
              <a:srgbClr val="CCECFF"/>
            </a:gs>
            <a:gs pos="100000">
              <a:srgbClr val="FF9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926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i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927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927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pPr>
              <a:defRPr/>
            </a:pPr>
            <a:fld id="{3B3ECF61-3CB8-4CC3-98BF-1AF9D8926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927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927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39275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276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277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278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279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280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281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282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283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39286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287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288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139289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9290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9291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39293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294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295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296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297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298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299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300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39302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303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39306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39308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309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0" y="330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310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0" y="180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311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312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9" y="895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313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4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314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39315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0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139316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slide" Target="slide5.xml"/><Relationship Id="rId7" Type="http://schemas.openxmlformats.org/officeDocument/2006/relationships/slide" Target="slide2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1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tormashki.net/page/40/" TargetMode="External"/><Relationship Id="rId3" Type="http://schemas.openxmlformats.org/officeDocument/2006/relationships/hyperlink" Target="http://gif-anim.narod.ru/deti.htm" TargetMode="External"/><Relationship Id="rId7" Type="http://schemas.openxmlformats.org/officeDocument/2006/relationships/hyperlink" Target="http://hiero.ru/2136387" TargetMode="External"/><Relationship Id="rId2" Type="http://schemas.openxmlformats.org/officeDocument/2006/relationships/hyperlink" Target="http://www.alfeja.ru/dp1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sktopwallpapers.org.ua/download/4522/1280x800/" TargetMode="External"/><Relationship Id="rId11" Type="http://schemas.openxmlformats.org/officeDocument/2006/relationships/hyperlink" Target="http://ds176.uvuo.ru/" TargetMode="External"/><Relationship Id="rId5" Type="http://schemas.openxmlformats.org/officeDocument/2006/relationships/hyperlink" Target="http://raskrashkirus.ru/shkola-v-kartinkah.html" TargetMode="External"/><Relationship Id="rId10" Type="http://schemas.openxmlformats.org/officeDocument/2006/relationships/hyperlink" Target="http://www.tunnel.ru/view/post:188773" TargetMode="External"/><Relationship Id="rId4" Type="http://schemas.openxmlformats.org/officeDocument/2006/relationships/hyperlink" Target="http://all-flowers.ucoz.ru/photo/3-0-305-3" TargetMode="External"/><Relationship Id="rId9" Type="http://schemas.openxmlformats.org/officeDocument/2006/relationships/hyperlink" Target="http://www.alsheycbs.ru/node/9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3500438"/>
            <a:ext cx="6032500" cy="10033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 класс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dirty="0" smtClean="0"/>
          </a:p>
        </p:txBody>
      </p:sp>
      <p:sp>
        <p:nvSpPr>
          <p:cNvPr id="18435" name="Rectangle 10"/>
          <p:cNvSpPr>
            <a:spLocks noChangeArrowheads="1"/>
          </p:cNvSpPr>
          <p:nvPr/>
        </p:nvSpPr>
        <p:spPr bwMode="auto">
          <a:xfrm>
            <a:off x="5292725" y="5661025"/>
            <a:ext cx="3671888" cy="942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 i="0"/>
              <a:t>Презентацию подготовила:</a:t>
            </a:r>
          </a:p>
          <a:p>
            <a:r>
              <a:rPr lang="ru-RU" sz="1400" i="0"/>
              <a:t>Коробейникова С. В., </a:t>
            </a:r>
          </a:p>
          <a:p>
            <a:r>
              <a:rPr lang="ru-RU" sz="1400" i="0"/>
              <a:t>учитель информатики, </a:t>
            </a:r>
          </a:p>
          <a:p>
            <a:r>
              <a:rPr lang="ru-RU" sz="1400" i="0"/>
              <a:t>МОУ «КСОШ №1»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2428868"/>
            <a:ext cx="7786710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b="1" spc="50" dirty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 такое информация?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5"/>
          <p:cNvSpPr>
            <a:spLocks noChangeArrowheads="1" noChangeShapeType="1" noTextEdit="1"/>
          </p:cNvSpPr>
          <p:nvPr/>
        </p:nvSpPr>
        <p:spPr bwMode="auto">
          <a:xfrm>
            <a:off x="685800" y="476250"/>
            <a:ext cx="6407150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Содержание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6838950" cy="36576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endParaRPr lang="ru-RU" sz="2000" smtClean="0">
              <a:solidFill>
                <a:srgbClr val="800080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>
                <a:solidFill>
                  <a:schemeClr val="hlink"/>
                </a:solidFill>
                <a:hlinkClick r:id="rId2" action="ppaction://hlinksldjump"/>
              </a:rPr>
              <a:t>Разминка.</a:t>
            </a:r>
            <a:endParaRPr lang="ru-RU" sz="2800" smtClean="0">
              <a:solidFill>
                <a:schemeClr val="hlink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>
                <a:solidFill>
                  <a:schemeClr val="hlink"/>
                </a:solidFill>
                <a:hlinkClick r:id="rId3" action="ppaction://hlinksldjump"/>
              </a:rPr>
              <a:t>Проверка домашнего задания. </a:t>
            </a:r>
            <a:endParaRPr lang="ru-RU" sz="2800" smtClean="0">
              <a:solidFill>
                <a:schemeClr val="hlink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>
                <a:solidFill>
                  <a:schemeClr val="hlink"/>
                </a:solidFill>
                <a:hlinkClick r:id="rId4" action="ppaction://hlinksldjump"/>
              </a:rPr>
              <a:t>Что </a:t>
            </a:r>
            <a:r>
              <a:rPr lang="ru-RU" sz="2800" u="sng" smtClean="0">
                <a:solidFill>
                  <a:schemeClr val="hlink"/>
                </a:solidFill>
                <a:hlinkClick r:id="rId4" action="ppaction://hlinksldjump"/>
              </a:rPr>
              <a:t>такое информация?</a:t>
            </a:r>
            <a:endParaRPr lang="ru-RU" sz="2800" u="sng" smtClean="0">
              <a:solidFill>
                <a:schemeClr val="hlink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>
                <a:solidFill>
                  <a:schemeClr val="hlink"/>
                </a:solidFill>
                <a:hlinkClick r:id="rId5" action="ppaction://hlinksldjump"/>
              </a:rPr>
              <a:t>Работа в тетрадях.</a:t>
            </a:r>
            <a:endParaRPr lang="ru-RU" sz="2800" smtClean="0">
              <a:solidFill>
                <a:schemeClr val="hlink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>
                <a:solidFill>
                  <a:schemeClr val="hlink"/>
                </a:solidFill>
                <a:hlinkClick r:id="rId6" action="ppaction://hlinksldjump"/>
              </a:rPr>
              <a:t>Домашнее задание.</a:t>
            </a:r>
            <a:endParaRPr lang="ru-RU" sz="2800" smtClean="0">
              <a:solidFill>
                <a:schemeClr val="hlink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>
                <a:solidFill>
                  <a:schemeClr val="hlink"/>
                </a:solidFill>
                <a:hlinkClick r:id="rId7" action="ppaction://hlinksldjump"/>
              </a:rPr>
              <a:t>Подведение итогов.</a:t>
            </a:r>
            <a:endParaRPr lang="ru-RU" sz="2800" smtClean="0">
              <a:solidFill>
                <a:schemeClr val="hlink"/>
              </a:solidFill>
            </a:endParaRPr>
          </a:p>
        </p:txBody>
      </p:sp>
      <p:sp>
        <p:nvSpPr>
          <p:cNvPr id="19460" name="AutoShape 15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524625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1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2813" y="6524625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2" name="AutoShape 1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96188" y="6524625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6870700" cy="692150"/>
          </a:xfrm>
        </p:spPr>
        <p:txBody>
          <a:bodyPr/>
          <a:lstStyle/>
          <a:p>
            <a:pPr eaLnBrk="1" hangingPunct="1"/>
            <a:r>
              <a:rPr lang="ru-RU" sz="3200" b="1" u="sng" smtClean="0">
                <a:solidFill>
                  <a:srgbClr val="660066"/>
                </a:solidFill>
              </a:rPr>
              <a:t>Разминка.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765175"/>
            <a:ext cx="7342188" cy="47942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i="1" smtClean="0">
                <a:solidFill>
                  <a:srgbClr val="660066"/>
                </a:solidFill>
              </a:rPr>
              <a:t>Приходили ко мне гости</a:t>
            </a:r>
          </a:p>
          <a:p>
            <a:pPr eaLnBrk="1" hangingPunct="1">
              <a:buFontTx/>
              <a:buNone/>
            </a:pPr>
            <a:r>
              <a:rPr lang="ru-RU" sz="4000" i="1" smtClean="0">
                <a:solidFill>
                  <a:srgbClr val="660066"/>
                </a:solidFill>
              </a:rPr>
              <a:t>Цифры </a:t>
            </a:r>
            <a:r>
              <a:rPr lang="ru-RU" sz="4000" i="1" smtClean="0">
                <a:solidFill>
                  <a:schemeClr val="tx2"/>
                </a:solidFill>
              </a:rPr>
              <a:t>2, 5, 6, 4, 8</a:t>
            </a:r>
          </a:p>
          <a:p>
            <a:pPr eaLnBrk="1" hangingPunct="1">
              <a:buFontTx/>
              <a:buNone/>
            </a:pPr>
            <a:r>
              <a:rPr lang="ru-RU" sz="4000" i="1" smtClean="0">
                <a:solidFill>
                  <a:srgbClr val="660066"/>
                </a:solidFill>
              </a:rPr>
              <a:t>Все по кексу подарили, </a:t>
            </a:r>
          </a:p>
          <a:p>
            <a:pPr eaLnBrk="1" hangingPunct="1">
              <a:buFontTx/>
              <a:buNone/>
            </a:pPr>
            <a:r>
              <a:rPr lang="ru-RU" sz="4000" i="1" smtClean="0">
                <a:solidFill>
                  <a:srgbClr val="660066"/>
                </a:solidFill>
              </a:rPr>
              <a:t>Сколько кексов мне купили?</a:t>
            </a:r>
          </a:p>
          <a:p>
            <a:pPr eaLnBrk="1" hangingPunct="1">
              <a:buFontTx/>
              <a:buNone/>
            </a:pPr>
            <a:endParaRPr lang="ru-RU" sz="4000" smtClean="0"/>
          </a:p>
          <a:p>
            <a:pPr algn="ctr" eaLnBrk="1" hangingPunct="1">
              <a:buFontTx/>
              <a:buNone/>
            </a:pPr>
            <a:r>
              <a:rPr lang="ru-RU" sz="2400" smtClean="0"/>
              <a:t>                              </a:t>
            </a:r>
            <a:endParaRPr lang="ru-RU" u="sng" smtClean="0">
              <a:solidFill>
                <a:schemeClr val="tx2"/>
              </a:solidFill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478338" y="3048000"/>
            <a:ext cx="1841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endParaRPr lang="ru-RU" sz="4400" i="0" u="sng">
              <a:solidFill>
                <a:schemeClr val="tx2"/>
              </a:solidFill>
            </a:endParaRPr>
          </a:p>
        </p:txBody>
      </p:sp>
      <p:sp>
        <p:nvSpPr>
          <p:cNvPr id="210967" name="Text Box 23"/>
          <p:cNvSpPr txBox="1">
            <a:spLocks noChangeArrowheads="1"/>
          </p:cNvSpPr>
          <p:nvPr/>
        </p:nvSpPr>
        <p:spPr bwMode="auto">
          <a:xfrm>
            <a:off x="3357563" y="4214813"/>
            <a:ext cx="2930525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r>
              <a:rPr lang="ru-RU" sz="5400" u="sng">
                <a:solidFill>
                  <a:schemeClr val="tx2"/>
                </a:solidFill>
              </a:rPr>
              <a:t>Ответ: 5</a:t>
            </a:r>
          </a:p>
        </p:txBody>
      </p:sp>
      <p:sp>
        <p:nvSpPr>
          <p:cNvPr id="20486" name="AutoShape 3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7" name="AutoShape 3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8" name="AutoShape 3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857250" y="500063"/>
            <a:ext cx="6870700" cy="3852862"/>
          </a:xfrm>
        </p:spPr>
        <p:txBody>
          <a:bodyPr/>
          <a:lstStyle/>
          <a:p>
            <a:pPr eaLnBrk="1" hangingPunct="1"/>
            <a:r>
              <a:rPr lang="ru-RU" sz="4000" smtClean="0"/>
              <a:t> </a:t>
            </a:r>
            <a:r>
              <a:rPr lang="ru-RU" sz="4000" smtClean="0">
                <a:solidFill>
                  <a:srgbClr val="990099"/>
                </a:solidFill>
              </a:rPr>
              <a:t/>
            </a:r>
            <a:br>
              <a:rPr lang="ru-RU" sz="4000" smtClean="0">
                <a:solidFill>
                  <a:srgbClr val="990099"/>
                </a:solidFill>
              </a:rPr>
            </a:br>
            <a:r>
              <a:rPr lang="ru-RU" sz="3600" smtClean="0">
                <a:solidFill>
                  <a:srgbClr val="660066"/>
                </a:solidFill>
              </a:rPr>
              <a:t>Ква! Ква! Бре-ке-кекс!</a:t>
            </a:r>
            <a:br>
              <a:rPr lang="ru-RU" sz="3600" smtClean="0">
                <a:solidFill>
                  <a:srgbClr val="660066"/>
                </a:solidFill>
              </a:rPr>
            </a:br>
            <a:r>
              <a:rPr lang="ru-RU" sz="3600" smtClean="0">
                <a:solidFill>
                  <a:srgbClr val="660066"/>
                </a:solidFill>
              </a:rPr>
              <a:t>Испекла я нынче кекс.</a:t>
            </a:r>
            <a:br>
              <a:rPr lang="ru-RU" sz="3600" smtClean="0">
                <a:solidFill>
                  <a:srgbClr val="660066"/>
                </a:solidFill>
              </a:rPr>
            </a:br>
            <a:r>
              <a:rPr lang="ru-RU" sz="3600" smtClean="0">
                <a:solidFill>
                  <a:srgbClr val="660066"/>
                </a:solidFill>
              </a:rPr>
              <a:t>Пять подружек пригласила,</a:t>
            </a:r>
            <a:br>
              <a:rPr lang="ru-RU" sz="3600" smtClean="0">
                <a:solidFill>
                  <a:srgbClr val="660066"/>
                </a:solidFill>
              </a:rPr>
            </a:br>
            <a:r>
              <a:rPr lang="ru-RU" sz="3600" smtClean="0">
                <a:solidFill>
                  <a:srgbClr val="660066"/>
                </a:solidFill>
              </a:rPr>
              <a:t>Комарами угостила.</a:t>
            </a:r>
            <a:br>
              <a:rPr lang="ru-RU" sz="3600" smtClean="0">
                <a:solidFill>
                  <a:srgbClr val="660066"/>
                </a:solidFill>
              </a:rPr>
            </a:br>
            <a:r>
              <a:rPr lang="ru-RU" sz="3600" smtClean="0">
                <a:solidFill>
                  <a:srgbClr val="660066"/>
                </a:solidFill>
              </a:rPr>
              <a:t>Всем по комару досталось.</a:t>
            </a:r>
            <a:br>
              <a:rPr lang="ru-RU" sz="3600" smtClean="0">
                <a:solidFill>
                  <a:srgbClr val="660066"/>
                </a:solidFill>
              </a:rPr>
            </a:br>
            <a:r>
              <a:rPr lang="ru-RU" sz="3600" smtClean="0">
                <a:solidFill>
                  <a:srgbClr val="660066"/>
                </a:solidFill>
              </a:rPr>
              <a:t>Сколько же кексов осталось?</a:t>
            </a:r>
            <a:br>
              <a:rPr lang="ru-RU" sz="3600" smtClean="0">
                <a:solidFill>
                  <a:srgbClr val="660066"/>
                </a:solidFill>
              </a:rPr>
            </a:br>
            <a:endParaRPr lang="ru-RU" sz="3600" u="sng" smtClean="0">
              <a:solidFill>
                <a:srgbClr val="660066"/>
              </a:solidFill>
            </a:endParaRPr>
          </a:p>
        </p:txBody>
      </p:sp>
      <p:sp>
        <p:nvSpPr>
          <p:cNvPr id="221189" name="Rectangle 5"/>
          <p:cNvSpPr>
            <a:spLocks noChangeArrowheads="1"/>
          </p:cNvSpPr>
          <p:nvPr/>
        </p:nvSpPr>
        <p:spPr bwMode="auto">
          <a:xfrm>
            <a:off x="3071813" y="4286250"/>
            <a:ext cx="2738437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lang="ru-RU" sz="4400" i="0" u="sng">
                <a:solidFill>
                  <a:schemeClr val="tx2"/>
                </a:solidFill>
              </a:rPr>
              <a:t>(Ответ: 1)</a:t>
            </a:r>
          </a:p>
        </p:txBody>
      </p:sp>
      <p:sp>
        <p:nvSpPr>
          <p:cNvPr id="21508" name="Text Box 11"/>
          <p:cNvSpPr txBox="1">
            <a:spLocks noChangeArrowheads="1"/>
          </p:cNvSpPr>
          <p:nvPr/>
        </p:nvSpPr>
        <p:spPr bwMode="auto">
          <a:xfrm>
            <a:off x="7596188" y="620713"/>
            <a:ext cx="184150" cy="823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endParaRPr lang="ru-RU"/>
          </a:p>
        </p:txBody>
      </p:sp>
      <p:sp>
        <p:nvSpPr>
          <p:cNvPr id="21509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AutoShape 2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1" name="AutoShape 2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6870700" cy="1223962"/>
          </a:xfrm>
        </p:spPr>
        <p:txBody>
          <a:bodyPr/>
          <a:lstStyle/>
          <a:p>
            <a:pPr eaLnBrk="1" hangingPunct="1"/>
            <a:r>
              <a:rPr lang="ru-RU" sz="2800" b="1" i="1" smtClean="0">
                <a:solidFill>
                  <a:srgbClr val="B8185D"/>
                </a:solidFill>
              </a:rPr>
              <a:t>Проверка домашнего задания.</a:t>
            </a:r>
            <a:r>
              <a:rPr lang="ru-RU" sz="2800" b="1" i="1" smtClean="0">
                <a:solidFill>
                  <a:srgbClr val="470DA5"/>
                </a:solidFill>
              </a:rPr>
              <a:t/>
            </a:r>
            <a:br>
              <a:rPr lang="ru-RU" sz="2800" b="1" i="1" smtClean="0">
                <a:solidFill>
                  <a:srgbClr val="470DA5"/>
                </a:solidFill>
              </a:rPr>
            </a:br>
            <a:endParaRPr lang="ru-RU" sz="4000" b="1" i="1" u="sng" smtClean="0">
              <a:solidFill>
                <a:srgbClr val="485CEE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484313"/>
            <a:ext cx="6335712" cy="122396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z="2800" smtClean="0"/>
              <a:t>     </a:t>
            </a:r>
            <a:r>
              <a:rPr lang="ru-RU" sz="1600" b="1" smtClean="0"/>
              <a:t>В вершинах треугольника размещены числа: 1, 2, 3. Размести по сторонам треугольника числа 4, 5, 6, 7, 8, 9 так, чтобы сумма всех чисел по каждой из сторон равнялась числу 17.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 flipV="1">
            <a:off x="2555875" y="4076700"/>
            <a:ext cx="1368425" cy="129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endParaRPr lang="ru-RU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 flipV="1">
            <a:off x="2627313" y="3716338"/>
            <a:ext cx="1165225" cy="201771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endParaRPr lang="ru-RU"/>
          </a:p>
        </p:txBody>
      </p:sp>
      <p:sp>
        <p:nvSpPr>
          <p:cNvPr id="22534" name="AutoShape 7"/>
          <p:cNvSpPr>
            <a:spLocks noChangeArrowheads="1"/>
          </p:cNvSpPr>
          <p:nvPr/>
        </p:nvSpPr>
        <p:spPr bwMode="auto">
          <a:xfrm>
            <a:off x="3348038" y="3644900"/>
            <a:ext cx="2519362" cy="1944688"/>
          </a:xfrm>
          <a:prstGeom prst="triangle">
            <a:avLst>
              <a:gd name="adj" fmla="val 49403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5" name="AutoShape 8"/>
          <p:cNvSpPr>
            <a:spLocks noChangeArrowheads="1"/>
          </p:cNvSpPr>
          <p:nvPr/>
        </p:nvSpPr>
        <p:spPr bwMode="auto">
          <a:xfrm>
            <a:off x="2411413" y="3141663"/>
            <a:ext cx="1944687" cy="2087562"/>
          </a:xfrm>
          <a:prstGeom prst="triangle">
            <a:avLst>
              <a:gd name="adj" fmla="val 50000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6" name="Line 9"/>
          <p:cNvSpPr>
            <a:spLocks noChangeShapeType="1"/>
          </p:cNvSpPr>
          <p:nvPr/>
        </p:nvSpPr>
        <p:spPr bwMode="auto">
          <a:xfrm>
            <a:off x="3851275" y="3716338"/>
            <a:ext cx="1728788" cy="20891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endParaRPr lang="ru-RU"/>
          </a:p>
        </p:txBody>
      </p:sp>
      <p:sp>
        <p:nvSpPr>
          <p:cNvPr id="22537" name="Line 10"/>
          <p:cNvSpPr>
            <a:spLocks noChangeShapeType="1"/>
          </p:cNvSpPr>
          <p:nvPr/>
        </p:nvSpPr>
        <p:spPr bwMode="auto">
          <a:xfrm>
            <a:off x="4067175" y="3932238"/>
            <a:ext cx="1728788" cy="20891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endParaRPr lang="ru-RU"/>
          </a:p>
        </p:txBody>
      </p:sp>
      <p:sp>
        <p:nvSpPr>
          <p:cNvPr id="22538" name="AutoShape 11"/>
          <p:cNvSpPr>
            <a:spLocks noChangeArrowheads="1"/>
          </p:cNvSpPr>
          <p:nvPr/>
        </p:nvSpPr>
        <p:spPr bwMode="auto">
          <a:xfrm>
            <a:off x="3708400" y="3429000"/>
            <a:ext cx="2663825" cy="1800225"/>
          </a:xfrm>
          <a:prstGeom prst="triangle">
            <a:avLst>
              <a:gd name="adj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9" name="Rectangle 14"/>
          <p:cNvSpPr>
            <a:spLocks noChangeArrowheads="1"/>
          </p:cNvSpPr>
          <p:nvPr/>
        </p:nvSpPr>
        <p:spPr bwMode="auto">
          <a:xfrm>
            <a:off x="3463925" y="5126038"/>
            <a:ext cx="43497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r>
              <a:rPr lang="ru-RU" sz="4400" i="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22540" name="Rectangle 15"/>
          <p:cNvSpPr>
            <a:spLocks noChangeArrowheads="1"/>
          </p:cNvSpPr>
          <p:nvPr/>
        </p:nvSpPr>
        <p:spPr bwMode="auto">
          <a:xfrm>
            <a:off x="4787900" y="2708275"/>
            <a:ext cx="6223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4400" i="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22541" name="Rectangle 16"/>
          <p:cNvSpPr>
            <a:spLocks noChangeArrowheads="1"/>
          </p:cNvSpPr>
          <p:nvPr/>
        </p:nvSpPr>
        <p:spPr bwMode="auto">
          <a:xfrm>
            <a:off x="6372225" y="5157788"/>
            <a:ext cx="6921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4400" i="0">
                <a:solidFill>
                  <a:schemeClr val="hlink"/>
                </a:solidFill>
              </a:rPr>
              <a:t>3</a:t>
            </a:r>
            <a:r>
              <a:rPr lang="ru-RU" sz="4400" i="0"/>
              <a:t> </a:t>
            </a:r>
          </a:p>
        </p:txBody>
      </p:sp>
      <p:sp>
        <p:nvSpPr>
          <p:cNvPr id="211985" name="Rectangle 17"/>
          <p:cNvSpPr>
            <a:spLocks noChangeArrowheads="1"/>
          </p:cNvSpPr>
          <p:nvPr/>
        </p:nvSpPr>
        <p:spPr bwMode="auto">
          <a:xfrm>
            <a:off x="2627313" y="3860800"/>
            <a:ext cx="1468437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ru-RU" sz="4400" i="0">
                <a:solidFill>
                  <a:schemeClr val="tx2"/>
                </a:solidFill>
              </a:rPr>
              <a:t>9 + 5</a:t>
            </a:r>
          </a:p>
        </p:txBody>
      </p:sp>
      <p:sp>
        <p:nvSpPr>
          <p:cNvPr id="211986" name="Rectangle 18"/>
          <p:cNvSpPr>
            <a:spLocks noChangeArrowheads="1"/>
          </p:cNvSpPr>
          <p:nvPr/>
        </p:nvSpPr>
        <p:spPr bwMode="auto">
          <a:xfrm>
            <a:off x="6011863" y="3789363"/>
            <a:ext cx="1468437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4400" i="0">
                <a:solidFill>
                  <a:schemeClr val="tx2"/>
                </a:solidFill>
              </a:rPr>
              <a:t>4 + 8</a:t>
            </a:r>
          </a:p>
        </p:txBody>
      </p:sp>
      <p:sp>
        <p:nvSpPr>
          <p:cNvPr id="211987" name="Rectangle 19"/>
          <p:cNvSpPr>
            <a:spLocks noChangeArrowheads="1"/>
          </p:cNvSpPr>
          <p:nvPr/>
        </p:nvSpPr>
        <p:spPr bwMode="auto">
          <a:xfrm>
            <a:off x="4427538" y="5734050"/>
            <a:ext cx="1468437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ru-RU" sz="4400" i="0">
                <a:solidFill>
                  <a:schemeClr val="tx2"/>
                </a:solidFill>
              </a:rPr>
              <a:t>6 + 7</a:t>
            </a:r>
          </a:p>
        </p:txBody>
      </p:sp>
      <p:sp>
        <p:nvSpPr>
          <p:cNvPr id="22545" name="AutoShape 22"/>
          <p:cNvSpPr>
            <a:spLocks noChangeArrowheads="1"/>
          </p:cNvSpPr>
          <p:nvPr/>
        </p:nvSpPr>
        <p:spPr bwMode="auto">
          <a:xfrm>
            <a:off x="8243888" y="6499225"/>
            <a:ext cx="647700" cy="358775"/>
          </a:xfrm>
          <a:prstGeom prst="leftArrow">
            <a:avLst>
              <a:gd name="adj1" fmla="val 20352"/>
              <a:gd name="adj2" fmla="val 11500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46" name="AutoShape 23"/>
          <p:cNvSpPr>
            <a:spLocks noChangeArrowheads="1"/>
          </p:cNvSpPr>
          <p:nvPr/>
        </p:nvSpPr>
        <p:spPr bwMode="auto">
          <a:xfrm>
            <a:off x="7956550" y="6092825"/>
            <a:ext cx="504825" cy="431800"/>
          </a:xfrm>
          <a:prstGeom prst="smileyFace">
            <a:avLst>
              <a:gd name="adj" fmla="val 4653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47" name="AutoShape 24"/>
          <p:cNvSpPr>
            <a:spLocks noChangeArrowheads="1"/>
          </p:cNvSpPr>
          <p:nvPr/>
        </p:nvSpPr>
        <p:spPr bwMode="auto">
          <a:xfrm>
            <a:off x="7667625" y="6165850"/>
            <a:ext cx="73025" cy="71438"/>
          </a:xfrm>
          <a:prstGeom prst="leftArrowCallout">
            <a:avLst>
              <a:gd name="adj1" fmla="val 25000"/>
              <a:gd name="adj2" fmla="val 25000"/>
              <a:gd name="adj3" fmla="val 17037"/>
              <a:gd name="adj4" fmla="val 66667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48" name="AutoShape 25"/>
          <p:cNvSpPr>
            <a:spLocks noChangeArrowheads="1"/>
          </p:cNvSpPr>
          <p:nvPr/>
        </p:nvSpPr>
        <p:spPr bwMode="auto">
          <a:xfrm>
            <a:off x="9072563" y="6597650"/>
            <a:ext cx="71437" cy="73025"/>
          </a:xfrm>
          <a:prstGeom prst="leftArrow">
            <a:avLst>
              <a:gd name="adj1" fmla="val 50000"/>
              <a:gd name="adj2" fmla="val 25000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49" name="AutoShape 27"/>
          <p:cNvSpPr>
            <a:spLocks noChangeArrowheads="1"/>
          </p:cNvSpPr>
          <p:nvPr/>
        </p:nvSpPr>
        <p:spPr bwMode="auto">
          <a:xfrm>
            <a:off x="900113" y="6165850"/>
            <a:ext cx="976312" cy="485775"/>
          </a:xfrm>
          <a:prstGeom prst="leftArrow">
            <a:avLst>
              <a:gd name="adj1" fmla="val 50000"/>
              <a:gd name="adj2" fmla="val 50245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50" name="AutoShape 28"/>
          <p:cNvSpPr>
            <a:spLocks noChangeArrowheads="1"/>
          </p:cNvSpPr>
          <p:nvPr/>
        </p:nvSpPr>
        <p:spPr bwMode="auto">
          <a:xfrm>
            <a:off x="7740650" y="6308725"/>
            <a:ext cx="863600" cy="360363"/>
          </a:xfrm>
          <a:prstGeom prst="leftArrow">
            <a:avLst>
              <a:gd name="adj1" fmla="val 50000"/>
              <a:gd name="adj2" fmla="val 59912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4400" i="0"/>
          </a:p>
        </p:txBody>
      </p:sp>
      <p:sp>
        <p:nvSpPr>
          <p:cNvPr id="22551" name="AutoShape 29"/>
          <p:cNvSpPr>
            <a:spLocks noChangeArrowheads="1"/>
          </p:cNvSpPr>
          <p:nvPr/>
        </p:nvSpPr>
        <p:spPr bwMode="auto">
          <a:xfrm>
            <a:off x="7380288" y="6308725"/>
            <a:ext cx="863600" cy="360363"/>
          </a:xfrm>
          <a:prstGeom prst="leftArrow">
            <a:avLst>
              <a:gd name="adj1" fmla="val 50000"/>
              <a:gd name="adj2" fmla="val 59912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52" name="AutoShape 3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08725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53" name="AutoShape 3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54" name="AutoShape 4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451725" y="6308725"/>
            <a:ext cx="287338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1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85" grpId="0"/>
      <p:bldP spid="211986" grpId="0"/>
      <p:bldP spid="2119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WordArt 8"/>
          <p:cNvSpPr>
            <a:spLocks noChangeArrowheads="1" noChangeShapeType="1" noTextEdit="1"/>
          </p:cNvSpPr>
          <p:nvPr/>
        </p:nvSpPr>
        <p:spPr bwMode="auto">
          <a:xfrm>
            <a:off x="323850" y="1341438"/>
            <a:ext cx="7920038" cy="2447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chemeClr val="accent1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Что такое информация?</a:t>
            </a:r>
          </a:p>
        </p:txBody>
      </p:sp>
      <p:sp>
        <p:nvSpPr>
          <p:cNvPr id="23555" name="AutoShape 2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6" name="AutoShape 2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7" name="AutoShape 3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5038"/>
            <a:ext cx="7696200" cy="328136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z="3600" smtClean="0">
                <a:solidFill>
                  <a:srgbClr val="660066"/>
                </a:solidFill>
              </a:rPr>
              <a:t>- </a:t>
            </a:r>
            <a:r>
              <a:rPr lang="ru-RU" sz="4000" smtClean="0">
                <a:solidFill>
                  <a:srgbClr val="660066"/>
                </a:solidFill>
              </a:rPr>
              <a:t>это сведения о ком-то или о чем-то, передаваемые в форме знаков, звуков или сигналов.</a:t>
            </a:r>
          </a:p>
          <a:p>
            <a:pPr eaLnBrk="1" hangingPunct="1"/>
            <a:endParaRPr lang="ru-RU" sz="4000" smtClean="0"/>
          </a:p>
        </p:txBody>
      </p:sp>
      <p:sp>
        <p:nvSpPr>
          <p:cNvPr id="24579" name="WordArt 4"/>
          <p:cNvSpPr>
            <a:spLocks noChangeArrowheads="1" noChangeShapeType="1" noTextEdit="1"/>
          </p:cNvSpPr>
          <p:nvPr/>
        </p:nvSpPr>
        <p:spPr bwMode="auto">
          <a:xfrm>
            <a:off x="900113" y="549275"/>
            <a:ext cx="6870700" cy="1366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Информация</a:t>
            </a:r>
          </a:p>
        </p:txBody>
      </p:sp>
      <p:sp>
        <p:nvSpPr>
          <p:cNvPr id="24580" name="AutoShape 12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6659563" y="6381750"/>
            <a:ext cx="431800" cy="360363"/>
          </a:xfrm>
          <a:prstGeom prst="actionButtonReturn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1" name="AutoShape 1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2" name="AutoShape 1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3" name="AutoShape 1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714375" y="1714500"/>
            <a:ext cx="7847013" cy="2087563"/>
          </a:xfrm>
        </p:spPr>
        <p:txBody>
          <a:bodyPr/>
          <a:lstStyle/>
          <a:p>
            <a:pPr eaLnBrk="1" hangingPunct="1"/>
            <a:r>
              <a:rPr lang="ru-RU" sz="5400" b="1" u="sng" smtClean="0">
                <a:solidFill>
                  <a:srgbClr val="008000"/>
                </a:solidFill>
              </a:rPr>
              <a:t>Информацию </a:t>
            </a:r>
            <a:r>
              <a:rPr lang="ru-RU" sz="5400" smtClean="0">
                <a:solidFill>
                  <a:srgbClr val="470DA5"/>
                </a:solidFill>
              </a:rPr>
              <a:t/>
            </a:r>
            <a:br>
              <a:rPr lang="ru-RU" sz="5400" smtClean="0">
                <a:solidFill>
                  <a:srgbClr val="470DA5"/>
                </a:solidFill>
              </a:rPr>
            </a:br>
            <a:r>
              <a:rPr lang="ru-RU" sz="5400" smtClean="0">
                <a:solidFill>
                  <a:srgbClr val="660066"/>
                </a:solidFill>
              </a:rPr>
              <a:t>человек начинает получать с рождения</a:t>
            </a:r>
            <a:r>
              <a:rPr lang="ru-RU" sz="5400" smtClean="0">
                <a:solidFill>
                  <a:srgbClr val="470DA5"/>
                </a:solidFill>
              </a:rPr>
              <a:t>.</a:t>
            </a:r>
          </a:p>
        </p:txBody>
      </p:sp>
      <p:sp>
        <p:nvSpPr>
          <p:cNvPr id="25603" name="AutoShape 37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6877050" y="6381750"/>
            <a:ext cx="360363" cy="360363"/>
          </a:xfrm>
          <a:prstGeom prst="actionButtonReturn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4" name="AutoShape 3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AutoShape 3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6" name="AutoShape 4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5607" name="Picture 12" descr="http://www.alfeja.ru/res/bab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4071938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6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116013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660066"/>
                </a:solidFill>
              </a:rPr>
              <a:t>Получая </a:t>
            </a:r>
            <a:r>
              <a:rPr lang="ru-RU" sz="3600" b="1" u="sng" smtClean="0">
                <a:solidFill>
                  <a:srgbClr val="660066"/>
                </a:solidFill>
              </a:rPr>
              <a:t>информацию</a:t>
            </a:r>
            <a:r>
              <a:rPr lang="ru-RU" sz="3600" b="1" smtClean="0">
                <a:solidFill>
                  <a:srgbClr val="660066"/>
                </a:solidFill>
              </a:rPr>
              <a:t>, мы учимся:</a:t>
            </a:r>
          </a:p>
        </p:txBody>
      </p:sp>
      <p:sp>
        <p:nvSpPr>
          <p:cNvPr id="283657" name="Oval 9"/>
          <p:cNvSpPr>
            <a:spLocks noChangeArrowheads="1"/>
          </p:cNvSpPr>
          <p:nvPr/>
        </p:nvSpPr>
        <p:spPr bwMode="auto">
          <a:xfrm>
            <a:off x="1285875" y="1714500"/>
            <a:ext cx="3071813" cy="928688"/>
          </a:xfrm>
          <a:prstGeom prst="ellipse">
            <a:avLst/>
          </a:prstGeom>
          <a:solidFill>
            <a:srgbClr val="66FFFF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rgbClr val="9900FF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3600" i="0" dirty="0">
                <a:solidFill>
                  <a:schemeClr val="tx2"/>
                </a:solidFill>
              </a:rPr>
              <a:t>Играть</a:t>
            </a:r>
          </a:p>
        </p:txBody>
      </p:sp>
      <p:sp>
        <p:nvSpPr>
          <p:cNvPr id="26628" name="AutoShape 2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29" name="AutoShape 3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0" name="AutoShape 3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6631" name="Picture 12" descr="http://gif-anim.narod.ru/Deti79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75" y="1143000"/>
            <a:ext cx="1185863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1214438" y="3000375"/>
            <a:ext cx="3168650" cy="1152525"/>
          </a:xfrm>
          <a:prstGeom prst="ellipse">
            <a:avLst/>
          </a:prstGeom>
          <a:solidFill>
            <a:srgbClr val="66FFFF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17088" dir="18636078" algn="ctr" rotWithShape="0">
              <a:srgbClr val="9900FF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3600" i="0" dirty="0">
                <a:solidFill>
                  <a:schemeClr val="tx2"/>
                </a:solidFill>
              </a:rPr>
              <a:t>Читать</a:t>
            </a:r>
          </a:p>
        </p:txBody>
      </p:sp>
      <p:sp>
        <p:nvSpPr>
          <p:cNvPr id="13" name="Oval 4"/>
          <p:cNvSpPr>
            <a:spLocks noChangeArrowheads="1"/>
          </p:cNvSpPr>
          <p:nvPr/>
        </p:nvSpPr>
        <p:spPr bwMode="auto">
          <a:xfrm>
            <a:off x="1357313" y="4500563"/>
            <a:ext cx="3024187" cy="1079500"/>
          </a:xfrm>
          <a:prstGeom prst="ellipse">
            <a:avLst/>
          </a:prstGeom>
          <a:solidFill>
            <a:srgbClr val="00FFFF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rgbClr val="9900FF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2800" b="1" i="0" dirty="0">
                <a:solidFill>
                  <a:schemeClr val="tx2"/>
                </a:solidFill>
              </a:rPr>
              <a:t>Разговаривать</a:t>
            </a:r>
          </a:p>
        </p:txBody>
      </p:sp>
      <p:pic>
        <p:nvPicPr>
          <p:cNvPr id="26634" name="Picture 14" descr="http://gif-anim.narod.ru/Deti5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75" y="2857500"/>
            <a:ext cx="1181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5" name="Picture 16" descr="http://gif-anim.narod.ru/Deti8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13" y="4429125"/>
            <a:ext cx="12573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9"/>
          <p:cNvSpPr>
            <a:spLocks noGrp="1" noChangeArrowheads="1"/>
          </p:cNvSpPr>
          <p:nvPr>
            <p:ph type="title"/>
          </p:nvPr>
        </p:nvSpPr>
        <p:spPr>
          <a:xfrm>
            <a:off x="2857500" y="142875"/>
            <a:ext cx="4752975" cy="126047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660066"/>
                </a:solidFill>
              </a:rPr>
              <a:t>Общение людей </a:t>
            </a:r>
            <a:r>
              <a:rPr lang="ru-RU" sz="4000" smtClean="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27651" name="Rectangle 42"/>
          <p:cNvSpPr>
            <a:spLocks noGrp="1" noChangeArrowheads="1"/>
          </p:cNvSpPr>
          <p:nvPr>
            <p:ph type="body" sz="half" idx="1"/>
          </p:nvPr>
        </p:nvSpPr>
        <p:spPr>
          <a:xfrm>
            <a:off x="2500313" y="4857750"/>
            <a:ext cx="4752975" cy="14811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solidFill>
                  <a:srgbClr val="660066"/>
                </a:solidFill>
              </a:rPr>
              <a:t>связано с получением</a:t>
            </a:r>
            <a:r>
              <a:rPr lang="ru-RU" smtClean="0">
                <a:solidFill>
                  <a:srgbClr val="660066"/>
                </a:solidFill>
              </a:rPr>
              <a:t>       </a:t>
            </a:r>
            <a:r>
              <a:rPr lang="ru-RU" sz="4000" u="sng" smtClean="0">
                <a:solidFill>
                  <a:srgbClr val="008000"/>
                </a:solidFill>
              </a:rPr>
              <a:t>информации</a:t>
            </a:r>
          </a:p>
        </p:txBody>
      </p:sp>
      <p:sp>
        <p:nvSpPr>
          <p:cNvPr id="156696" name="Rectangle 24"/>
          <p:cNvSpPr>
            <a:spLocks noChangeArrowheads="1"/>
          </p:cNvSpPr>
          <p:nvPr/>
        </p:nvSpPr>
        <p:spPr bwMode="auto">
          <a:xfrm>
            <a:off x="357188" y="1571625"/>
            <a:ext cx="2500312" cy="8572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>
            <a:outerShdw dist="107763" dir="8100000" algn="ctr" rotWithShape="0">
              <a:srgbClr val="9900FF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2400" i="0" dirty="0">
                <a:solidFill>
                  <a:schemeClr val="tx2"/>
                </a:solidFill>
              </a:rPr>
              <a:t>в школе</a:t>
            </a:r>
          </a:p>
        </p:txBody>
      </p:sp>
      <p:sp>
        <p:nvSpPr>
          <p:cNvPr id="156698" name="Rectangle 26"/>
          <p:cNvSpPr>
            <a:spLocks noChangeArrowheads="1"/>
          </p:cNvSpPr>
          <p:nvPr/>
        </p:nvSpPr>
        <p:spPr bwMode="auto">
          <a:xfrm>
            <a:off x="2928938" y="2786063"/>
            <a:ext cx="2571750" cy="78581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rgbClr val="9900FF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2400" i="0" dirty="0">
                <a:solidFill>
                  <a:schemeClr val="tx2"/>
                </a:solidFill>
              </a:rPr>
              <a:t>на улице</a:t>
            </a:r>
          </a:p>
        </p:txBody>
      </p:sp>
      <p:sp>
        <p:nvSpPr>
          <p:cNvPr id="156699" name="Rectangle 27"/>
          <p:cNvSpPr>
            <a:spLocks noChangeArrowheads="1"/>
          </p:cNvSpPr>
          <p:nvPr/>
        </p:nvSpPr>
        <p:spPr bwMode="auto">
          <a:xfrm>
            <a:off x="5857875" y="3500438"/>
            <a:ext cx="2571750" cy="7143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rgbClr val="9900FF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2400" i="0" dirty="0">
                <a:solidFill>
                  <a:schemeClr val="tx2"/>
                </a:solidFill>
              </a:rPr>
              <a:t>на работе</a:t>
            </a:r>
          </a:p>
        </p:txBody>
      </p:sp>
      <p:sp>
        <p:nvSpPr>
          <p:cNvPr id="27655" name="AutoShape 52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7164388" y="6381750"/>
            <a:ext cx="360362" cy="360363"/>
          </a:xfrm>
          <a:prstGeom prst="actionButtonReturn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6" name="AutoShape 5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99425" y="6381750"/>
            <a:ext cx="360363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7" name="AutoShape 5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8" name="AutoShape 5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667625" y="6381750"/>
            <a:ext cx="287338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857250" y="500063"/>
            <a:ext cx="6878638" cy="19383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lang="ru-RU" sz="4000" i="0">
                <a:solidFill>
                  <a:srgbClr val="800080"/>
                </a:solidFill>
              </a:rPr>
              <a:t>Каждый день мы узнаём что-то новое, </a:t>
            </a:r>
          </a:p>
          <a:p>
            <a:r>
              <a:rPr lang="ru-RU" sz="4000" i="0">
                <a:solidFill>
                  <a:srgbClr val="800080"/>
                </a:solidFill>
              </a:rPr>
              <a:t>получаем </a:t>
            </a:r>
            <a:r>
              <a:rPr lang="ru-RU" sz="4000" i="0" u="sng">
                <a:solidFill>
                  <a:srgbClr val="008000"/>
                </a:solidFill>
              </a:rPr>
              <a:t>информацию</a:t>
            </a:r>
            <a:r>
              <a:rPr lang="ru-RU" sz="4000" i="0">
                <a:solidFill>
                  <a:srgbClr val="800080"/>
                </a:solidFill>
              </a:rPr>
              <a:t>.</a:t>
            </a:r>
          </a:p>
        </p:txBody>
      </p:sp>
      <p:sp>
        <p:nvSpPr>
          <p:cNvPr id="28675" name="AutoShape 1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6" name="AutoShape 1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7" name="AutoShape 1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8678" name="Picture 9" descr="http://img0.liveinternet.ru/images/attach/c/3/76/76/76076138_by_BLACKWOLFIK__112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2714625"/>
            <a:ext cx="44100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6870700" cy="72072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660066"/>
                </a:solidFill>
              </a:rPr>
              <a:t>Любая совместная деятельность людей:</a:t>
            </a:r>
            <a:r>
              <a:rPr lang="ru-RU" sz="4000" smtClean="0"/>
              <a:t>  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92275" y="4797425"/>
            <a:ext cx="7272338" cy="1727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000" smtClean="0">
                <a:solidFill>
                  <a:srgbClr val="660066"/>
                </a:solidFill>
              </a:rPr>
              <a:t>невозможна</a:t>
            </a:r>
          </a:p>
          <a:p>
            <a:pPr algn="ctr" eaLnBrk="1" hangingPunct="1">
              <a:buFontTx/>
              <a:buNone/>
            </a:pPr>
            <a:r>
              <a:rPr lang="ru-RU" sz="4000" b="1" smtClean="0">
                <a:solidFill>
                  <a:schemeClr val="tx2"/>
                </a:solidFill>
              </a:rPr>
              <a:t> </a:t>
            </a:r>
            <a:r>
              <a:rPr lang="ru-RU" sz="4000" b="1" u="sng" smtClean="0">
                <a:solidFill>
                  <a:schemeClr val="tx2"/>
                </a:solidFill>
              </a:rPr>
              <a:t>без обмена информацией</a:t>
            </a:r>
          </a:p>
          <a:p>
            <a:pPr eaLnBrk="1" hangingPunct="1">
              <a:buFontTx/>
              <a:buNone/>
            </a:pPr>
            <a:endParaRPr lang="ru-RU" sz="3600" b="1" smtClean="0">
              <a:solidFill>
                <a:schemeClr val="tx2"/>
              </a:solidFill>
            </a:endParaRPr>
          </a:p>
        </p:txBody>
      </p:sp>
      <p:sp>
        <p:nvSpPr>
          <p:cNvPr id="178180" name="AutoShape 4"/>
          <p:cNvSpPr>
            <a:spLocks noChangeArrowheads="1"/>
          </p:cNvSpPr>
          <p:nvPr/>
        </p:nvSpPr>
        <p:spPr bwMode="auto">
          <a:xfrm>
            <a:off x="428625" y="1500188"/>
            <a:ext cx="2736850" cy="503237"/>
          </a:xfrm>
          <a:prstGeom prst="horizontalScroll">
            <a:avLst>
              <a:gd name="adj" fmla="val 12500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sy="50000" kx="-2453608" rotWithShape="0">
              <a:schemeClr val="folHlink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3200" i="0" dirty="0">
                <a:solidFill>
                  <a:schemeClr val="tx2"/>
                </a:solidFill>
              </a:rPr>
              <a:t>игра</a:t>
            </a:r>
          </a:p>
        </p:txBody>
      </p:sp>
      <p:sp>
        <p:nvSpPr>
          <p:cNvPr id="178182" name="AutoShape 6"/>
          <p:cNvSpPr>
            <a:spLocks noChangeArrowheads="1"/>
          </p:cNvSpPr>
          <p:nvPr/>
        </p:nvSpPr>
        <p:spPr bwMode="auto">
          <a:xfrm>
            <a:off x="2071688" y="2357438"/>
            <a:ext cx="2808287" cy="501650"/>
          </a:xfrm>
          <a:prstGeom prst="horizontalScroll">
            <a:avLst>
              <a:gd name="adj" fmla="val 12500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sy="50000" kx="-2453608" rotWithShape="0">
              <a:schemeClr val="folHlink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3200" i="0" dirty="0">
                <a:solidFill>
                  <a:schemeClr val="tx2"/>
                </a:solidFill>
              </a:rPr>
              <a:t>спорт</a:t>
            </a:r>
          </a:p>
        </p:txBody>
      </p:sp>
      <p:sp>
        <p:nvSpPr>
          <p:cNvPr id="178183" name="AutoShape 7"/>
          <p:cNvSpPr>
            <a:spLocks noChangeArrowheads="1"/>
          </p:cNvSpPr>
          <p:nvPr/>
        </p:nvSpPr>
        <p:spPr bwMode="auto">
          <a:xfrm>
            <a:off x="4071938" y="3286125"/>
            <a:ext cx="2881312" cy="431800"/>
          </a:xfrm>
          <a:prstGeom prst="horizontalScroll">
            <a:avLst>
              <a:gd name="adj" fmla="val 12500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sy="50000" kx="-2453608" rotWithShape="0">
              <a:schemeClr val="folHlink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3200" i="0" dirty="0">
                <a:solidFill>
                  <a:schemeClr val="tx2"/>
                </a:solidFill>
              </a:rPr>
              <a:t>работа</a:t>
            </a:r>
          </a:p>
        </p:txBody>
      </p:sp>
      <p:sp>
        <p:nvSpPr>
          <p:cNvPr id="178184" name="AutoShape 8"/>
          <p:cNvSpPr>
            <a:spLocks noChangeArrowheads="1"/>
          </p:cNvSpPr>
          <p:nvPr/>
        </p:nvSpPr>
        <p:spPr bwMode="auto">
          <a:xfrm>
            <a:off x="5643563" y="4143375"/>
            <a:ext cx="2881312" cy="504825"/>
          </a:xfrm>
          <a:prstGeom prst="horizontalScroll">
            <a:avLst>
              <a:gd name="adj" fmla="val 12500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sy="50000" kx="-2453608" rotWithShape="0">
              <a:schemeClr val="folHlink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3200" i="0" dirty="0">
                <a:solidFill>
                  <a:schemeClr val="tx2"/>
                </a:solidFill>
              </a:rPr>
              <a:t>учеба</a:t>
            </a:r>
          </a:p>
        </p:txBody>
      </p:sp>
      <p:sp>
        <p:nvSpPr>
          <p:cNvPr id="29704" name="AutoShape 2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5" name="AutoShape 2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6" name="AutoShape 2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7" name="AutoShape 30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6732588" y="6381750"/>
            <a:ext cx="360362" cy="360363"/>
          </a:xfrm>
          <a:prstGeom prst="actionButtonReturn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9"/>
          <p:cNvSpPr>
            <a:spLocks noGrp="1" noChangeArrowheads="1"/>
          </p:cNvSpPr>
          <p:nvPr>
            <p:ph type="title"/>
          </p:nvPr>
        </p:nvSpPr>
        <p:spPr>
          <a:xfrm>
            <a:off x="250825" y="-242888"/>
            <a:ext cx="7232650" cy="2052638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660066"/>
                </a:solidFill>
              </a:rPr>
              <a:t>Информацию </a:t>
            </a:r>
            <a:r>
              <a:rPr lang="ru-RU" sz="3600" smtClean="0">
                <a:solidFill>
                  <a:srgbClr val="660066"/>
                </a:solidFill>
              </a:rPr>
              <a:t/>
            </a:r>
            <a:br>
              <a:rPr lang="ru-RU" sz="3600" smtClean="0">
                <a:solidFill>
                  <a:srgbClr val="660066"/>
                </a:solidFill>
              </a:rPr>
            </a:br>
            <a:r>
              <a:rPr lang="ru-RU" sz="3600" smtClean="0">
                <a:solidFill>
                  <a:srgbClr val="660066"/>
                </a:solidFill>
              </a:rPr>
              <a:t>человек также получает</a:t>
            </a:r>
            <a:r>
              <a:rPr lang="en-US" sz="3600" smtClean="0">
                <a:solidFill>
                  <a:srgbClr val="660066"/>
                </a:solidFill>
              </a:rPr>
              <a:t> </a:t>
            </a:r>
            <a:r>
              <a:rPr lang="ru-RU" sz="3600" smtClean="0">
                <a:solidFill>
                  <a:srgbClr val="660066"/>
                </a:solidFill>
              </a:rPr>
              <a:t>когда :</a:t>
            </a:r>
            <a:br>
              <a:rPr lang="ru-RU" sz="3600" smtClean="0">
                <a:solidFill>
                  <a:srgbClr val="660066"/>
                </a:solidFill>
              </a:rPr>
            </a:br>
            <a:endParaRPr lang="ru-RU" sz="3600" smtClean="0">
              <a:solidFill>
                <a:srgbClr val="660066"/>
              </a:solidFill>
            </a:endParaRPr>
          </a:p>
        </p:txBody>
      </p:sp>
      <p:sp>
        <p:nvSpPr>
          <p:cNvPr id="30723" name="Rectangle 7"/>
          <p:cNvSpPr>
            <a:spLocks noChangeArrowheads="1"/>
          </p:cNvSpPr>
          <p:nvPr/>
        </p:nvSpPr>
        <p:spPr bwMode="auto">
          <a:xfrm>
            <a:off x="3851275" y="1557338"/>
            <a:ext cx="3817938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r>
              <a:rPr lang="ru-RU" sz="4000" i="0">
                <a:solidFill>
                  <a:srgbClr val="008000"/>
                </a:solidFill>
              </a:rPr>
              <a:t>слушает радио</a:t>
            </a:r>
          </a:p>
        </p:txBody>
      </p:sp>
      <p:sp>
        <p:nvSpPr>
          <p:cNvPr id="30724" name="AutoShape 8"/>
          <p:cNvSpPr>
            <a:spLocks noChangeArrowheads="1"/>
          </p:cNvSpPr>
          <p:nvPr/>
        </p:nvSpPr>
        <p:spPr bwMode="auto">
          <a:xfrm>
            <a:off x="395288" y="1412875"/>
            <a:ext cx="2808287" cy="576263"/>
          </a:xfrm>
          <a:prstGeom prst="curvedDownArrow">
            <a:avLst>
              <a:gd name="adj1" fmla="val 97465"/>
              <a:gd name="adj2" fmla="val 194931"/>
              <a:gd name="adj3" fmla="val 33333"/>
            </a:avLst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4400" i="0">
              <a:solidFill>
                <a:srgbClr val="18CEF2"/>
              </a:solidFill>
            </a:endParaRPr>
          </a:p>
        </p:txBody>
      </p:sp>
      <p:sp>
        <p:nvSpPr>
          <p:cNvPr id="30725" name="Rectangle 14"/>
          <p:cNvSpPr>
            <a:spLocks noChangeArrowheads="1"/>
          </p:cNvSpPr>
          <p:nvPr/>
        </p:nvSpPr>
        <p:spPr bwMode="auto">
          <a:xfrm>
            <a:off x="7285038" y="3933825"/>
            <a:ext cx="1841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endParaRPr lang="ru-RU" sz="3200" i="0">
              <a:solidFill>
                <a:schemeClr val="tx2"/>
              </a:solidFill>
            </a:endParaRPr>
          </a:p>
        </p:txBody>
      </p:sp>
      <p:sp>
        <p:nvSpPr>
          <p:cNvPr id="30726" name="Rectangle 17"/>
          <p:cNvSpPr>
            <a:spLocks noChangeArrowheads="1"/>
          </p:cNvSpPr>
          <p:nvPr/>
        </p:nvSpPr>
        <p:spPr bwMode="auto">
          <a:xfrm>
            <a:off x="4408488" y="2708275"/>
            <a:ext cx="1841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endParaRPr lang="ru-RU" sz="4400" i="0"/>
          </a:p>
        </p:txBody>
      </p:sp>
      <p:sp>
        <p:nvSpPr>
          <p:cNvPr id="30727" name="AutoShape 2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8" name="AutoShape 3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9" name="AutoShape 3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30" name="AutoShape 33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6804025" y="6381750"/>
            <a:ext cx="360363" cy="360363"/>
          </a:xfrm>
          <a:prstGeom prst="actionButtonReturn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0731" name="Picture 14" descr="http://img0.liveinternet.ru/images/attach/c/0/45/930/45930844_x_bfeeae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25" y="2571750"/>
            <a:ext cx="44958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ChangeArrowheads="1"/>
          </p:cNvSpPr>
          <p:nvPr/>
        </p:nvSpPr>
        <p:spPr bwMode="auto">
          <a:xfrm>
            <a:off x="3779838" y="692150"/>
            <a:ext cx="3584575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r>
              <a:rPr lang="ru-RU" sz="6000" i="0">
                <a:solidFill>
                  <a:srgbClr val="008000"/>
                </a:solidFill>
              </a:rPr>
              <a:t>общается</a:t>
            </a:r>
          </a:p>
        </p:txBody>
      </p:sp>
      <p:sp>
        <p:nvSpPr>
          <p:cNvPr id="31747" name="AutoShape 7"/>
          <p:cNvSpPr>
            <a:spLocks noChangeArrowheads="1"/>
          </p:cNvSpPr>
          <p:nvPr/>
        </p:nvSpPr>
        <p:spPr bwMode="auto">
          <a:xfrm>
            <a:off x="250825" y="188913"/>
            <a:ext cx="3241675" cy="1079500"/>
          </a:xfrm>
          <a:prstGeom prst="curvedDownArrow">
            <a:avLst>
              <a:gd name="adj1" fmla="val 60059"/>
              <a:gd name="adj2" fmla="val 120118"/>
              <a:gd name="adj3" fmla="val 33333"/>
            </a:avLst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48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49" name="AutoShape 1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0" name="AutoShape 1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1751" name="Picture 10" descr="http://tormashki.net/uploads/posts/2012-03/1333051709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1785938"/>
            <a:ext cx="441007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6"/>
          <p:cNvSpPr>
            <a:spLocks noChangeArrowheads="1"/>
          </p:cNvSpPr>
          <p:nvPr/>
        </p:nvSpPr>
        <p:spPr bwMode="auto">
          <a:xfrm>
            <a:off x="323850" y="333375"/>
            <a:ext cx="3024188" cy="1081088"/>
          </a:xfrm>
          <a:prstGeom prst="curvedDownArrow">
            <a:avLst>
              <a:gd name="adj1" fmla="val 55947"/>
              <a:gd name="adj2" fmla="val 111894"/>
              <a:gd name="adj3" fmla="val 33333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1" name="Rectangle 7"/>
          <p:cNvSpPr>
            <a:spLocks noChangeArrowheads="1"/>
          </p:cNvSpPr>
          <p:nvPr/>
        </p:nvSpPr>
        <p:spPr bwMode="auto">
          <a:xfrm>
            <a:off x="3563938" y="620713"/>
            <a:ext cx="4008437" cy="823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r>
              <a:rPr lang="ru-RU" i="0">
                <a:solidFill>
                  <a:srgbClr val="008000"/>
                </a:solidFill>
              </a:rPr>
              <a:t>читает книги</a:t>
            </a:r>
          </a:p>
        </p:txBody>
      </p:sp>
      <p:sp>
        <p:nvSpPr>
          <p:cNvPr id="32772" name="AutoShape 15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6732588" y="6381750"/>
            <a:ext cx="360362" cy="360363"/>
          </a:xfrm>
          <a:prstGeom prst="actionButtonReturn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3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4" name="AutoShape 1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5" name="AutoShape 1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2776" name="Picture 11" descr="http://mschiebel.pbworks.com/f/1239822681/j04010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1785938"/>
            <a:ext cx="42862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2124075"/>
          </a:xfrm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rgbClr val="660066"/>
                </a:solidFill>
              </a:rPr>
              <a:t>Информацию можно передавать с помощью:</a:t>
            </a:r>
          </a:p>
        </p:txBody>
      </p:sp>
      <p:sp>
        <p:nvSpPr>
          <p:cNvPr id="193540" name="AutoShape 4"/>
          <p:cNvSpPr>
            <a:spLocks noChangeArrowheads="1"/>
          </p:cNvSpPr>
          <p:nvPr/>
        </p:nvSpPr>
        <p:spPr bwMode="auto">
          <a:xfrm>
            <a:off x="5724525" y="2133600"/>
            <a:ext cx="2016125" cy="1655763"/>
          </a:xfrm>
          <a:prstGeom prst="irregularSeal2">
            <a:avLst/>
          </a:prstGeom>
          <a:solidFill>
            <a:srgbClr val="E77FE5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13500000" sx="75000" sy="75000" algn="tl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2400" i="0">
                <a:solidFill>
                  <a:schemeClr val="tx2"/>
                </a:solidFill>
              </a:rPr>
              <a:t>мимики</a:t>
            </a:r>
          </a:p>
        </p:txBody>
      </p:sp>
      <p:sp>
        <p:nvSpPr>
          <p:cNvPr id="193541" name="AutoShape 5"/>
          <p:cNvSpPr>
            <a:spLocks noChangeArrowheads="1"/>
          </p:cNvSpPr>
          <p:nvPr/>
        </p:nvSpPr>
        <p:spPr bwMode="auto">
          <a:xfrm>
            <a:off x="3276600" y="4941888"/>
            <a:ext cx="2520950" cy="1657350"/>
          </a:xfrm>
          <a:prstGeom prst="irregularSeal2">
            <a:avLst/>
          </a:prstGeom>
          <a:solidFill>
            <a:srgbClr val="9782E4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13500000" sx="75000" sy="75000" algn="tl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2400" i="0">
                <a:solidFill>
                  <a:schemeClr val="tx2"/>
                </a:solidFill>
              </a:rPr>
              <a:t>знаков</a:t>
            </a:r>
          </a:p>
        </p:txBody>
      </p:sp>
      <p:sp>
        <p:nvSpPr>
          <p:cNvPr id="193542" name="AutoShape 6"/>
          <p:cNvSpPr>
            <a:spLocks noChangeArrowheads="1"/>
          </p:cNvSpPr>
          <p:nvPr/>
        </p:nvSpPr>
        <p:spPr bwMode="auto">
          <a:xfrm>
            <a:off x="6084888" y="3716338"/>
            <a:ext cx="2519362" cy="1584325"/>
          </a:xfrm>
          <a:prstGeom prst="irregularSeal2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13500000" sx="75000" sy="75000" algn="tl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2400" i="0">
                <a:solidFill>
                  <a:schemeClr val="tx2"/>
                </a:solidFill>
              </a:rPr>
              <a:t>сигналов</a:t>
            </a:r>
          </a:p>
        </p:txBody>
      </p:sp>
      <p:sp>
        <p:nvSpPr>
          <p:cNvPr id="193543" name="AutoShape 7"/>
          <p:cNvSpPr>
            <a:spLocks noChangeArrowheads="1"/>
          </p:cNvSpPr>
          <p:nvPr/>
        </p:nvSpPr>
        <p:spPr bwMode="auto">
          <a:xfrm>
            <a:off x="395288" y="2276475"/>
            <a:ext cx="2665412" cy="1728788"/>
          </a:xfrm>
          <a:prstGeom prst="irregularSeal2">
            <a:avLst/>
          </a:prstGeom>
          <a:solidFill>
            <a:srgbClr val="00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13500000" sx="75000" sy="75000" algn="tl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2400" i="0">
                <a:solidFill>
                  <a:schemeClr val="tx2"/>
                </a:solidFill>
              </a:rPr>
              <a:t>жестов</a:t>
            </a:r>
          </a:p>
        </p:txBody>
      </p:sp>
      <p:sp>
        <p:nvSpPr>
          <p:cNvPr id="193544" name="AutoShape 8"/>
          <p:cNvSpPr>
            <a:spLocks noChangeArrowheads="1"/>
          </p:cNvSpPr>
          <p:nvPr/>
        </p:nvSpPr>
        <p:spPr bwMode="auto">
          <a:xfrm>
            <a:off x="395288" y="4076700"/>
            <a:ext cx="2590800" cy="1368425"/>
          </a:xfrm>
          <a:prstGeom prst="irregularSeal2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2400" i="0">
                <a:solidFill>
                  <a:schemeClr val="tx2"/>
                </a:solidFill>
              </a:rPr>
              <a:t>звуков</a:t>
            </a:r>
          </a:p>
        </p:txBody>
      </p:sp>
      <p:sp>
        <p:nvSpPr>
          <p:cNvPr id="33800" name="AutoShape 28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6732588" y="6381750"/>
            <a:ext cx="431800" cy="360363"/>
          </a:xfrm>
          <a:prstGeom prst="actionButtonReturn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1" name="AutoShape 3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2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3" name="AutoShape 3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486092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660066"/>
                </a:solidFill>
              </a:rPr>
              <a:t>Информация, получаемая человеком, обычно касается каких-то предметов или нас самих и связана с событиями, которые происходят в окружающем нас мире.</a:t>
            </a:r>
          </a:p>
        </p:txBody>
      </p:sp>
      <p:sp>
        <p:nvSpPr>
          <p:cNvPr id="34819" name="AutoShape 1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0" name="AutoShape 1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05838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1" name="AutoShape 1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669213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2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2"/>
          <p:cNvSpPr>
            <a:spLocks noChangeArrowheads="1" noChangeShapeType="1" noTextEdit="1"/>
          </p:cNvSpPr>
          <p:nvPr/>
        </p:nvSpPr>
        <p:spPr bwMode="auto">
          <a:xfrm>
            <a:off x="971550" y="1268413"/>
            <a:ext cx="65532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Информация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7126288" cy="3657600"/>
          </a:xfrm>
        </p:spPr>
        <p:txBody>
          <a:bodyPr/>
          <a:lstStyle/>
          <a:p>
            <a:pPr algn="just" eaLnBrk="1" hangingPunct="1">
              <a:buFontTx/>
              <a:buNone/>
            </a:pPr>
            <a:endParaRPr lang="ru-RU" sz="3600" smtClean="0"/>
          </a:p>
          <a:p>
            <a:pPr algn="just" eaLnBrk="1" hangingPunct="1">
              <a:buFontTx/>
              <a:buNone/>
            </a:pPr>
            <a:r>
              <a:rPr lang="ru-RU" sz="3600" smtClean="0"/>
              <a:t>- </a:t>
            </a:r>
            <a:r>
              <a:rPr lang="ru-RU" sz="4000" smtClean="0">
                <a:solidFill>
                  <a:srgbClr val="660066"/>
                </a:solidFill>
              </a:rPr>
              <a:t>это сведения о ком-то или о чем-то, передаваемые в форме знаков, звуков или сигналов.</a:t>
            </a:r>
          </a:p>
        </p:txBody>
      </p:sp>
      <p:sp>
        <p:nvSpPr>
          <p:cNvPr id="35844" name="AutoShape 1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5" name="AutoShape 1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6" name="AutoShape 1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6" name="Rectangle 4"/>
          <p:cNvSpPr>
            <a:spLocks noGrp="1" noChangeArrowheads="1"/>
          </p:cNvSpPr>
          <p:nvPr>
            <p:ph type="title"/>
          </p:nvPr>
        </p:nvSpPr>
        <p:spPr>
          <a:xfrm>
            <a:off x="1357313" y="857250"/>
            <a:ext cx="6215062" cy="3571875"/>
          </a:xfrm>
        </p:spPr>
        <p:txBody>
          <a:bodyPr/>
          <a:lstStyle/>
          <a:p>
            <a:pPr eaLnBrk="1" hangingPunct="1"/>
            <a:r>
              <a:rPr lang="ru-RU" sz="4800" i="1" smtClean="0">
                <a:solidFill>
                  <a:srgbClr val="660066"/>
                </a:solidFill>
              </a:rPr>
              <a:t>Можно </a:t>
            </a:r>
            <a:br>
              <a:rPr lang="ru-RU" sz="4800" i="1" smtClean="0">
                <a:solidFill>
                  <a:srgbClr val="660066"/>
                </a:solidFill>
              </a:rPr>
            </a:br>
            <a:r>
              <a:rPr lang="ru-RU" sz="4800" i="1" smtClean="0">
                <a:solidFill>
                  <a:srgbClr val="660066"/>
                </a:solidFill>
              </a:rPr>
              <a:t>о любом предмете дать </a:t>
            </a:r>
            <a:r>
              <a:rPr lang="ru-RU" sz="4800" i="1" u="sng" smtClean="0">
                <a:solidFill>
                  <a:srgbClr val="008000"/>
                </a:solidFill>
              </a:rPr>
              <a:t>информацию.</a:t>
            </a:r>
          </a:p>
        </p:txBody>
      </p:sp>
      <p:sp>
        <p:nvSpPr>
          <p:cNvPr id="36867" name="AutoShape 1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9" name="AutoShape 1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3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908175"/>
          </a:xfrm>
        </p:spPr>
        <p:txBody>
          <a:bodyPr/>
          <a:lstStyle/>
          <a:p>
            <a:pPr eaLnBrk="1" hangingPunct="1"/>
            <a:r>
              <a:rPr lang="ru-RU" sz="1800" smtClean="0">
                <a:solidFill>
                  <a:srgbClr val="660066"/>
                </a:solidFill>
              </a:rPr>
              <a:t>     </a:t>
            </a:r>
            <a:r>
              <a:rPr lang="ru-RU" sz="2800" smtClean="0">
                <a:solidFill>
                  <a:srgbClr val="660066"/>
                </a:solidFill>
              </a:rPr>
              <a:t>Работа в тетрадях.</a:t>
            </a:r>
            <a:br>
              <a:rPr lang="ru-RU" sz="2800" smtClean="0">
                <a:solidFill>
                  <a:srgbClr val="660066"/>
                </a:solidFill>
              </a:rPr>
            </a:br>
            <a:r>
              <a:rPr lang="ru-RU" sz="2800" smtClean="0">
                <a:solidFill>
                  <a:srgbClr val="660066"/>
                </a:solidFill>
              </a:rPr>
              <a:t>       </a:t>
            </a:r>
            <a:r>
              <a:rPr lang="ru-RU" sz="2800" u="sng" smtClean="0">
                <a:solidFill>
                  <a:schemeClr val="tx2"/>
                </a:solidFill>
              </a:rPr>
              <a:t/>
            </a:r>
            <a:br>
              <a:rPr lang="ru-RU" sz="2800" u="sng" smtClean="0">
                <a:solidFill>
                  <a:schemeClr val="tx2"/>
                </a:solidFill>
              </a:rPr>
            </a:br>
            <a:r>
              <a:rPr lang="ru-RU" sz="2800" smtClean="0">
                <a:solidFill>
                  <a:srgbClr val="660066"/>
                </a:solidFill>
              </a:rPr>
              <a:t>1) Запишите</a:t>
            </a:r>
            <a:r>
              <a:rPr lang="ru-RU" sz="2800" smtClean="0"/>
              <a:t> </a:t>
            </a:r>
            <a:r>
              <a:rPr lang="ru-RU" sz="2800" smtClean="0">
                <a:hlinkClick r:id="rId2" action="ppaction://hlinksldjump"/>
              </a:rPr>
              <a:t>информацию</a:t>
            </a:r>
            <a:r>
              <a:rPr lang="ru-RU" sz="2800" smtClean="0"/>
              <a:t> об ученике.</a:t>
            </a:r>
            <a:endParaRPr lang="ru-RU" sz="1800" smtClean="0">
              <a:solidFill>
                <a:srgbClr val="660066"/>
              </a:solidFill>
            </a:endParaRPr>
          </a:p>
        </p:txBody>
      </p:sp>
      <p:sp>
        <p:nvSpPr>
          <p:cNvPr id="37891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716463" y="2565400"/>
            <a:ext cx="2520950" cy="10080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sz="2800" smtClean="0">
              <a:solidFill>
                <a:srgbClr val="660066"/>
              </a:solidFill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3600" smtClean="0"/>
              <a:t> </a:t>
            </a:r>
            <a:r>
              <a:rPr lang="ru-RU" sz="2400" smtClean="0"/>
              <a:t>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ru-RU" sz="2800" smtClean="0">
              <a:solidFill>
                <a:srgbClr val="660066"/>
              </a:solidFill>
            </a:endParaRPr>
          </a:p>
        </p:txBody>
      </p:sp>
      <p:sp>
        <p:nvSpPr>
          <p:cNvPr id="37892" name="Rectangle 9"/>
          <p:cNvSpPr>
            <a:spLocks noChangeArrowheads="1"/>
          </p:cNvSpPr>
          <p:nvPr/>
        </p:nvSpPr>
        <p:spPr bwMode="auto">
          <a:xfrm>
            <a:off x="2484438" y="2205038"/>
            <a:ext cx="5905500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endParaRPr lang="ru-RU" sz="2400" i="0">
              <a:solidFill>
                <a:srgbClr val="6600CC"/>
              </a:solidFill>
            </a:endParaRPr>
          </a:p>
          <a:p>
            <a:pPr algn="l" eaLnBrk="0" hangingPunct="0"/>
            <a:endParaRPr lang="ru-RU" sz="2400" i="0">
              <a:solidFill>
                <a:srgbClr val="9900FF"/>
              </a:solidFill>
              <a:latin typeface="Arial" charset="0"/>
            </a:endParaRPr>
          </a:p>
        </p:txBody>
      </p:sp>
      <p:sp>
        <p:nvSpPr>
          <p:cNvPr id="202762" name="Rectangle 10"/>
          <p:cNvSpPr>
            <a:spLocks noChangeArrowheads="1"/>
          </p:cNvSpPr>
          <p:nvPr/>
        </p:nvSpPr>
        <p:spPr bwMode="auto">
          <a:xfrm>
            <a:off x="2051050" y="2636838"/>
            <a:ext cx="5399088" cy="2098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ru-RU" sz="2400" i="0">
                <a:solidFill>
                  <a:srgbClr val="9900FF"/>
                </a:solidFill>
              </a:rPr>
              <a:t> </a:t>
            </a:r>
            <a:r>
              <a:rPr lang="ru-RU" sz="2400" b="1" i="0" u="sng">
                <a:solidFill>
                  <a:srgbClr val="660066"/>
                </a:solidFill>
              </a:rPr>
              <a:t>Например: </a:t>
            </a:r>
            <a:r>
              <a:rPr lang="ru-RU" sz="2800" i="0">
                <a:solidFill>
                  <a:srgbClr val="6600CC"/>
                </a:solidFill>
              </a:rPr>
              <a:t>Иванова Мария,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ru-RU" sz="2800" i="0">
                <a:solidFill>
                  <a:srgbClr val="6600CC"/>
                </a:solidFill>
              </a:rPr>
              <a:t>ученица З «А» класса, отличница. Любит читать, рисовать. Мечтает стать врачом. </a:t>
            </a:r>
          </a:p>
        </p:txBody>
      </p:sp>
      <p:sp>
        <p:nvSpPr>
          <p:cNvPr id="37894" name="Rectangle 12"/>
          <p:cNvSpPr>
            <a:spLocks noChangeArrowheads="1"/>
          </p:cNvSpPr>
          <p:nvPr/>
        </p:nvSpPr>
        <p:spPr bwMode="auto">
          <a:xfrm>
            <a:off x="1766888" y="4437063"/>
            <a:ext cx="350837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ru-RU" sz="4400" i="0"/>
              <a:t> </a:t>
            </a:r>
          </a:p>
        </p:txBody>
      </p:sp>
      <p:sp>
        <p:nvSpPr>
          <p:cNvPr id="37895" name="AutoShape 2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6" name="AutoShape 2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7" name="AutoShape 3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2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2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8" name="Rectangle 4"/>
          <p:cNvSpPr>
            <a:spLocks noChangeArrowheads="1"/>
          </p:cNvSpPr>
          <p:nvPr/>
        </p:nvSpPr>
        <p:spPr bwMode="auto">
          <a:xfrm>
            <a:off x="2843213" y="5229225"/>
            <a:ext cx="4897437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endParaRPr lang="ru-RU" sz="2800" i="0">
              <a:solidFill>
                <a:srgbClr val="6600CC"/>
              </a:solidFill>
            </a:endParaRPr>
          </a:p>
          <a:p>
            <a:endParaRPr lang="ru-RU" sz="2800" i="0">
              <a:solidFill>
                <a:srgbClr val="6600CC"/>
              </a:solidFill>
            </a:endParaRPr>
          </a:p>
        </p:txBody>
      </p:sp>
      <p:sp>
        <p:nvSpPr>
          <p:cNvPr id="38915" name="Rectangle 9"/>
          <p:cNvSpPr>
            <a:spLocks noChangeArrowheads="1"/>
          </p:cNvSpPr>
          <p:nvPr/>
        </p:nvSpPr>
        <p:spPr bwMode="auto">
          <a:xfrm>
            <a:off x="1042988" y="188913"/>
            <a:ext cx="6532562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lang="ru-RU" sz="2800" i="0">
                <a:solidFill>
                  <a:srgbClr val="660066"/>
                </a:solidFill>
              </a:rPr>
              <a:t>1) Запишите</a:t>
            </a:r>
            <a:r>
              <a:rPr lang="ru-RU" sz="2800" i="0"/>
              <a:t> </a:t>
            </a:r>
            <a:r>
              <a:rPr lang="ru-RU" sz="2800" i="0">
                <a:hlinkClick r:id="rId2" action="ppaction://hlinksldjump"/>
              </a:rPr>
              <a:t>информацию</a:t>
            </a:r>
            <a:r>
              <a:rPr lang="ru-RU" sz="2800" i="0"/>
              <a:t> </a:t>
            </a:r>
            <a:r>
              <a:rPr lang="ru-RU" sz="2800" i="0">
                <a:solidFill>
                  <a:srgbClr val="660066"/>
                </a:solidFill>
              </a:rPr>
              <a:t>о цветке.</a:t>
            </a:r>
          </a:p>
        </p:txBody>
      </p:sp>
      <p:sp>
        <p:nvSpPr>
          <p:cNvPr id="38916" name="Text Box 14"/>
          <p:cNvSpPr txBox="1">
            <a:spLocks noChangeArrowheads="1"/>
          </p:cNvSpPr>
          <p:nvPr/>
        </p:nvSpPr>
        <p:spPr bwMode="auto">
          <a:xfrm>
            <a:off x="3132138" y="908050"/>
            <a:ext cx="233997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lang="ru-RU" sz="3200">
                <a:solidFill>
                  <a:srgbClr val="800080"/>
                </a:solidFill>
              </a:rPr>
              <a:t>Тюльпан</a:t>
            </a:r>
          </a:p>
        </p:txBody>
      </p:sp>
      <p:sp>
        <p:nvSpPr>
          <p:cNvPr id="38917" name="AutoShape 2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18" name="AutoShape 2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19" name="AutoShape 2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8920" name="Picture 16" descr="http://all-flowers.ucoz.ru/_ph/3/4304796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785938"/>
            <a:ext cx="44100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7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6870700" cy="1600200"/>
          </a:xfrm>
        </p:spPr>
        <p:txBody>
          <a:bodyPr/>
          <a:lstStyle/>
          <a:p>
            <a:pPr eaLnBrk="1" hangingPunct="1"/>
            <a:r>
              <a:rPr lang="ru-RU" sz="3600" b="1" u="sng" smtClean="0">
                <a:solidFill>
                  <a:srgbClr val="660066"/>
                </a:solidFill>
              </a:rPr>
              <a:t>Домашнее задание.</a:t>
            </a:r>
            <a:br>
              <a:rPr lang="ru-RU" sz="3600" b="1" u="sng" smtClean="0">
                <a:solidFill>
                  <a:srgbClr val="660066"/>
                </a:solidFill>
              </a:rPr>
            </a:br>
            <a:r>
              <a:rPr lang="ru-RU" sz="2000" smtClean="0">
                <a:solidFill>
                  <a:schemeClr val="tx2"/>
                </a:solidFill>
              </a:rPr>
              <a:t/>
            </a:r>
            <a:br>
              <a:rPr lang="ru-RU" sz="2000" smtClean="0">
                <a:solidFill>
                  <a:schemeClr val="tx2"/>
                </a:solidFill>
              </a:rPr>
            </a:br>
            <a:endParaRPr lang="ru-RU" sz="2000" smtClean="0">
              <a:solidFill>
                <a:schemeClr val="tx2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708275"/>
            <a:ext cx="8242300" cy="26654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             </a:t>
            </a:r>
            <a:r>
              <a:rPr lang="ru-RU" sz="4000" smtClean="0">
                <a:solidFill>
                  <a:srgbClr val="660066"/>
                </a:solidFill>
              </a:rPr>
              <a:t>Запишите</a:t>
            </a:r>
            <a:r>
              <a:rPr lang="ru-RU" sz="4000" smtClean="0"/>
              <a:t>  </a:t>
            </a:r>
            <a:r>
              <a:rPr lang="ru-RU" sz="4000" smtClean="0">
                <a:hlinkClick r:id="rId2" action="ppaction://hlinksldjump"/>
              </a:rPr>
              <a:t>информацию</a:t>
            </a:r>
            <a:r>
              <a:rPr lang="ru-RU" sz="4000" smtClean="0"/>
              <a:t> </a:t>
            </a:r>
          </a:p>
          <a:p>
            <a:pPr eaLnBrk="1" hangingPunct="1">
              <a:buFontTx/>
              <a:buNone/>
            </a:pPr>
            <a:r>
              <a:rPr lang="ru-RU" sz="4000" smtClean="0"/>
              <a:t>         </a:t>
            </a:r>
            <a:r>
              <a:rPr lang="ru-RU" sz="4000" smtClean="0">
                <a:solidFill>
                  <a:srgbClr val="660066"/>
                </a:solidFill>
              </a:rPr>
              <a:t>о  домашнем животном.</a:t>
            </a:r>
          </a:p>
          <a:p>
            <a:pPr eaLnBrk="1" hangingPunct="1">
              <a:buFontTx/>
              <a:buNone/>
            </a:pPr>
            <a:endParaRPr lang="ru-RU" sz="4000" smtClean="0">
              <a:solidFill>
                <a:srgbClr val="660066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ru-RU" sz="4000" smtClean="0">
              <a:solidFill>
                <a:srgbClr val="660066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ru-RU" sz="2800" smtClean="0">
              <a:solidFill>
                <a:srgbClr val="660066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r>
              <a:rPr lang="ru-RU" sz="2800" smtClean="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254980" name="Rectangle 4"/>
          <p:cNvSpPr>
            <a:spLocks noChangeArrowheads="1"/>
          </p:cNvSpPr>
          <p:nvPr/>
        </p:nvSpPr>
        <p:spPr bwMode="auto">
          <a:xfrm>
            <a:off x="539750" y="4432300"/>
            <a:ext cx="446405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2800" i="0">
                <a:solidFill>
                  <a:schemeClr val="folHlink"/>
                </a:solidFill>
              </a:rPr>
              <a:t>   </a:t>
            </a:r>
          </a:p>
        </p:txBody>
      </p:sp>
      <p:sp>
        <p:nvSpPr>
          <p:cNvPr id="39941" name="AutoShape 1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942" name="AutoShape 1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943" name="AutoShape 2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4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21" name="Rectangle 5"/>
          <p:cNvSpPr>
            <a:spLocks noChangeArrowheads="1"/>
          </p:cNvSpPr>
          <p:nvPr/>
        </p:nvSpPr>
        <p:spPr bwMode="auto">
          <a:xfrm>
            <a:off x="2143125" y="4214813"/>
            <a:ext cx="5873750" cy="191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lang="ru-RU" sz="2400" i="0">
                <a:solidFill>
                  <a:srgbClr val="660066"/>
                </a:solidFill>
              </a:rPr>
              <a:t>У меня дома живёт кошка.</a:t>
            </a:r>
          </a:p>
          <a:p>
            <a:r>
              <a:rPr lang="ru-RU" sz="2400" i="0">
                <a:solidFill>
                  <a:srgbClr val="660066"/>
                </a:solidFill>
              </a:rPr>
              <a:t> Её зовут – Василиса. Ей 2 года. Василиса ласковая и добрая.</a:t>
            </a:r>
          </a:p>
          <a:p>
            <a:r>
              <a:rPr lang="ru-RU" sz="2400" i="0">
                <a:solidFill>
                  <a:srgbClr val="660066"/>
                </a:solidFill>
              </a:rPr>
              <a:t>Она любит кушать рыбу, пить молоко. </a:t>
            </a:r>
            <a:endParaRPr lang="en-US" sz="2400" i="0">
              <a:solidFill>
                <a:srgbClr val="660066"/>
              </a:solidFill>
            </a:endParaRPr>
          </a:p>
          <a:p>
            <a:r>
              <a:rPr lang="ru-RU" sz="2400" i="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40963" name="Text Box 6"/>
          <p:cNvSpPr txBox="1">
            <a:spLocks noChangeArrowheads="1"/>
          </p:cNvSpPr>
          <p:nvPr/>
        </p:nvSpPr>
        <p:spPr bwMode="auto">
          <a:xfrm>
            <a:off x="628650" y="260350"/>
            <a:ext cx="40576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r>
              <a:rPr lang="ru-RU" sz="3200" i="0">
                <a:solidFill>
                  <a:srgbClr val="660066"/>
                </a:solidFill>
              </a:rPr>
              <a:t>Например, о кошке.</a:t>
            </a:r>
          </a:p>
        </p:txBody>
      </p:sp>
      <p:sp>
        <p:nvSpPr>
          <p:cNvPr id="40964" name="AutoShape 1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5" name="AutoShape 1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28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6" name="AutoShape 1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961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0967" name="Picture 10" descr="http://img-fotki.yandex.ru/get/5904/semaksi.11/0_6c59f_464acbcd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88" y="1143000"/>
            <a:ext cx="383857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6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755650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660066"/>
                </a:solidFill>
              </a:rPr>
              <a:t>Подведём итог.</a:t>
            </a:r>
          </a:p>
        </p:txBody>
      </p:sp>
      <p:sp>
        <p:nvSpPr>
          <p:cNvPr id="4198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827088" y="1125538"/>
            <a:ext cx="7561262" cy="43608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/>
              <a:t>Информация – это …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/>
              <a:t>Информацию человек начинает получать с …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Tx/>
              <a:buNone/>
            </a:pPr>
            <a:endParaRPr lang="ru-RU" sz="280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/>
              <a:t>  Общение людей связано с 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ru-RU" sz="2800" smtClean="0"/>
              <a:t>      получением …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Ø"/>
            </a:pPr>
            <a:endParaRPr lang="ru-RU" sz="2800" smtClean="0"/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</p:txBody>
      </p:sp>
      <p:sp>
        <p:nvSpPr>
          <p:cNvPr id="41988" name="AutoShape 8"/>
          <p:cNvSpPr>
            <a:spLocks noChangeArrowheads="1"/>
          </p:cNvSpPr>
          <p:nvPr/>
        </p:nvSpPr>
        <p:spPr bwMode="auto">
          <a:xfrm>
            <a:off x="5003800" y="908050"/>
            <a:ext cx="936625" cy="576263"/>
          </a:xfrm>
          <a:prstGeom prst="star4">
            <a:avLst>
              <a:gd name="adj" fmla="val 0"/>
            </a:avLst>
          </a:prstGeom>
          <a:solidFill>
            <a:srgbClr val="0000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89" name="AutoShape 9"/>
          <p:cNvSpPr>
            <a:spLocks noChangeArrowheads="1"/>
          </p:cNvSpPr>
          <p:nvPr/>
        </p:nvSpPr>
        <p:spPr bwMode="auto">
          <a:xfrm>
            <a:off x="5364163" y="1125538"/>
            <a:ext cx="647700" cy="431800"/>
          </a:xfrm>
          <a:prstGeom prst="star4">
            <a:avLst>
              <a:gd name="adj" fmla="val 12500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4400" i="0"/>
          </a:p>
        </p:txBody>
      </p:sp>
      <p:sp>
        <p:nvSpPr>
          <p:cNvPr id="41990" name="AutoShape 1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851275" y="2492375"/>
            <a:ext cx="863600" cy="576263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1" name="AutoShape 1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76825" y="1052513"/>
            <a:ext cx="936625" cy="576262"/>
          </a:xfrm>
          <a:prstGeom prst="sun">
            <a:avLst>
              <a:gd name="adj" fmla="val 25000"/>
            </a:avLst>
          </a:prstGeom>
          <a:solidFill>
            <a:schemeClr val="tx2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400" i="0"/>
          </a:p>
        </p:txBody>
      </p:sp>
      <p:sp>
        <p:nvSpPr>
          <p:cNvPr id="41992" name="AutoShape 1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357938" y="3571875"/>
            <a:ext cx="792162" cy="504825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3" name="AutoShape 21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4" name="AutoShape 2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28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5" name="AutoShape 2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961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620713"/>
            <a:ext cx="7056437" cy="5040312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/>
              <a:t>Любая деятельность невозможна без обмена …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/>
              <a:t>Информацию человек получает когда …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2800" smtClean="0"/>
              <a:t>Информацию можно передавать с помощью …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ru-RU" smtClean="0"/>
          </a:p>
        </p:txBody>
      </p:sp>
      <p:sp>
        <p:nvSpPr>
          <p:cNvPr id="43011" name="AutoShape 10"/>
          <p:cNvSpPr>
            <a:spLocks noChangeArrowheads="1"/>
          </p:cNvSpPr>
          <p:nvPr/>
        </p:nvSpPr>
        <p:spPr bwMode="auto">
          <a:xfrm>
            <a:off x="5076825" y="4724400"/>
            <a:ext cx="71438" cy="73025"/>
          </a:xfrm>
          <a:prstGeom prst="smileyFace">
            <a:avLst>
              <a:gd name="adj" fmla="val 4653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2" name="AutoShape 1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08400" y="1125538"/>
            <a:ext cx="936625" cy="576262"/>
          </a:xfrm>
          <a:prstGeom prst="sun">
            <a:avLst>
              <a:gd name="adj" fmla="val 25000"/>
            </a:avLst>
          </a:prstGeom>
          <a:solidFill>
            <a:schemeClr val="tx2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400" i="0"/>
          </a:p>
        </p:txBody>
      </p:sp>
      <p:sp>
        <p:nvSpPr>
          <p:cNvPr id="43013" name="AutoShape 1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16238" y="2636838"/>
            <a:ext cx="863600" cy="576262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4" name="AutoShape 1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11638" y="4149725"/>
            <a:ext cx="720725" cy="576263"/>
          </a:xfrm>
          <a:prstGeom prst="sun">
            <a:avLst>
              <a:gd name="adj" fmla="val 25000"/>
            </a:avLst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5" name="AutoShape 23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381750"/>
            <a:ext cx="360362" cy="333375"/>
          </a:xfrm>
          <a:prstGeom prst="actionButtonHome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6" name="AutoShape 2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2813" y="6381750"/>
            <a:ext cx="358775" cy="333375"/>
          </a:xfrm>
          <a:prstGeom prst="actionButtonForwardNex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7" name="AutoShape 2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96188" y="6381750"/>
            <a:ext cx="287337" cy="333375"/>
          </a:xfrm>
          <a:prstGeom prst="actionButtonBackPrevious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Прямоугольник 1"/>
          <p:cNvSpPr>
            <a:spLocks noChangeArrowheads="1"/>
          </p:cNvSpPr>
          <p:nvPr/>
        </p:nvSpPr>
        <p:spPr bwMode="auto">
          <a:xfrm>
            <a:off x="2286000" y="2644775"/>
            <a:ext cx="45720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endParaRPr lang="ru-RU"/>
          </a:p>
        </p:txBody>
      </p:sp>
      <p:sp>
        <p:nvSpPr>
          <p:cNvPr id="44035" name="Прямоугольник 2"/>
          <p:cNvSpPr>
            <a:spLocks noChangeArrowheads="1"/>
          </p:cNvSpPr>
          <p:nvPr/>
        </p:nvSpPr>
        <p:spPr bwMode="auto">
          <a:xfrm>
            <a:off x="2286000" y="2274888"/>
            <a:ext cx="45720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sp>
        <p:nvSpPr>
          <p:cNvPr id="44036" name="Заголовок 5"/>
          <p:cNvSpPr>
            <a:spLocks noGrp="1"/>
          </p:cNvSpPr>
          <p:nvPr>
            <p:ph type="title"/>
          </p:nvPr>
        </p:nvSpPr>
        <p:spPr>
          <a:xfrm>
            <a:off x="428625" y="357188"/>
            <a:ext cx="6870700" cy="609600"/>
          </a:xfrm>
        </p:spPr>
        <p:txBody>
          <a:bodyPr/>
          <a:lstStyle/>
          <a:p>
            <a:r>
              <a:rPr lang="ru-RU" sz="2400" smtClean="0"/>
              <a:t>Использованные ресурсы</a:t>
            </a:r>
          </a:p>
        </p:txBody>
      </p:sp>
      <p:sp>
        <p:nvSpPr>
          <p:cNvPr id="44037" name="Содержимое 6"/>
          <p:cNvSpPr>
            <a:spLocks noGrp="1"/>
          </p:cNvSpPr>
          <p:nvPr>
            <p:ph idx="1"/>
          </p:nvPr>
        </p:nvSpPr>
        <p:spPr>
          <a:xfrm>
            <a:off x="785813" y="1571625"/>
            <a:ext cx="7696200" cy="3657600"/>
          </a:xfrm>
        </p:spPr>
        <p:txBody>
          <a:bodyPr/>
          <a:lstStyle/>
          <a:p>
            <a:r>
              <a:rPr lang="en-US" sz="1800" smtClean="0">
                <a:hlinkClick r:id="rId2"/>
              </a:rPr>
              <a:t>http://www.alfeja.ru/dp1.php</a:t>
            </a:r>
            <a:endParaRPr lang="ru-RU" sz="1800" smtClean="0"/>
          </a:p>
          <a:p>
            <a:r>
              <a:rPr lang="en-US" sz="1800" smtClean="0">
                <a:hlinkClick r:id="rId3"/>
              </a:rPr>
              <a:t>http://gif-anim.narod.ru/deti.htm</a:t>
            </a:r>
            <a:endParaRPr lang="ru-RU" sz="1800" smtClean="0"/>
          </a:p>
          <a:p>
            <a:r>
              <a:rPr lang="en-US" sz="1800" smtClean="0">
                <a:hlinkClick r:id="rId4"/>
              </a:rPr>
              <a:t>http://all-flowers.ucoz.ru/photo/3-0-305-3</a:t>
            </a:r>
            <a:endParaRPr lang="ru-RU" sz="1800" smtClean="0"/>
          </a:p>
          <a:p>
            <a:r>
              <a:rPr lang="en-US" sz="1800" smtClean="0">
                <a:hlinkClick r:id="rId5"/>
              </a:rPr>
              <a:t>http://raskrashkirus.ru/shkola-v-kartinkah.html</a:t>
            </a:r>
            <a:endParaRPr lang="ru-RU" sz="1800" smtClean="0"/>
          </a:p>
          <a:p>
            <a:r>
              <a:rPr lang="en-US" sz="1800" smtClean="0">
                <a:hlinkClick r:id="rId6"/>
              </a:rPr>
              <a:t>http://desktopwallpapers.org.ua/download/4522/1280x800/</a:t>
            </a:r>
            <a:endParaRPr lang="ru-RU" sz="1800" smtClean="0"/>
          </a:p>
          <a:p>
            <a:r>
              <a:rPr lang="en-US" sz="1800" smtClean="0">
                <a:hlinkClick r:id="rId7"/>
              </a:rPr>
              <a:t>http://hiero.ru/2136387</a:t>
            </a:r>
            <a:endParaRPr lang="ru-RU" sz="1800" smtClean="0"/>
          </a:p>
          <a:p>
            <a:r>
              <a:rPr lang="en-US" sz="1800" smtClean="0">
                <a:hlinkClick r:id="rId8"/>
              </a:rPr>
              <a:t>http://tormashki.net/page/40/</a:t>
            </a:r>
            <a:endParaRPr lang="ru-RU" sz="1800" smtClean="0"/>
          </a:p>
          <a:p>
            <a:r>
              <a:rPr lang="en-US" sz="1800" smtClean="0">
                <a:hlinkClick r:id="rId9"/>
              </a:rPr>
              <a:t>http://www.alsheycbs.ru/node/93</a:t>
            </a:r>
            <a:endParaRPr lang="ru-RU" sz="1800" smtClean="0"/>
          </a:p>
          <a:p>
            <a:r>
              <a:rPr lang="en-US" sz="1800" smtClean="0">
                <a:hlinkClick r:id="rId10"/>
              </a:rPr>
              <a:t>http://www.tunnel.ru/view/post:188773</a:t>
            </a:r>
            <a:endParaRPr lang="ru-RU" sz="1800" smtClean="0"/>
          </a:p>
          <a:p>
            <a:r>
              <a:rPr lang="en-US" sz="1800" smtClean="0">
                <a:hlinkClick r:id="rId11"/>
              </a:rPr>
              <a:t>http://ds176.uvuo.ru/</a:t>
            </a:r>
            <a:endParaRPr lang="ru-RU" sz="1800" smtClean="0"/>
          </a:p>
          <a:p>
            <a:endParaRPr lang="ru-RU" sz="1800" smtClean="0"/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1699</TotalTime>
  <Words>429</Words>
  <Application>Microsoft Office PowerPoint</Application>
  <PresentationFormat>Экран (4:3)</PresentationFormat>
  <Paragraphs>122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Пастель</vt:lpstr>
      <vt:lpstr>Слайд 1</vt:lpstr>
      <vt:lpstr>Слайд 2</vt:lpstr>
      <vt:lpstr>Разминка.</vt:lpstr>
      <vt:lpstr>  Ква! Ква! Бре-ке-кекс! Испекла я нынче кекс. Пять подружек пригласила, Комарами угостила. Всем по комару досталось. Сколько же кексов осталось? </vt:lpstr>
      <vt:lpstr>Проверка домашнего задания. </vt:lpstr>
      <vt:lpstr>Слайд 6</vt:lpstr>
      <vt:lpstr>Слайд 7</vt:lpstr>
      <vt:lpstr>Информацию  человек начинает получать с рождения.</vt:lpstr>
      <vt:lpstr>Получая информацию, мы учимся:</vt:lpstr>
      <vt:lpstr>Общение людей  </vt:lpstr>
      <vt:lpstr>Слайд 11</vt:lpstr>
      <vt:lpstr>Любая совместная деятельность людей:  </vt:lpstr>
      <vt:lpstr>Информацию  человек также получает когда : </vt:lpstr>
      <vt:lpstr>Слайд 14</vt:lpstr>
      <vt:lpstr>Слайд 15</vt:lpstr>
      <vt:lpstr>Информацию можно передавать с помощью:</vt:lpstr>
      <vt:lpstr>Информация, получаемая человеком, обычно касается каких-то предметов или нас самих и связана с событиями, которые происходят в окружающем нас мире.</vt:lpstr>
      <vt:lpstr>Слайд 18</vt:lpstr>
      <vt:lpstr>Можно  о любом предмете дать информацию.</vt:lpstr>
      <vt:lpstr>     Работа в тетрадях.         1) Запишите информацию об ученике.</vt:lpstr>
      <vt:lpstr>Слайд 21</vt:lpstr>
      <vt:lpstr>Домашнее задание.  </vt:lpstr>
      <vt:lpstr>Слайд 23</vt:lpstr>
      <vt:lpstr>Подведём итог.</vt:lpstr>
      <vt:lpstr>Слайд 25</vt:lpstr>
      <vt:lpstr>Использованные ресурсы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Света</dc:creator>
  <cp:lastModifiedBy>Николай</cp:lastModifiedBy>
  <cp:revision>42</cp:revision>
  <dcterms:created xsi:type="dcterms:W3CDTF">2007-03-29T11:51:32Z</dcterms:created>
  <dcterms:modified xsi:type="dcterms:W3CDTF">2012-10-23T04:56:21Z</dcterms:modified>
</cp:coreProperties>
</file>