
<file path=[Content_Types].xml><?xml version="1.0" encoding="utf-8"?>
<Types xmlns="http://schemas.openxmlformats.org/package/2006/content-types"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Default ContentType="image/png" Extension="png"/>
  <Override ContentType="application/vnd.openxmlformats-officedocument.presentationml.slideMaster+xml" PartName="/ppt/slideMasters/slideMaster1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theme+xml" PartName="/ppt/theme/theme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presentationml.presentation.main+xml" PartName="/ppt/presentation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Layout+xml" PartName="/ppt/slideLayouts/slideLayout1.xml"/>
  <Override ContentType="application/vnd.openxmlformats-officedocument.extended-properties+xml" PartName="/docProps/app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0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viewProps+xml" PartName="/ppt/viewProps.xml"/>
  <Override ContentType="application/vnd.openxmlformats-officedocument.presentationml.slideLayout+xml" PartName="/ppt/slideLayouts/slideLayout9.xml"/>
  <Override ContentType="application/vnd.openxmlformats-package.core-properties+xml" PartName="/docProps/core.x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core.xml" Type="http://schemas.openxmlformats.org/package/2006/relationships/metadata/core-properties"/><Relationship Id="rId2" Target="docProps/thumbnail.jpeg" Type="http://schemas.openxmlformats.org/package/2006/relationships/metadata/thumbnail"/><Relationship Id="rId1" Target="ppt/presentation.xml" Type="http://schemas.openxmlformats.org/officeDocument/2006/relationships/officeDocument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61" r:id="rId3"/>
    <p:sldId id="262" r:id="rId4"/>
    <p:sldId id="260" r:id="rId5"/>
    <p:sldId id="273" r:id="rId6"/>
    <p:sldId id="266" r:id="rId7"/>
    <p:sldId id="265" r:id="rId8"/>
    <p:sldId id="272" r:id="rId9"/>
    <p:sldId id="268" r:id="rId10"/>
    <p:sldId id="267" r:id="rId11"/>
    <p:sldId id="270" r:id="rId12"/>
    <p:sldId id="256" r:id="rId13"/>
    <p:sldId id="259" r:id="rId14"/>
    <p:sldId id="263" r:id="rId15"/>
    <p:sldId id="264" r:id="rId16"/>
    <p:sldId id="257" r:id="rId17"/>
    <p:sldId id="258" r:id="rId18"/>
    <p:sldId id="271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27" autoAdjust="0"/>
    <p:restoredTop sz="94660"/>
  </p:normalViewPr>
  <p:slideViewPr>
    <p:cSldViewPr>
      <p:cViewPr varScale="1">
        <p:scale>
          <a:sx n="72" d="100"/>
          <a:sy n="72" d="100"/>
        </p:scale>
        <p:origin x="-108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3F58C-A478-4AD4-97BE-1047966F4CE7}" type="datetimeFigureOut">
              <a:rPr lang="ru-RU" smtClean="0"/>
              <a:pPr/>
              <a:t>28.02.2014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B118-6604-4EF3-BFB3-5D74CD5367E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3F58C-A478-4AD4-97BE-1047966F4CE7}" type="datetimeFigureOut">
              <a:rPr lang="ru-RU" smtClean="0"/>
              <a:pPr/>
              <a:t>28.02.2014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B118-6604-4EF3-BFB3-5D74CD5367E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3F58C-A478-4AD4-97BE-1047966F4CE7}" type="datetimeFigureOut">
              <a:rPr lang="ru-RU" smtClean="0"/>
              <a:pPr/>
              <a:t>28.02.2014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B118-6604-4EF3-BFB3-5D74CD5367E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3F58C-A478-4AD4-97BE-1047966F4CE7}" type="datetimeFigureOut">
              <a:rPr lang="ru-RU" smtClean="0"/>
              <a:pPr/>
              <a:t>28.02.2014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B118-6604-4EF3-BFB3-5D74CD5367E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3F58C-A478-4AD4-97BE-1047966F4CE7}" type="datetimeFigureOut">
              <a:rPr lang="ru-RU" smtClean="0"/>
              <a:pPr/>
              <a:t>28.02.2014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B118-6604-4EF3-BFB3-5D74CD5367E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3F58C-A478-4AD4-97BE-1047966F4CE7}" type="datetimeFigureOut">
              <a:rPr lang="ru-RU" smtClean="0"/>
              <a:pPr/>
              <a:t>28.02.2014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B118-6604-4EF3-BFB3-5D74CD5367E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3F58C-A478-4AD4-97BE-1047966F4CE7}" type="datetimeFigureOut">
              <a:rPr lang="ru-RU" smtClean="0"/>
              <a:pPr/>
              <a:t>28.02.2014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B118-6604-4EF3-BFB3-5D74CD5367E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3F58C-A478-4AD4-97BE-1047966F4CE7}" type="datetimeFigureOut">
              <a:rPr lang="ru-RU" smtClean="0"/>
              <a:pPr/>
              <a:t>28.02.2014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B118-6604-4EF3-BFB3-5D74CD5367E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3F58C-A478-4AD4-97BE-1047966F4CE7}" type="datetimeFigureOut">
              <a:rPr lang="ru-RU" smtClean="0"/>
              <a:pPr/>
              <a:t>28.02.2014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B118-6604-4EF3-BFB3-5D74CD5367E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3F58C-A478-4AD4-97BE-1047966F4CE7}" type="datetimeFigureOut">
              <a:rPr lang="ru-RU" smtClean="0"/>
              <a:pPr/>
              <a:t>28.02.2014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B118-6604-4EF3-BFB3-5D74CD5367E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3F58C-A478-4AD4-97BE-1047966F4CE7}" type="datetimeFigureOut">
              <a:rPr lang="ru-RU" smtClean="0"/>
              <a:pPr/>
              <a:t>28.02.2014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B118-6604-4EF3-BFB3-5D74CD5367E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13F58C-A478-4AD4-97BE-1047966F4CE7}" type="datetimeFigureOut">
              <a:rPr lang="ru-RU" smtClean="0"/>
              <a:pPr/>
              <a:t>28.02.2014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E1B118-6604-4EF3-BFB3-5D74CD5367E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itar-tass.com/info/940413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fotki.yandex.ru/" TargetMode="External"/><Relationship Id="rId5" Type="http://schemas.openxmlformats.org/officeDocument/2006/relationships/hyperlink" Target="http://www.csi-ugra.ru/sorevnovaniya/.../istoriya-zimnih-paralimpiyskih-igr" TargetMode="External"/><Relationship Id="rId4" Type="http://schemas.openxmlformats.org/officeDocument/2006/relationships/hyperlink" Target="http://www.rezeptsport.ru/paralympic/2014.php" TargetMode="Externa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User\Desktop\89636373.jpg" id="4" name="Picture 2"/>
          <p:cNvPicPr>
            <a:picLocks noChangeArrowheads="1" noChangeAspect="1"/>
          </p:cNvPicPr>
          <p:nvPr/>
        </p:nvPicPr>
        <p:blipFill>
          <a:blip cstate="print" r:embed="rId2"/>
          <a:srcRect r="54"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47864" y="1340768"/>
            <a:ext cx="5796136" cy="3960440"/>
          </a:xfrm>
        </p:spPr>
        <p:txBody>
          <a:bodyPr>
            <a:normAutofit/>
          </a:bodyPr>
          <a:lstStyle/>
          <a:p>
            <a:pPr algn="ctr"/>
            <a:r>
              <a:rPr b="1" dirty="0" lang="en-US" smtClean="0" sz="4000">
                <a:solidFill>
                  <a:schemeClr val="tx2"/>
                </a:solidFill>
                <a:latin charset="0" pitchFamily="18" typeface="Times New Roman"/>
                <a:cs charset="0" pitchFamily="18" typeface="Times New Roman"/>
              </a:rPr>
              <a:t>XI </a:t>
            </a:r>
            <a:r>
              <a:rPr b="1" dirty="0" lang="ru-RU" smtClean="0" sz="4000">
                <a:solidFill>
                  <a:schemeClr val="tx2"/>
                </a:solidFill>
                <a:latin charset="0" pitchFamily="18" typeface="Times New Roman"/>
                <a:cs charset="0" pitchFamily="18" typeface="Times New Roman"/>
              </a:rPr>
              <a:t> ПАРАЛИМПИЙСКИЕ ЗИМНИЕ                            ИГРЫ                                          в Сочи                                                7 – 16 марта 2014 г.  </a:t>
            </a:r>
            <a:endParaRPr b="1" dirty="0" lang="ru-RU" sz="4000">
              <a:solidFill>
                <a:schemeClr val="tx2"/>
              </a:solidFill>
              <a:latin charset="0" pitchFamily="18" typeface="Times New Roman"/>
              <a:cs charset="0" pitchFamily="18" typeface="Times New Roman"/>
            </a:endParaRPr>
          </a:p>
        </p:txBody>
      </p:sp>
      <p:pic>
        <p:nvPicPr>
          <p:cNvPr descr="C:\Users\User\Desktop\80522605a9aa73912f5f4a7877e48344.jpg" id="25602" name="Picture 2"/>
          <p:cNvPicPr>
            <a:picLocks noChangeArrowheads="1" noChangeAspect="1" noGrp="1"/>
          </p:cNvPicPr>
          <p:nvPr>
            <p:ph idx="1"/>
          </p:nvPr>
        </p:nvPicPr>
        <p:blipFill>
          <a:blip cstate="print" r:embed="rId3"/>
          <a:stretch>
            <a:fillRect/>
          </a:stretch>
        </p:blipFill>
        <p:spPr bwMode="auto">
          <a:xfrm>
            <a:off x="179512" y="1255750"/>
            <a:ext cx="3384376" cy="42253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Текст 10"/>
          <p:cNvSpPr>
            <a:spLocks noGrp="1"/>
          </p:cNvSpPr>
          <p:nvPr>
            <p:ph idx="2" sz="half" type="body"/>
          </p:nvPr>
        </p:nvSpPr>
        <p:spPr>
          <a:xfrm>
            <a:off x="4644008" y="5445224"/>
            <a:ext cx="4320480" cy="1412776"/>
          </a:xfrm>
        </p:spPr>
        <p:txBody>
          <a:bodyPr>
            <a:normAutofit lnSpcReduction="10000"/>
          </a:bodyPr>
          <a:lstStyle/>
          <a:p>
            <a:pPr algn="ctr"/>
            <a:r>
              <a:rPr b="1" dirty="0" lang="ru-RU" smtClean="0" sz="1600">
                <a:solidFill>
                  <a:srgbClr val="002060"/>
                </a:solidFill>
                <a:latin charset="0" pitchFamily="18" typeface="Times New Roman"/>
                <a:cs charset="0" pitchFamily="18" typeface="Times New Roman"/>
              </a:rPr>
              <a:t>Автор</a:t>
            </a:r>
          </a:p>
          <a:p>
            <a:pPr algn="ctr"/>
            <a:r>
              <a:rPr b="1" dirty="0" lang="ru-RU" smtClean="0" sz="1600">
                <a:solidFill>
                  <a:srgbClr val="002060"/>
                </a:solidFill>
                <a:latin charset="0" pitchFamily="18" typeface="Times New Roman"/>
                <a:cs charset="0" pitchFamily="18" typeface="Times New Roman"/>
              </a:rPr>
              <a:t>   Филатова Марина Викторовна, </a:t>
            </a:r>
          </a:p>
          <a:p>
            <a:pPr algn="ctr"/>
            <a:r>
              <a:rPr b="1" dirty="0" lang="ru-RU" smtClean="0" sz="1600">
                <a:solidFill>
                  <a:srgbClr val="002060"/>
                </a:solidFill>
                <a:latin charset="0" pitchFamily="18" typeface="Times New Roman"/>
                <a:cs charset="0" pitchFamily="18" typeface="Times New Roman"/>
              </a:rPr>
              <a:t>учитель физкультуры</a:t>
            </a:r>
          </a:p>
          <a:p>
            <a:pPr algn="ctr"/>
            <a:r>
              <a:rPr b="1" dirty="0" lang="ru-RU" smtClean="0" sz="1600">
                <a:solidFill>
                  <a:srgbClr val="002060"/>
                </a:solidFill>
                <a:latin charset="0" pitchFamily="18" typeface="Times New Roman"/>
                <a:cs charset="0" pitchFamily="18" typeface="Times New Roman"/>
              </a:rPr>
              <a:t>ГБОУ СОШ № 218 Фрунзенского района    Санкт - Петербург </a:t>
            </a:r>
            <a:endParaRPr b="1" dirty="0" lang="ru-RU" sz="1600">
              <a:solidFill>
                <a:srgbClr val="002060"/>
              </a:solidFill>
              <a:latin charset="0" pitchFamily="18" typeface="Times New Roman"/>
              <a:cs charset="0" pitchFamily="18" typeface="Times New Roman"/>
            </a:endParaRPr>
          </a:p>
        </p:txBody>
      </p:sp>
    </p:spTree>
  </p:cSld>
  <p:clrMapOvr>
    <a:masterClrMapping/>
  </p:clrMapOvr>
  <p:timing>
    <p:tnLst>
      <p:par>
        <p:cTn dur="indefinite" id="1" nodeType="tmRoot" restart="never"/>
      </p:par>
    </p:tnLst>
  </p:timing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User\Desktop\89636373.jpg" id="4" name="Picture 2"/>
          <p:cNvPicPr>
            <a:picLocks noChangeArrowheads="1" noChangeAspect="1"/>
          </p:cNvPicPr>
          <p:nvPr/>
        </p:nvPicPr>
        <p:blipFill>
          <a:blip cstate="print" r:embed="rId2"/>
          <a:srcRect r="54"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idx="4294967295" type="title"/>
          </p:nvPr>
        </p:nvSpPr>
        <p:spPr>
          <a:xfrm>
            <a:off x="1043608" y="274638"/>
            <a:ext cx="7185992" cy="1354162"/>
          </a:xfrm>
        </p:spPr>
        <p:txBody>
          <a:bodyPr>
            <a:normAutofit/>
          </a:bodyPr>
          <a:lstStyle/>
          <a:p>
            <a:r>
              <a:rPr dirty="0" err="1" lang="ru-RU" smtClean="0">
                <a:latin charset="0" pitchFamily="18" typeface="Times New Roman"/>
                <a:cs charset="0" pitchFamily="18" typeface="Times New Roman"/>
              </a:rPr>
              <a:t>Паралимпийские</a:t>
            </a:r>
            <a:r>
              <a:rPr dirty="0" lang="ru-RU" smtClean="0">
                <a:latin charset="0" pitchFamily="18" typeface="Times New Roman"/>
                <a:cs charset="0" pitchFamily="18" typeface="Times New Roman"/>
              </a:rPr>
              <a:t> игры</a:t>
            </a:r>
            <a:endParaRPr dirty="0" lang="ru-RU">
              <a:latin charset="0" pitchFamily="18" typeface="Times New Roman"/>
              <a:cs charset="0" pitchFamily="18"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3284984"/>
            <a:ext cx="856895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dirty="0" lang="ru-RU" smtClean="0">
                <a:latin charset="0" pitchFamily="18" typeface="Times New Roman"/>
                <a:cs charset="0" pitchFamily="18" typeface="Times New Roman"/>
              </a:rPr>
              <a:t>	</a:t>
            </a:r>
            <a:r>
              <a:rPr dirty="0" err="1" lang="ru-RU" smtClean="0">
                <a:latin charset="0" pitchFamily="18" typeface="Times New Roman"/>
                <a:cs charset="0" pitchFamily="18" typeface="Times New Roman"/>
              </a:rPr>
              <a:t>Паралимпийские</a:t>
            </a:r>
            <a:r>
              <a:rPr dirty="0" lang="ru-RU" smtClean="0">
                <a:latin charset="0" pitchFamily="18" typeface="Times New Roman"/>
                <a:cs charset="0" pitchFamily="18" typeface="Times New Roman"/>
              </a:rPr>
              <a:t> игры – спортивные соревнования для спортсменов с инвалидностью.</a:t>
            </a:r>
          </a:p>
          <a:p>
            <a:r>
              <a:rPr dirty="0" lang="ru-RU">
                <a:latin charset="0" pitchFamily="18" typeface="Times New Roman"/>
                <a:cs charset="0" pitchFamily="18" typeface="Times New Roman"/>
              </a:rPr>
              <a:t>	</a:t>
            </a:r>
            <a:r>
              <a:rPr dirty="0" lang="ru-RU" smtClean="0">
                <a:latin charset="0" pitchFamily="18" typeface="Times New Roman"/>
                <a:cs charset="0" pitchFamily="18" typeface="Times New Roman"/>
              </a:rPr>
              <a:t>Название «</a:t>
            </a:r>
            <a:r>
              <a:rPr b="1" dirty="0" i="1" lang="ru-RU" smtClean="0">
                <a:latin charset="0" pitchFamily="18" typeface="Times New Roman"/>
                <a:cs charset="0" pitchFamily="18" typeface="Times New Roman"/>
              </a:rPr>
              <a:t>Паралимпийские игры</a:t>
            </a:r>
            <a:r>
              <a:rPr dirty="0" lang="ru-RU" smtClean="0">
                <a:latin charset="0" pitchFamily="18" typeface="Times New Roman"/>
                <a:cs charset="0" pitchFamily="18" typeface="Times New Roman"/>
              </a:rPr>
              <a:t>» первоначально было связано с термином </a:t>
            </a:r>
            <a:r>
              <a:rPr b="1" dirty="0" i="1" lang="ru-RU" smtClean="0">
                <a:latin charset="0" pitchFamily="18" typeface="Times New Roman"/>
                <a:cs charset="0" pitchFamily="18" typeface="Times New Roman"/>
              </a:rPr>
              <a:t>parapledgia</a:t>
            </a:r>
            <a:r>
              <a:rPr dirty="0" lang="ru-RU" smtClean="0">
                <a:latin charset="0" pitchFamily="18" typeface="Times New Roman"/>
                <a:cs charset="0" pitchFamily="18" typeface="Times New Roman"/>
              </a:rPr>
              <a:t> (паралич нижних конечностей), поскольку первые регулярные соревнования проводились среди людей с заболеваниями позвоночника. 	</a:t>
            </a:r>
          </a:p>
          <a:p>
            <a:r>
              <a:rPr dirty="0" lang="ru-RU">
                <a:latin charset="0" pitchFamily="18" typeface="Times New Roman"/>
                <a:cs charset="0" pitchFamily="18" typeface="Times New Roman"/>
              </a:rPr>
              <a:t>	</a:t>
            </a:r>
            <a:r>
              <a:rPr dirty="0" lang="ru-RU" smtClean="0">
                <a:latin charset="0" pitchFamily="18" typeface="Times New Roman"/>
                <a:cs charset="0" pitchFamily="18" typeface="Times New Roman"/>
              </a:rPr>
              <a:t>С началом участия в Играх спортсменов с другими видами инвалидности термин «Паралимпийские игры» был переосмыслен как «рядом, вне Олимпиады»: слияние греческого предлога “</a:t>
            </a:r>
            <a:r>
              <a:rPr b="1" dirty="0" i="1" lang="ru-RU" smtClean="0">
                <a:latin charset="0" pitchFamily="18" typeface="Times New Roman"/>
                <a:cs charset="0" pitchFamily="18" typeface="Times New Roman"/>
              </a:rPr>
              <a:t>Para</a:t>
            </a:r>
            <a:r>
              <a:rPr dirty="0" lang="ru-RU" smtClean="0">
                <a:latin charset="0" pitchFamily="18" typeface="Times New Roman"/>
                <a:cs charset="0" pitchFamily="18" typeface="Times New Roman"/>
              </a:rPr>
              <a:t>” (рядом, вне, помимо, около, параллельно) и слова “</a:t>
            </a:r>
            <a:r>
              <a:rPr b="1" dirty="0" i="1" lang="ru-RU" smtClean="0">
                <a:latin charset="0" pitchFamily="18" typeface="Times New Roman"/>
                <a:cs charset="0" pitchFamily="18" typeface="Times New Roman"/>
              </a:rPr>
              <a:t>Olympics</a:t>
            </a:r>
            <a:r>
              <a:rPr dirty="0" lang="ru-RU" smtClean="0">
                <a:latin charset="0" pitchFamily="18" typeface="Times New Roman"/>
                <a:cs charset="0" pitchFamily="18" typeface="Times New Roman"/>
              </a:rPr>
              <a:t>”. </a:t>
            </a:r>
          </a:p>
          <a:p>
            <a:r>
              <a:rPr dirty="0" lang="ru-RU">
                <a:latin charset="0" pitchFamily="18" typeface="Times New Roman"/>
                <a:cs charset="0" pitchFamily="18" typeface="Times New Roman"/>
              </a:rPr>
              <a:t>	</a:t>
            </a:r>
            <a:r>
              <a:rPr dirty="0" lang="ru-RU" smtClean="0">
                <a:latin charset="0" pitchFamily="18" typeface="Times New Roman"/>
                <a:cs charset="0" pitchFamily="18" typeface="Times New Roman"/>
              </a:rPr>
              <a:t>Соревнования  проводятся среди людей с инвалидностью параллельно и равноправно с Олимпийским играми. </a:t>
            </a:r>
          </a:p>
          <a:p>
            <a:r>
              <a:rPr dirty="0" lang="ru-RU">
                <a:latin charset="0" pitchFamily="18" typeface="Times New Roman"/>
                <a:cs charset="0" pitchFamily="18" typeface="Times New Roman"/>
              </a:rPr>
              <a:t>	</a:t>
            </a:r>
            <a:r>
              <a:rPr dirty="0" lang="ru-RU" smtClean="0">
                <a:latin charset="0" pitchFamily="18" typeface="Times New Roman"/>
                <a:cs charset="0" pitchFamily="18" typeface="Times New Roman"/>
              </a:rPr>
              <a:t>Проводятся летние и зимние </a:t>
            </a:r>
            <a:r>
              <a:rPr dirty="0" err="1" lang="ru-RU" smtClean="0">
                <a:latin charset="0" pitchFamily="18" typeface="Times New Roman"/>
                <a:cs charset="0" pitchFamily="18" typeface="Times New Roman"/>
              </a:rPr>
              <a:t>паралимпийские</a:t>
            </a:r>
            <a:r>
              <a:rPr dirty="0" lang="ru-RU" smtClean="0">
                <a:latin charset="0" pitchFamily="18" typeface="Times New Roman"/>
                <a:cs charset="0" pitchFamily="18" typeface="Times New Roman"/>
              </a:rPr>
              <a:t> игры.</a:t>
            </a:r>
            <a:endParaRPr dirty="0" lang="ru-RU">
              <a:latin charset="0" pitchFamily="18" typeface="Times New Roman"/>
              <a:cs charset="0" pitchFamily="18" typeface="Times New Roman"/>
            </a:endParaRPr>
          </a:p>
        </p:txBody>
      </p:sp>
      <p:pic>
        <p:nvPicPr>
          <p:cNvPr descr="C:\Users\User\Desktop\2014_logo.png" id="20481" name="Picture 1"/>
          <p:cNvPicPr>
            <a:picLocks noChangeArrowheads="1" noChangeAspect="1"/>
          </p:cNvPicPr>
          <p:nvPr/>
        </p:nvPicPr>
        <p:blipFill>
          <a:blip cstate="print" r:embed="rId3"/>
          <a:srcRect/>
          <a:stretch>
            <a:fillRect/>
          </a:stretch>
        </p:blipFill>
        <p:spPr bwMode="auto">
          <a:xfrm>
            <a:off x="3275856" y="1628800"/>
            <a:ext cx="2640293" cy="15841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dur="indefinite" id="1" nodeType="tmRoot" restart="never"/>
      </p:par>
    </p:tnLst>
  </p:timing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User\Desktop\89636373.jpg" id="5" name="Picture 2"/>
          <p:cNvPicPr>
            <a:picLocks noChangeArrowheads="1" noChangeAspect="1"/>
          </p:cNvPicPr>
          <p:nvPr/>
        </p:nvPicPr>
        <p:blipFill>
          <a:blip cstate="print" r:embed="rId2"/>
          <a:srcRect r="54"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idx="4294967295" type="title"/>
          </p:nvPr>
        </p:nvSpPr>
        <p:spPr>
          <a:xfrm>
            <a:off x="899592" y="274638"/>
            <a:ext cx="7330008" cy="1143000"/>
          </a:xfrm>
        </p:spPr>
        <p:txBody>
          <a:bodyPr/>
          <a:lstStyle/>
          <a:p>
            <a:r>
              <a:rPr dirty="0" lang="ru-RU" smtClean="0">
                <a:latin charset="0" pitchFamily="18" typeface="Times New Roman"/>
                <a:cs charset="0" pitchFamily="18" typeface="Times New Roman"/>
              </a:rPr>
              <a:t>История</a:t>
            </a:r>
            <a:r>
              <a:rPr dirty="0" lang="ru-RU" smtClean="0"/>
              <a:t> </a:t>
            </a:r>
            <a:endParaRPr dirty="0"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67544" y="1988840"/>
            <a:ext cx="835292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dirty="0" lang="ru-RU" smtClean="0">
                <a:latin charset="0" pitchFamily="18" typeface="Times New Roman"/>
                <a:cs charset="0" pitchFamily="18" typeface="Times New Roman"/>
              </a:rPr>
              <a:t>	Идея создания Паралимпийских игр принадлежит                                      нейрохирургу  </a:t>
            </a:r>
            <a:r>
              <a:rPr b="1" dirty="0" lang="ru-RU" smtClean="0">
                <a:latin charset="0" pitchFamily="18" typeface="Times New Roman"/>
                <a:cs charset="0" pitchFamily="18" typeface="Times New Roman"/>
              </a:rPr>
              <a:t>Людвигу Гуттману</a:t>
            </a:r>
            <a:r>
              <a:rPr dirty="0" lang="ru-RU" smtClean="0">
                <a:latin charset="0" pitchFamily="18" typeface="Times New Roman"/>
                <a:cs charset="0" pitchFamily="18" typeface="Times New Roman"/>
              </a:rPr>
              <a:t> (3 июля 1899 — 18 марта 1980). </a:t>
            </a:r>
          </a:p>
          <a:p>
            <a:r>
              <a:rPr dirty="0" lang="ru-RU" smtClean="0">
                <a:latin charset="0" pitchFamily="18" typeface="Times New Roman"/>
                <a:cs charset="0" pitchFamily="18" typeface="Times New Roman"/>
              </a:rPr>
              <a:t>	Эмигрировав из Германии в Великобританию в 1939 году,                                                      он по поручению британского правительства в 1944 году открыл                                                             Центр спинномозговых травм на базе Сток-Мандевильского                                                                 госпиталя в г. Эйлсбери. </a:t>
            </a:r>
          </a:p>
          <a:p>
            <a:r>
              <a:rPr dirty="0" lang="ru-RU">
                <a:latin charset="0" pitchFamily="18" typeface="Times New Roman"/>
                <a:cs charset="0" pitchFamily="18" typeface="Times New Roman"/>
              </a:rPr>
              <a:t>	</a:t>
            </a:r>
            <a:r>
              <a:rPr dirty="0" lang="ru-RU" smtClean="0">
                <a:latin charset="0" pitchFamily="18" typeface="Times New Roman"/>
                <a:cs charset="0" pitchFamily="18" typeface="Times New Roman"/>
              </a:rPr>
              <a:t>В июле 1948 года Людвиг Гуттман организовал                                                     первые игры для людей с повреждениями опорно-двигательного аппарата – «Национальные </a:t>
            </a:r>
            <a:r>
              <a:rPr dirty="0" err="1" lang="ru-RU" smtClean="0">
                <a:latin charset="0" pitchFamily="18" typeface="Times New Roman"/>
                <a:cs charset="0" pitchFamily="18" typeface="Times New Roman"/>
              </a:rPr>
              <a:t>Сток-Мандевильские</a:t>
            </a:r>
            <a:r>
              <a:rPr dirty="0" lang="ru-RU" smtClean="0">
                <a:latin charset="0" pitchFamily="18" typeface="Times New Roman"/>
                <a:cs charset="0" pitchFamily="18" typeface="Times New Roman"/>
              </a:rPr>
              <a:t> игры для инвалидов». Они начались в один день с церемонией открытия Олимпийских игр 1948 года в Лондоне. </a:t>
            </a:r>
          </a:p>
          <a:p>
            <a:r>
              <a:rPr dirty="0" lang="ru-RU">
                <a:latin charset="0" pitchFamily="18" typeface="Times New Roman"/>
                <a:cs charset="0" pitchFamily="18" typeface="Times New Roman"/>
              </a:rPr>
              <a:t>	</a:t>
            </a:r>
            <a:r>
              <a:rPr dirty="0" lang="ru-RU" smtClean="0">
                <a:latin charset="0" pitchFamily="18" typeface="Times New Roman"/>
                <a:cs charset="0" pitchFamily="18" typeface="Times New Roman"/>
              </a:rPr>
              <a:t>В соревнованиях приняли участие бывшие военнослужащие, которые получили травмы на войне, они соревновались в стрельбе из лука. </a:t>
            </a:r>
          </a:p>
          <a:p>
            <a:r>
              <a:rPr dirty="0" lang="ru-RU" smtClean="0">
                <a:latin charset="0" pitchFamily="18" typeface="Times New Roman"/>
                <a:cs charset="0" pitchFamily="18" typeface="Times New Roman"/>
              </a:rPr>
              <a:t>	Первые зимние </a:t>
            </a:r>
            <a:r>
              <a:rPr dirty="0" err="1" lang="ru-RU" smtClean="0">
                <a:latin charset="0" pitchFamily="18" typeface="Times New Roman"/>
                <a:cs charset="0" pitchFamily="18" typeface="Times New Roman"/>
              </a:rPr>
              <a:t>Паралимпийские</a:t>
            </a:r>
            <a:r>
              <a:rPr dirty="0" lang="ru-RU" smtClean="0">
                <a:latin charset="0" pitchFamily="18" typeface="Times New Roman"/>
                <a:cs charset="0" pitchFamily="18" typeface="Times New Roman"/>
              </a:rPr>
              <a:t> игры состоялись в 1976 году в </a:t>
            </a:r>
            <a:r>
              <a:rPr dirty="0" err="1" lang="ru-RU" smtClean="0">
                <a:latin charset="0" pitchFamily="18" typeface="Times New Roman"/>
                <a:cs charset="0" pitchFamily="18" typeface="Times New Roman"/>
              </a:rPr>
              <a:t>Эрншёльдсвике</a:t>
            </a:r>
            <a:r>
              <a:rPr dirty="0" lang="ru-RU" smtClean="0">
                <a:latin charset="0" pitchFamily="18" typeface="Times New Roman"/>
                <a:cs charset="0" pitchFamily="18" typeface="Times New Roman"/>
              </a:rPr>
              <a:t> (Швеция), в них впервые приняли участие не только колясочники, но и спортсмены с другими категориями инвалидности. </a:t>
            </a:r>
          </a:p>
          <a:p>
            <a:endParaRPr dirty="0" lang="ru-RU">
              <a:latin charset="0" pitchFamily="18" typeface="Times New Roman"/>
              <a:cs charset="0" pitchFamily="18" typeface="Times New Roman"/>
            </a:endParaRPr>
          </a:p>
        </p:txBody>
      </p:sp>
      <p:pic>
        <p:nvPicPr>
          <p:cNvPr descr="C:\Users\User\Desktop\ludv.jpg" id="19457" name="Picture 1"/>
          <p:cNvPicPr>
            <a:picLocks noChangeArrowheads="1" noChangeAspect="1"/>
          </p:cNvPicPr>
          <p:nvPr/>
        </p:nvPicPr>
        <p:blipFill>
          <a:blip cstate="print" r:embed="rId3"/>
          <a:srcRect/>
          <a:stretch>
            <a:fillRect/>
          </a:stretch>
        </p:blipFill>
        <p:spPr bwMode="auto">
          <a:xfrm>
            <a:off x="7194052" y="1268761"/>
            <a:ext cx="1617292" cy="25202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dur="indefinite" id="1" nodeType="tmRoot" restart="never"/>
      </p:par>
    </p:tnLst>
  </p:timing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User\Desktop\89636373.jpg" id="4" name="Picture 2"/>
          <p:cNvPicPr>
            <a:picLocks noChangeArrowheads="1" noChangeAspect="1"/>
          </p:cNvPicPr>
          <p:nvPr/>
        </p:nvPicPr>
        <p:blipFill>
          <a:blip cstate="print" r:embed="rId2"/>
          <a:srcRect r="54"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idx="4294967295" type="title"/>
          </p:nvPr>
        </p:nvSpPr>
        <p:spPr>
          <a:xfrm>
            <a:off x="3660775" y="274638"/>
            <a:ext cx="5303713" cy="2290266"/>
          </a:xfrm>
        </p:spPr>
        <p:txBody>
          <a:bodyPr>
            <a:normAutofit/>
          </a:bodyPr>
          <a:lstStyle/>
          <a:p>
            <a:r>
              <a:rPr dirty="0" lang="ru-RU" smtClean="0">
                <a:latin charset="0" pitchFamily="18" typeface="Times New Roman"/>
                <a:cs charset="0" pitchFamily="18" typeface="Times New Roman"/>
              </a:rPr>
              <a:t>Паралимпийская эмблема</a:t>
            </a:r>
            <a:endParaRPr dirty="0" lang="ru-RU">
              <a:latin charset="0" pitchFamily="18" typeface="Times New Roman"/>
              <a:cs charset="0" pitchFamily="18" typeface="Times New Roman"/>
            </a:endParaRPr>
          </a:p>
        </p:txBody>
      </p:sp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755576" y="2815100"/>
            <a:ext cx="7632848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square">
            <a:prstTxWarp prst="textNoShape">
              <a:avLst/>
            </a:prstTxWarp>
            <a:spAutoFit/>
          </a:bodyPr>
          <a:lstStyle/>
          <a:p>
            <a:pPr algn="just" defTabSz="914400" eaLnBrk="1" fontAlgn="base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dirty="0" lang="ru-RU">
                <a:latin charset="0" pitchFamily="18" typeface="Times New Roman"/>
                <a:cs charset="0" pitchFamily="18" typeface="Times New Roman"/>
              </a:rPr>
              <a:t>	</a:t>
            </a:r>
            <a:r>
              <a:rPr b="0" baseline="0" cap="none" dirty="0" kumimoji="0" lang="ru-RU" normalizeH="0" smtClean="0" strike="noStrike" u="none">
                <a:ln>
                  <a:noFill/>
                </a:ln>
                <a:effectLst/>
                <a:latin charset="0" pitchFamily="18" typeface="Times New Roman"/>
                <a:cs charset="0" pitchFamily="18" typeface="Times New Roman"/>
              </a:rPr>
              <a:t>Впервые </a:t>
            </a:r>
            <a:r>
              <a:rPr b="1" baseline="0" cap="none" dirty="0" kumimoji="0" lang="ru-RU" normalizeH="0" smtClean="0" strike="noStrike" u="none">
                <a:ln>
                  <a:noFill/>
                </a:ln>
                <a:effectLst/>
                <a:latin charset="0" pitchFamily="18" typeface="Times New Roman"/>
                <a:cs charset="0" pitchFamily="18" typeface="Times New Roman"/>
              </a:rPr>
              <a:t>Паралимпийская эмблема </a:t>
            </a:r>
            <a:r>
              <a:rPr b="0" baseline="0" cap="none" dirty="0" kumimoji="0" lang="ru-RU" normalizeH="0" smtClean="0" strike="noStrike" u="none">
                <a:ln>
                  <a:noFill/>
                </a:ln>
                <a:effectLst/>
                <a:latin charset="0" pitchFamily="18" typeface="Times New Roman"/>
                <a:cs charset="0" pitchFamily="18" typeface="Times New Roman"/>
              </a:rPr>
              <a:t>появилась на Паралимпийских зимних играх в Турине в 2006 году. </a:t>
            </a:r>
          </a:p>
          <a:p>
            <a:pPr algn="just" defTabSz="914400" eaLnBrk="1" fontAlgn="base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dirty="0" lang="ru-RU" smtClean="0">
                <a:latin charset="0" pitchFamily="18" typeface="Times New Roman"/>
                <a:cs charset="0" pitchFamily="18" typeface="Times New Roman"/>
              </a:rPr>
              <a:t>	</a:t>
            </a:r>
            <a:r>
              <a:rPr b="0" baseline="0" cap="none" dirty="0" kumimoji="0" lang="ru-RU" normalizeH="0" smtClean="0" strike="noStrike" u="none">
                <a:ln>
                  <a:noFill/>
                </a:ln>
                <a:effectLst/>
                <a:latin charset="0" pitchFamily="18" typeface="Times New Roman"/>
                <a:cs charset="0" pitchFamily="18" typeface="Times New Roman"/>
              </a:rPr>
              <a:t>Логотип составляют расположенные вокруг центральной точки три полусферы красного, синего и зелёного цветов – три агитоса (от латинского agito – «приводить в движение, двигать»). Этот символ отражает роль спортсменов с инвалидностью, которые своими достижениями вдохновляют и восхищают мир. Три полусферы, цвета которых – красный, зеленый и синий - широко представлены в национальных флагах стран мира, символизируют  </a:t>
            </a:r>
            <a:r>
              <a:rPr b="1" baseline="0" cap="none" dirty="0" kumimoji="0" lang="ru-RU" normalizeH="0" smtClean="0" strike="noStrike" u="none">
                <a:ln>
                  <a:noFill/>
                </a:ln>
                <a:effectLst/>
                <a:latin charset="0" pitchFamily="18" typeface="Times New Roman"/>
                <a:cs charset="0" pitchFamily="18" typeface="Times New Roman"/>
              </a:rPr>
              <a:t>Разум, Тело и Дух.</a:t>
            </a:r>
          </a:p>
        </p:txBody>
      </p:sp>
      <p:pic>
        <p:nvPicPr>
          <p:cNvPr descr="http://www.rezeptsport.ru/paralympic/img/ipc.jpg" id="21506" name="Picture 2"/>
          <p:cNvPicPr>
            <a:picLocks noChangeArrowheads="1" noChangeAspect="1"/>
          </p:cNvPicPr>
          <p:nvPr/>
        </p:nvPicPr>
        <p:blipFill>
          <a:blip cstate="print" r:embed="rId3"/>
          <a:srcRect/>
          <a:stretch>
            <a:fillRect/>
          </a:stretch>
        </p:blipFill>
        <p:spPr bwMode="auto">
          <a:xfrm>
            <a:off x="611559" y="774973"/>
            <a:ext cx="2438393" cy="164591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dur="indefinite" id="1" nodeType="tmRoot" restart="never"/>
      </p:par>
    </p:tnLst>
  </p:timing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User\Desktop\89636373.jpg" id="5" name="Picture 2"/>
          <p:cNvPicPr>
            <a:picLocks noChangeArrowheads="1" noChangeAspect="1"/>
          </p:cNvPicPr>
          <p:nvPr/>
        </p:nvPicPr>
        <p:blipFill>
          <a:blip cstate="print" r:embed="rId2"/>
          <a:srcRect r="54"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err="1" lang="ru-RU" smtClean="0">
                <a:latin charset="0" pitchFamily="18" typeface="Times New Roman"/>
                <a:cs charset="0" pitchFamily="18" typeface="Times New Roman"/>
              </a:rPr>
              <a:t>Паралимпийский</a:t>
            </a:r>
            <a:r>
              <a:rPr dirty="0" lang="ru-RU" smtClean="0">
                <a:latin charset="0" pitchFamily="18" typeface="Times New Roman"/>
                <a:cs charset="0" pitchFamily="18" typeface="Times New Roman"/>
              </a:rPr>
              <a:t> флаг</a:t>
            </a:r>
            <a:endParaRPr dirty="0" lang="ru-RU">
              <a:latin charset="0" pitchFamily="18" typeface="Times New Roman"/>
              <a:cs charset="0" pitchFamily="18" typeface="Times New Roman"/>
            </a:endParaRPr>
          </a:p>
        </p:txBody>
      </p:sp>
      <p:pic>
        <p:nvPicPr>
          <p:cNvPr id="4" name="Picture 2"/>
          <p:cNvPicPr>
            <a:picLocks noChangeArrowheads="1" noChangeAspect="1" noGrp="1"/>
          </p:cNvPicPr>
          <p:nvPr>
            <p:ph idx="1"/>
          </p:nvPr>
        </p:nvPicPr>
        <p:blipFill>
          <a:blip cstate="print"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85515" y="1772816"/>
            <a:ext cx="6367021" cy="43204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User\Desktop\89636373.jpg" id="4" name="Picture 2"/>
          <p:cNvPicPr>
            <a:picLocks noChangeArrowheads="1" noChangeAspect="1"/>
          </p:cNvPicPr>
          <p:nvPr/>
        </p:nvPicPr>
        <p:blipFill>
          <a:blip cstate="print" r:embed="rId2"/>
          <a:srcRect r="54"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lang="ru-RU" smtClean="0">
                <a:latin charset="0" pitchFamily="18" typeface="Times New Roman"/>
                <a:cs charset="0" pitchFamily="18" typeface="Times New Roman"/>
              </a:rPr>
              <a:t>Талисманы </a:t>
            </a:r>
            <a:endParaRPr dirty="0" lang="ru-RU">
              <a:latin charset="0" pitchFamily="18" typeface="Times New Roman"/>
              <a:cs charset="0" pitchFamily="18" typeface="Times New Roman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268760"/>
            <a:ext cx="8568952" cy="5589239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b="1" dirty="0" i="1" lang="ru-RU" smtClean="0" sz="2300">
                <a:latin charset="0" pitchFamily="18" typeface="Times New Roman"/>
                <a:cs charset="0" pitchFamily="18" typeface="Times New Roman"/>
              </a:rPr>
              <a:t> 	</a:t>
            </a:r>
            <a:r>
              <a:rPr b="1" dirty="0" lang="ru-RU" smtClean="0" sz="1800">
                <a:latin charset="0" pitchFamily="18" typeface="Times New Roman"/>
                <a:cs charset="0" pitchFamily="18" typeface="Times New Roman"/>
              </a:rPr>
              <a:t>Талисманы Паралимпийских игр в Сочи 2014</a:t>
            </a:r>
            <a:r>
              <a:rPr dirty="0" lang="ru-RU" smtClean="0" sz="1800">
                <a:latin charset="0" pitchFamily="18" typeface="Times New Roman"/>
                <a:cs charset="0" pitchFamily="18" typeface="Times New Roman"/>
              </a:rPr>
              <a:t> – </a:t>
            </a:r>
            <a:r>
              <a:rPr b="1" dirty="0" i="1" lang="ru-RU" smtClean="0" sz="1800">
                <a:latin charset="0" pitchFamily="18" typeface="Times New Roman"/>
                <a:cs charset="0" pitchFamily="18" typeface="Times New Roman"/>
              </a:rPr>
              <a:t>Лучик и Снежинка </a:t>
            </a:r>
            <a:r>
              <a:rPr dirty="0" lang="ru-RU" smtClean="0" sz="1800">
                <a:latin charset="0" pitchFamily="18" typeface="Times New Roman"/>
                <a:cs charset="0" pitchFamily="18" typeface="Times New Roman"/>
              </a:rPr>
              <a:t>– выбраны самими </a:t>
            </a:r>
            <a:r>
              <a:rPr dirty="0" err="1" lang="ru-RU" smtClean="0" sz="1800">
                <a:latin charset="0" pitchFamily="18" typeface="Times New Roman"/>
                <a:cs charset="0" pitchFamily="18" typeface="Times New Roman"/>
              </a:rPr>
              <a:t>паралимпийцами</a:t>
            </a:r>
            <a:r>
              <a:rPr dirty="0" lang="ru-RU" smtClean="0" sz="1800">
                <a:latin charset="0" pitchFamily="18" typeface="Times New Roman"/>
                <a:cs charset="0" pitchFamily="18" typeface="Times New Roman"/>
              </a:rPr>
              <a:t>.</a:t>
            </a:r>
          </a:p>
          <a:p>
            <a:pPr>
              <a:buNone/>
            </a:pPr>
            <a:r>
              <a:rPr dirty="0" lang="ru-RU" sz="1800">
                <a:latin charset="0" pitchFamily="18" typeface="Times New Roman"/>
                <a:cs charset="0" pitchFamily="18" typeface="Times New Roman"/>
              </a:rPr>
              <a:t>	</a:t>
            </a:r>
            <a:r>
              <a:rPr dirty="0" lang="ru-RU" smtClean="0" sz="1800">
                <a:latin charset="0" pitchFamily="18" typeface="Times New Roman"/>
                <a:cs charset="0" pitchFamily="18" typeface="Times New Roman"/>
              </a:rPr>
              <a:t>	Среди предложенных вариантов талисманов олимпиады 2014, отобранных жюри для голосования, было всего два фантастических персонажа, на которых и остановили свой  выбор паралимпийцы. </a:t>
            </a:r>
            <a:br>
              <a:rPr dirty="0" lang="ru-RU" smtClean="0" sz="1800">
                <a:latin charset="0" pitchFamily="18" typeface="Times New Roman"/>
                <a:cs charset="0" pitchFamily="18" typeface="Times New Roman"/>
              </a:rPr>
            </a:br>
            <a:r>
              <a:rPr dirty="0" lang="ru-RU" smtClean="0" sz="1800">
                <a:latin charset="0" pitchFamily="18" typeface="Times New Roman"/>
                <a:cs charset="0" pitchFamily="18" typeface="Times New Roman"/>
              </a:rPr>
              <a:t> 	Лучик и Снежинка имеют и свою легенду: они пришельцы из других миров, прибывшие к нам, чтобы поведать людям о скрытых в них фантастических возможностях, подтверждением которым является </a:t>
            </a:r>
            <a:r>
              <a:rPr dirty="0" err="1" lang="ru-RU" smtClean="0" sz="1800">
                <a:latin charset="0" pitchFamily="18" typeface="Times New Roman"/>
                <a:cs charset="0" pitchFamily="18" typeface="Times New Roman"/>
              </a:rPr>
              <a:t>паралимпийский</a:t>
            </a:r>
            <a:r>
              <a:rPr dirty="0" lang="ru-RU" smtClean="0" sz="1800">
                <a:latin charset="0" pitchFamily="18" typeface="Times New Roman"/>
                <a:cs charset="0" pitchFamily="18" typeface="Times New Roman"/>
              </a:rPr>
              <a:t> спорт.</a:t>
            </a:r>
          </a:p>
          <a:p>
            <a:pPr>
              <a:buNone/>
            </a:pPr>
            <a:r>
              <a:rPr dirty="0" lang="ru-RU" smtClean="0"/>
              <a:t> </a:t>
            </a:r>
          </a:p>
          <a:p>
            <a:pPr>
              <a:buNone/>
            </a:pPr>
            <a:r>
              <a:rPr dirty="0" lang="ru-RU" smtClean="0"/>
              <a:t> </a:t>
            </a:r>
          </a:p>
          <a:p>
            <a:pPr>
              <a:buNone/>
            </a:pPr>
            <a:r>
              <a:rPr dirty="0" lang="ru-RU" smtClean="0"/>
              <a:t> </a:t>
            </a:r>
          </a:p>
          <a:p>
            <a:endParaRPr dirty="0" lang="ru-RU"/>
          </a:p>
        </p:txBody>
      </p:sp>
      <p:pic>
        <p:nvPicPr>
          <p:cNvPr descr="C:\Users\User\Desktop\tal.jpg" id="22530" name="Picture 2"/>
          <p:cNvPicPr>
            <a:picLocks noChangeArrowheads="1" noChangeAspect="1"/>
          </p:cNvPicPr>
          <p:nvPr/>
        </p:nvPicPr>
        <p:blipFill>
          <a:blip cstate="print" r:embed="rId3"/>
          <a:srcRect/>
          <a:stretch>
            <a:fillRect/>
          </a:stretch>
        </p:blipFill>
        <p:spPr bwMode="auto">
          <a:xfrm>
            <a:off x="3203848" y="3789040"/>
            <a:ext cx="2971759" cy="28083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dur="indefinite" id="1" nodeType="tmRoot" restart="never"/>
      </p:par>
    </p:tnLst>
  </p:timing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User\Desktop\89636373.jpg" id="4" name="Picture 2"/>
          <p:cNvPicPr>
            <a:picLocks noChangeArrowheads="1" noChangeAspect="1"/>
          </p:cNvPicPr>
          <p:nvPr/>
        </p:nvPicPr>
        <p:blipFill>
          <a:blip cstate="print" r:embed="rId2"/>
          <a:srcRect r="54"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lang="ru-RU" smtClean="0">
                <a:latin charset="0" pitchFamily="18" typeface="Times New Roman"/>
                <a:cs charset="0" pitchFamily="18" typeface="Times New Roman"/>
              </a:rPr>
              <a:t>Паралимпийский девиз – </a:t>
            </a:r>
            <a:endParaRPr dirty="0" lang="ru-RU">
              <a:latin charset="0" pitchFamily="18" typeface="Times New Roman"/>
              <a:cs charset="0" pitchFamily="18" typeface="Times New Roman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96855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b="1" dirty="0" i="1" lang="ru-RU" smtClean="0" sz="1800">
                <a:latin charset="0" pitchFamily="18" typeface="Times New Roman"/>
                <a:cs charset="0" pitchFamily="18" typeface="Times New Roman"/>
              </a:rPr>
              <a:t>		</a:t>
            </a:r>
          </a:p>
          <a:p>
            <a:pPr algn="ctr">
              <a:buNone/>
            </a:pPr>
            <a:r>
              <a:rPr dirty="0" lang="ru-RU" smtClean="0">
                <a:latin charset="0" pitchFamily="18" typeface="Times New Roman"/>
                <a:cs charset="0" pitchFamily="18" typeface="Times New Roman"/>
              </a:rPr>
              <a:t>«Spirit in Motion» («Дух в движении»). </a:t>
            </a:r>
          </a:p>
          <a:p>
            <a:pPr algn="ctr">
              <a:buNone/>
            </a:pPr>
            <a:endParaRPr dirty="0" lang="ru-RU">
              <a:latin charset="0" pitchFamily="18" typeface="Times New Roman"/>
              <a:cs charset="0" pitchFamily="18" typeface="Times New Roman"/>
            </a:endParaRPr>
          </a:p>
          <a:p>
            <a:pPr algn="ctr">
              <a:buNone/>
            </a:pPr>
            <a:endParaRPr dirty="0" lang="ru-RU" smtClean="0">
              <a:latin charset="0" pitchFamily="18" typeface="Times New Roman"/>
              <a:cs charset="0" pitchFamily="18" typeface="Times New Roman"/>
            </a:endParaRPr>
          </a:p>
          <a:p>
            <a:pPr>
              <a:buNone/>
            </a:pPr>
            <a:r>
              <a:rPr dirty="0" lang="ru-RU" sz="1800">
                <a:latin charset="0" pitchFamily="18" typeface="Times New Roman"/>
                <a:cs charset="0" pitchFamily="18" typeface="Times New Roman"/>
              </a:rPr>
              <a:t>	</a:t>
            </a:r>
            <a:r>
              <a:rPr dirty="0" lang="ru-RU" smtClean="0" sz="1800">
                <a:latin charset="0" pitchFamily="18" typeface="Times New Roman"/>
                <a:cs charset="0" pitchFamily="18" typeface="Times New Roman"/>
              </a:rPr>
              <a:t>	</a:t>
            </a:r>
          </a:p>
          <a:p>
            <a:pPr>
              <a:buNone/>
            </a:pPr>
            <a:r>
              <a:rPr dirty="0" lang="ru-RU" sz="1800">
                <a:latin charset="0" pitchFamily="18" typeface="Times New Roman"/>
                <a:cs charset="0" pitchFamily="18" typeface="Times New Roman"/>
              </a:rPr>
              <a:t>	</a:t>
            </a:r>
            <a:r>
              <a:rPr dirty="0" lang="ru-RU" smtClean="0" sz="1800">
                <a:latin charset="0" pitchFamily="18" typeface="Times New Roman"/>
                <a:cs charset="0" pitchFamily="18" typeface="Times New Roman"/>
              </a:rPr>
              <a:t>	Девиз лаконично и ярко передаёт видения Паралимпийского движения - необходимость предоставлять спортсменам-паралимпийцам любого уровня и происхождения возможности для того, чтобы вдохновлять и восхищать мир благодаря спортивным достижениям. </a:t>
            </a:r>
            <a:br>
              <a:rPr dirty="0" lang="ru-RU" smtClean="0" sz="1800">
                <a:latin charset="0" pitchFamily="18" typeface="Times New Roman"/>
                <a:cs charset="0" pitchFamily="18" typeface="Times New Roman"/>
              </a:rPr>
            </a:br>
            <a:r>
              <a:rPr dirty="0" lang="ru-RU" smtClean="0" sz="1800">
                <a:latin charset="0" pitchFamily="18" typeface="Times New Roman"/>
                <a:cs charset="0" pitchFamily="18" typeface="Times New Roman"/>
              </a:rPr>
              <a:t> </a:t>
            </a:r>
            <a:endParaRPr dirty="0" lang="ru-RU" sz="1800">
              <a:latin charset="0" pitchFamily="18" typeface="Times New Roman"/>
              <a:cs charset="0" pitchFamily="18" typeface="Times New Roman"/>
            </a:endParaRPr>
          </a:p>
        </p:txBody>
      </p:sp>
    </p:spTree>
  </p:cSld>
  <p:clrMapOvr>
    <a:masterClrMapping/>
  </p:clrMapOvr>
  <p:timing>
    <p:tnLst>
      <p:par>
        <p:cTn dur="indefinite" id="1" nodeType="tmRoot" restart="never"/>
      </p:par>
    </p:tnLst>
  </p:timing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User\Desktop\89636373.jpg" id="6" name="Picture 2"/>
          <p:cNvPicPr>
            <a:picLocks noChangeArrowheads="1" noChangeAspect="1"/>
          </p:cNvPicPr>
          <p:nvPr/>
        </p:nvPicPr>
        <p:blipFill>
          <a:blip cstate="print" r:embed="rId2"/>
          <a:srcRect r="54"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</p:spPr>
      </p:pic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67544" y="1772816"/>
            <a:ext cx="8424936" cy="4353347"/>
          </a:xfrm>
        </p:spPr>
        <p:txBody>
          <a:bodyPr/>
          <a:lstStyle/>
          <a:p>
            <a:pPr algn="ctr">
              <a:buNone/>
            </a:pPr>
            <a:r>
              <a:rPr dirty="0" lang="ru-RU" smtClean="0">
                <a:latin charset="0" pitchFamily="18" typeface="Times New Roman"/>
                <a:cs charset="0" pitchFamily="18" typeface="Times New Roman"/>
              </a:rPr>
              <a:t>		</a:t>
            </a:r>
            <a:r>
              <a:rPr dirty="0" err="1" lang="ru-RU" smtClean="0">
                <a:latin charset="0" pitchFamily="18" typeface="Times New Roman"/>
                <a:cs charset="0" pitchFamily="18" typeface="Times New Roman"/>
              </a:rPr>
              <a:t>Паралимпийские</a:t>
            </a:r>
            <a:r>
              <a:rPr dirty="0" lang="ru-RU" smtClean="0">
                <a:latin charset="0" pitchFamily="18" typeface="Times New Roman"/>
                <a:cs charset="0" pitchFamily="18" typeface="Times New Roman"/>
              </a:rPr>
              <a:t> </a:t>
            </a:r>
            <a:r>
              <a:rPr dirty="0" lang="ru-RU" smtClean="0">
                <a:latin charset="0" pitchFamily="18" typeface="Times New Roman"/>
                <a:cs charset="0" pitchFamily="18" typeface="Times New Roman"/>
              </a:rPr>
              <a:t>игры проводятся </a:t>
            </a:r>
            <a:r>
              <a:rPr dirty="0" lang="ru-RU" smtClean="0">
                <a:latin charset="0" pitchFamily="18" typeface="Times New Roman"/>
                <a:cs charset="0" pitchFamily="18" typeface="Times New Roman"/>
              </a:rPr>
              <a:t>           в </a:t>
            </a:r>
            <a:r>
              <a:rPr dirty="0" lang="ru-RU" smtClean="0">
                <a:latin charset="0" pitchFamily="18" typeface="Times New Roman"/>
                <a:cs charset="0" pitchFamily="18" typeface="Times New Roman"/>
              </a:rPr>
              <a:t>том же городе и в том же году, что и Олимпийские игры. </a:t>
            </a:r>
            <a:endParaRPr dirty="0" lang="ru-RU" smtClean="0">
              <a:latin charset="0" pitchFamily="18" typeface="Times New Roman"/>
              <a:cs charset="0" pitchFamily="18" typeface="Times New Roman"/>
            </a:endParaRPr>
          </a:p>
          <a:p>
            <a:pPr algn="ctr">
              <a:buNone/>
            </a:pPr>
            <a:r>
              <a:rPr dirty="0" lang="ru-RU" smtClean="0">
                <a:latin charset="0" pitchFamily="18" typeface="Times New Roman"/>
                <a:cs charset="0" pitchFamily="18" typeface="Times New Roman"/>
              </a:rPr>
              <a:t>	</a:t>
            </a:r>
            <a:r>
              <a:rPr dirty="0" lang="ru-RU" smtClean="0">
                <a:latin charset="0" pitchFamily="18" typeface="Times New Roman"/>
                <a:cs charset="0" pitchFamily="18" typeface="Times New Roman"/>
              </a:rPr>
              <a:t>	</a:t>
            </a:r>
            <a:r>
              <a:rPr dirty="0" err="1" lang="ru-RU" smtClean="0">
                <a:latin charset="0" pitchFamily="18" typeface="Times New Roman"/>
                <a:cs charset="0" pitchFamily="18" typeface="Times New Roman"/>
              </a:rPr>
              <a:t>Паралимпийские</a:t>
            </a:r>
            <a:r>
              <a:rPr dirty="0" lang="ru-RU" smtClean="0">
                <a:latin charset="0" pitchFamily="18" typeface="Times New Roman"/>
                <a:cs charset="0" pitchFamily="18" typeface="Times New Roman"/>
              </a:rPr>
              <a:t> </a:t>
            </a:r>
            <a:r>
              <a:rPr dirty="0" lang="ru-RU" smtClean="0">
                <a:latin charset="0" pitchFamily="18" typeface="Times New Roman"/>
                <a:cs charset="0" pitchFamily="18" typeface="Times New Roman"/>
              </a:rPr>
              <a:t>соревнования проводятся на тех же спортивных объектах, на которых проходили соревнования Олимпийских игр, спустя две недели. </a:t>
            </a:r>
          </a:p>
          <a:p>
            <a:endParaRPr dirty="0" lang="ru-RU"/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User\Desktop\89636373.jpg" id="5" name="Picture 2"/>
          <p:cNvPicPr>
            <a:picLocks noChangeArrowheads="1" noChangeAspect="1"/>
          </p:cNvPicPr>
          <p:nvPr/>
        </p:nvPicPr>
        <p:blipFill>
          <a:blip cstate="print" r:embed="rId2"/>
          <a:srcRect r="54"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err="1" lang="ru-RU" smtClean="0">
                <a:latin charset="0" pitchFamily="18" typeface="Times New Roman"/>
                <a:cs charset="0" pitchFamily="18" typeface="Times New Roman"/>
              </a:rPr>
              <a:t>Паралимпийский</a:t>
            </a:r>
            <a:r>
              <a:rPr dirty="0" lang="ru-RU" smtClean="0">
                <a:latin charset="0" pitchFamily="18" typeface="Times New Roman"/>
                <a:cs charset="0" pitchFamily="18" typeface="Times New Roman"/>
              </a:rPr>
              <a:t> факел</a:t>
            </a:r>
            <a:endParaRPr dirty="0" lang="ru-RU">
              <a:latin charset="0" pitchFamily="18" typeface="Times New Roman"/>
              <a:cs charset="0" pitchFamily="18" typeface="Times New Roman"/>
            </a:endParaRPr>
          </a:p>
        </p:txBody>
      </p:sp>
      <p:pic>
        <p:nvPicPr>
          <p:cNvPr descr="C:\Users\User\Desktop\4c8f91ac8fab34490106341fa0e771e7.jpg" id="24578" name="Picture 2"/>
          <p:cNvPicPr>
            <a:picLocks noChangeArrowheads="1" noChangeAspect="1" noGrp="1"/>
          </p:cNvPicPr>
          <p:nvPr>
            <p:ph idx="1"/>
          </p:nvPr>
        </p:nvPicPr>
        <p:blipFill>
          <a:blip cstate="print" r:embed="rId3"/>
          <a:srcRect/>
          <a:stretch>
            <a:fillRect/>
          </a:stretch>
        </p:blipFill>
        <p:spPr bwMode="auto">
          <a:xfrm>
            <a:off x="3563888" y="2336878"/>
            <a:ext cx="5400600" cy="39004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251520" y="4437112"/>
            <a:ext cx="324036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dirty="0" lang="ru-RU" smtClean="0">
                <a:latin charset="0" pitchFamily="18" typeface="Times New Roman"/>
                <a:cs charset="0" pitchFamily="18" typeface="Times New Roman"/>
              </a:rPr>
              <a:t>Факел </a:t>
            </a:r>
            <a:r>
              <a:rPr dirty="0" lang="ru-RU" smtClean="0">
                <a:latin charset="0" pitchFamily="18" typeface="Times New Roman"/>
                <a:cs charset="0" pitchFamily="18" typeface="Times New Roman"/>
              </a:rPr>
              <a:t>весом около 1,8 кг и длиной 95 см выполнен в синем цвете с основой из светло-серебристого «металлика».</a:t>
            </a:r>
            <a:endParaRPr dirty="0" lang="ru-RU">
              <a:latin charset="0" pitchFamily="18" typeface="Times New Roman"/>
              <a:cs charset="0" pitchFamily="18" typeface="Times New Roman"/>
            </a:endParaRPr>
          </a:p>
        </p:txBody>
      </p:sp>
      <p:pic>
        <p:nvPicPr>
          <p:cNvPr id="7" name="Picture 4"/>
          <p:cNvPicPr>
            <a:picLocks noChangeArrowheads="1" noChangeAspect="1"/>
          </p:cNvPicPr>
          <p:nvPr/>
        </p:nvPicPr>
        <p:blipFill>
          <a:blip cstate="print"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1556792"/>
            <a:ext cx="3263163" cy="24482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dur="indefinite" id="1" nodeType="tmRoot" restart="never"/>
      </p:par>
    </p:tnLst>
  </p:timing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User\Desktop\89636373.jpg" id="9" name="Picture 2"/>
          <p:cNvPicPr>
            <a:picLocks noChangeArrowheads="1" noChangeAspect="1"/>
          </p:cNvPicPr>
          <p:nvPr/>
        </p:nvPicPr>
        <p:blipFill>
          <a:blip cstate="print" r:embed="rId2"/>
          <a:srcRect r="54"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lang="ru-RU" smtClean="0">
                <a:latin charset="0" pitchFamily="18" typeface="Times New Roman"/>
                <a:cs charset="0" pitchFamily="18" typeface="Times New Roman"/>
              </a:rPr>
              <a:t>Медали для победителей</a:t>
            </a:r>
            <a:endParaRPr dirty="0" lang="ru-RU">
              <a:latin charset="0" pitchFamily="18" typeface="Times New Roman"/>
              <a:cs charset="0" pitchFamily="18" typeface="Times New Roman"/>
            </a:endParaRPr>
          </a:p>
        </p:txBody>
      </p:sp>
      <p:pic>
        <p:nvPicPr>
          <p:cNvPr descr="C:\Users\User\Desktop\medals.jpg" id="23555" name="Picture 3"/>
          <p:cNvPicPr>
            <a:picLocks noChangeArrowheads="1" noChangeAspect="1" noGrp="1"/>
          </p:cNvPicPr>
          <p:nvPr>
            <p:ph idx="1"/>
          </p:nvPr>
        </p:nvPicPr>
        <p:blipFill>
          <a:blip cstate="print" r:embed="rId3"/>
          <a:srcRect/>
          <a:stretch>
            <a:fillRect/>
          </a:stretch>
        </p:blipFill>
        <p:spPr bwMode="auto">
          <a:xfrm>
            <a:off x="256639" y="2060848"/>
            <a:ext cx="8640960" cy="3600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dur="indefinite" id="1" nodeType="tmRoot" restart="never"/>
      </p:par>
    </p:tnLst>
  </p:timing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User\Desktop\89636373.jpg" id="4" name="Picture 2"/>
          <p:cNvPicPr>
            <a:picLocks noChangeArrowheads="1" noChangeAspect="1"/>
          </p:cNvPicPr>
          <p:nvPr/>
        </p:nvPicPr>
        <p:blipFill>
          <a:blip cstate="print" r:embed="rId2"/>
          <a:srcRect r="54"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124744"/>
            <a:ext cx="8784976" cy="5001419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dirty="0" lang="ru-RU" smtClean="0">
                <a:latin charset="0" pitchFamily="18" typeface="Times New Roman"/>
                <a:cs charset="0" pitchFamily="18" typeface="Times New Roman"/>
              </a:rPr>
              <a:t>    	Сегодня зимние Игры спортсменов с ограниченными физическими возможностями включают  шесть зимних  видов спорта:</a:t>
            </a:r>
          </a:p>
          <a:p>
            <a:pPr algn="ctr">
              <a:buNone/>
            </a:pPr>
            <a:r>
              <a:rPr dirty="0" lang="ru-RU" smtClean="0">
                <a:latin charset="0" pitchFamily="18" typeface="Times New Roman"/>
                <a:cs charset="0" pitchFamily="18" typeface="Times New Roman"/>
              </a:rPr>
              <a:t>                                                                                   биатлон                                                            </a:t>
            </a:r>
            <a:r>
              <a:rPr dirty="0" err="1" lang="ru-RU" smtClean="0">
                <a:latin charset="0" pitchFamily="18" typeface="Times New Roman"/>
                <a:cs charset="0" pitchFamily="18" typeface="Times New Roman"/>
              </a:rPr>
              <a:t>следж</a:t>
            </a:r>
            <a:r>
              <a:rPr dirty="0" lang="ru-RU" smtClean="0">
                <a:latin charset="0" pitchFamily="18" typeface="Times New Roman"/>
                <a:cs charset="0" pitchFamily="18" typeface="Times New Roman"/>
              </a:rPr>
              <a:t> хоккей на льду                                        пара – сноуборд                                                         лыжные гонки                                                 кёрлинг на колясках                                        горные лыжи</a:t>
            </a:r>
            <a:endParaRPr dirty="0" lang="ru-RU">
              <a:latin charset="0" pitchFamily="18" typeface="Times New Roman"/>
              <a:cs charset="0" pitchFamily="18"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User\Desktop\89636373.jpg" id="6" name="Picture 2"/>
          <p:cNvPicPr>
            <a:picLocks noChangeArrowheads="1" noChangeAspect="1"/>
          </p:cNvPicPr>
          <p:nvPr/>
        </p:nvPicPr>
        <p:blipFill>
          <a:blip cstate="print" r:embed="rId2"/>
          <a:srcRect r="54"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lang="ru-RU" smtClean="0">
                <a:latin charset="0" pitchFamily="18" typeface="Times New Roman"/>
                <a:cs charset="0" pitchFamily="18" typeface="Times New Roman"/>
              </a:rPr>
              <a:t>Биатлон</a:t>
            </a:r>
            <a:endParaRPr dirty="0" lang="ru-RU">
              <a:latin charset="0" pitchFamily="18" typeface="Times New Roman"/>
              <a:cs charset="0" pitchFamily="18" typeface="Times New Roman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95536" y="1628800"/>
            <a:ext cx="8352928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dirty="0" lang="ru-RU" smtClean="0">
                <a:latin charset="0" pitchFamily="18" typeface="Times New Roman"/>
                <a:cs charset="0" pitchFamily="18" typeface="Times New Roman"/>
              </a:rPr>
              <a:t>	Незрячие и слабовидящие спортсмены при стрельбе используют ружья, оснащенные электронно-аккустическими очками. Чем ближе прицел  к центру                                            цели, тем громче сигнал. </a:t>
            </a:r>
            <a:br>
              <a:rPr dirty="0" lang="ru-RU" smtClean="0">
                <a:latin charset="0" pitchFamily="18" typeface="Times New Roman"/>
                <a:cs charset="0" pitchFamily="18" typeface="Times New Roman"/>
              </a:rPr>
            </a:br>
            <a:r>
              <a:rPr dirty="0" lang="ru-RU" smtClean="0">
                <a:latin charset="0" pitchFamily="18" typeface="Times New Roman"/>
                <a:cs charset="0" pitchFamily="18" typeface="Times New Roman"/>
              </a:rPr>
              <a:t>	Для людей с ослабленным зрением используются мишени                                               диаметром 30 мм, для людей с другими видами инвалидности — 20 мм. </a:t>
            </a:r>
            <a:br>
              <a:rPr dirty="0" lang="ru-RU" smtClean="0">
                <a:latin charset="0" pitchFamily="18" typeface="Times New Roman"/>
                <a:cs charset="0" pitchFamily="18" typeface="Times New Roman"/>
              </a:rPr>
            </a:br>
            <a:r>
              <a:rPr dirty="0" lang="ru-RU" smtClean="0">
                <a:latin charset="0" pitchFamily="18" typeface="Times New Roman"/>
                <a:cs charset="0" pitchFamily="18" typeface="Times New Roman"/>
              </a:rPr>
              <a:t>	Спортсмены с соответствующими физическими ограниченными возможностями используют «сани» — специально сконструированное кресло, которое крепится к паре лыж. Такие лыжи короче обычных и присоединяются к креслу с помощью обычных креплений, используемых также и в лыжных гонках. </a:t>
            </a:r>
            <a:br>
              <a:rPr dirty="0" lang="ru-RU" smtClean="0">
                <a:latin charset="0" pitchFamily="18" typeface="Times New Roman"/>
                <a:cs charset="0" pitchFamily="18" typeface="Times New Roman"/>
              </a:rPr>
            </a:br>
            <a:r>
              <a:rPr dirty="0" lang="ru-RU" smtClean="0">
                <a:latin charset="0" pitchFamily="18" typeface="Times New Roman"/>
                <a:cs charset="0" pitchFamily="18" typeface="Times New Roman"/>
              </a:rPr>
              <a:t>Спортсмены с ампутацией могут пользоваться чьей-либо поддержкой во время стрельбы.</a:t>
            </a:r>
            <a:endParaRPr dirty="0" lang="ru-RU">
              <a:latin charset="0" pitchFamily="18" typeface="Times New Roman"/>
              <a:cs charset="0" pitchFamily="18" typeface="Times New Roman"/>
            </a:endParaRPr>
          </a:p>
        </p:txBody>
      </p:sp>
      <p:pic>
        <p:nvPicPr>
          <p:cNvPr descr="C:\Users\User\Desktop\index.jpg" id="13313" name="Picture 1"/>
          <p:cNvPicPr>
            <a:picLocks noChangeArrowheads="1" noChangeAspect="1" noGrp="1"/>
          </p:cNvPicPr>
          <p:nvPr>
            <p:ph idx="1"/>
          </p:nvPr>
        </p:nvPicPr>
        <p:blipFill>
          <a:blip cstate="print" r:embed="rId3"/>
          <a:srcRect b="6021"/>
          <a:stretch>
            <a:fillRect/>
          </a:stretch>
        </p:blipFill>
        <p:spPr bwMode="auto">
          <a:xfrm>
            <a:off x="5292080" y="4581128"/>
            <a:ext cx="3217916" cy="22768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descr="C:\Users\User\Desktop\urkovska(1).jpg" id="13314" name="Picture 2"/>
          <p:cNvPicPr>
            <a:picLocks noChangeArrowheads="1" noChangeAspect="1"/>
          </p:cNvPicPr>
          <p:nvPr/>
        </p:nvPicPr>
        <p:blipFill>
          <a:blip cstate="print" r:embed="rId4"/>
          <a:srcRect/>
          <a:stretch>
            <a:fillRect/>
          </a:stretch>
        </p:blipFill>
        <p:spPr bwMode="auto">
          <a:xfrm>
            <a:off x="1691680" y="4581128"/>
            <a:ext cx="3418726" cy="22768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dur="indefinite" id="1" nodeType="tmRoot" restart="never"/>
      </p:par>
    </p:tnLst>
  </p:timing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User\Desktop\89636373.jpg" id="7" name="Picture 2"/>
          <p:cNvPicPr>
            <a:picLocks noChangeArrowheads="1" noChangeAspect="1"/>
          </p:cNvPicPr>
          <p:nvPr/>
        </p:nvPicPr>
        <p:blipFill>
          <a:blip cstate="print" r:embed="rId2"/>
          <a:srcRect r="54"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err="1" lang="ru-RU" smtClean="0">
                <a:latin charset="0" pitchFamily="18" typeface="Times New Roman"/>
                <a:cs charset="0" pitchFamily="18" typeface="Times New Roman"/>
              </a:rPr>
              <a:t>Следж</a:t>
            </a:r>
            <a:r>
              <a:rPr dirty="0" lang="ru-RU" smtClean="0">
                <a:latin charset="0" pitchFamily="18" typeface="Times New Roman"/>
                <a:cs charset="0" pitchFamily="18" typeface="Times New Roman"/>
              </a:rPr>
              <a:t> хоккей</a:t>
            </a:r>
            <a:endParaRPr dirty="0" lang="ru-RU">
              <a:latin charset="0" pitchFamily="18" typeface="Times New Roman"/>
              <a:cs charset="0" pitchFamily="18" typeface="Times New Roman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4221088"/>
            <a:ext cx="828092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b="1" dirty="0" lang="ru-RU" smtClean="0">
                <a:latin charset="0" pitchFamily="18" typeface="Times New Roman"/>
                <a:cs charset="0" pitchFamily="18" typeface="Times New Roman"/>
              </a:rPr>
              <a:t>	Следж хоккей</a:t>
            </a:r>
            <a:r>
              <a:rPr dirty="0" lang="ru-RU" smtClean="0">
                <a:latin charset="0" pitchFamily="18" typeface="Times New Roman"/>
                <a:cs charset="0" pitchFamily="18" typeface="Times New Roman"/>
              </a:rPr>
              <a:t> является паралимпийской версией хоккея на льду. Это скоростная, требующая большого физического напряжения, игра для мужчин с нарушенной двигательной функцией нижней части тела.</a:t>
            </a:r>
          </a:p>
          <a:p>
            <a:r>
              <a:rPr dirty="0" lang="ru-RU">
                <a:latin charset="0" pitchFamily="18" typeface="Times New Roman"/>
                <a:cs charset="0" pitchFamily="18" typeface="Times New Roman"/>
              </a:rPr>
              <a:t>	</a:t>
            </a:r>
            <a:r>
              <a:rPr dirty="0" lang="ru-RU" smtClean="0">
                <a:latin charset="0" pitchFamily="18" typeface="Times New Roman"/>
                <a:cs charset="0" pitchFamily="18" typeface="Times New Roman"/>
              </a:rPr>
              <a:t> Вместо коньков хоккеисты катаются на санях с полозьями. В снаряжение входят две клюшки, у которых на одном конце находится металлическая насадка с зубьями для отталкивания ото льда и маневрирования, а другая часть клюшки изогнута, как у обычной хоккейной клюшки, и используется для удара по шайбе. </a:t>
            </a:r>
            <a:endParaRPr dirty="0" lang="ru-RU">
              <a:latin charset="0" pitchFamily="18" typeface="Times New Roman"/>
              <a:cs charset="0" pitchFamily="18" typeface="Times New Roman"/>
            </a:endParaRPr>
          </a:p>
        </p:txBody>
      </p:sp>
      <p:pic>
        <p:nvPicPr>
          <p:cNvPr descr="C:\Users\User\Desktop\hock.jpg" id="16386" name="Picture 2"/>
          <p:cNvPicPr>
            <a:picLocks noChangeArrowheads="1" noChangeAspect="1" noGrp="1"/>
          </p:cNvPicPr>
          <p:nvPr>
            <p:ph idx="1"/>
          </p:nvPr>
        </p:nvPicPr>
        <p:blipFill>
          <a:blip cstate="print" r:embed="rId3"/>
          <a:srcRect l="50693"/>
          <a:stretch>
            <a:fillRect/>
          </a:stretch>
        </p:blipFill>
        <p:spPr bwMode="auto">
          <a:xfrm>
            <a:off x="4626716" y="1412776"/>
            <a:ext cx="3966394" cy="2448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descr="C:\Users\User\Desktop\hock.jpg" id="16387" name="Picture 3"/>
          <p:cNvPicPr>
            <a:picLocks noChangeArrowheads="1" noChangeAspect="1"/>
          </p:cNvPicPr>
          <p:nvPr/>
        </p:nvPicPr>
        <p:blipFill>
          <a:blip cstate="print" r:embed="rId3"/>
          <a:srcRect r="48505"/>
          <a:stretch>
            <a:fillRect/>
          </a:stretch>
        </p:blipFill>
        <p:spPr bwMode="auto">
          <a:xfrm>
            <a:off x="395535" y="1458566"/>
            <a:ext cx="3943107" cy="23304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dur="indefinite" id="1" nodeType="tmRoot" restart="never"/>
      </p:par>
    </p:tnLst>
  </p:timing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User\Desktop\89636373.jpg" id="4" name="Picture 2"/>
          <p:cNvPicPr>
            <a:picLocks noChangeArrowheads="1" noChangeAspect="1"/>
          </p:cNvPicPr>
          <p:nvPr/>
        </p:nvPicPr>
        <p:blipFill>
          <a:blip cstate="print" r:embed="rId2"/>
          <a:srcRect r="54"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8291264" cy="1143000"/>
          </a:xfrm>
        </p:spPr>
        <p:txBody>
          <a:bodyPr/>
          <a:lstStyle/>
          <a:p>
            <a:r>
              <a:rPr dirty="0" lang="ru-RU" smtClean="0">
                <a:latin charset="0" pitchFamily="18" typeface="Times New Roman"/>
                <a:cs charset="0" pitchFamily="18" typeface="Times New Roman"/>
              </a:rPr>
              <a:t>Пара – сноуборд</a:t>
            </a:r>
            <a:endParaRPr dirty="0" lang="ru-RU">
              <a:latin charset="0" pitchFamily="18" typeface="Times New Roman"/>
              <a:cs charset="0" pitchFamily="18" typeface="Times New Roman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861048"/>
            <a:ext cx="8229600" cy="2265115"/>
          </a:xfrm>
        </p:spPr>
        <p:txBody>
          <a:bodyPr/>
          <a:lstStyle/>
          <a:p>
            <a:endParaRPr dirty="0" lang="ru-RU" smtClean="0"/>
          </a:p>
          <a:p>
            <a:endParaRPr dirty="0" lang="ru-RU"/>
          </a:p>
          <a:p>
            <a:endParaRPr dirty="0" lang="ru-RU" smtClean="0"/>
          </a:p>
          <a:p>
            <a:pPr>
              <a:buNone/>
            </a:pPr>
            <a:endParaRPr dirty="0"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755576" y="4149080"/>
            <a:ext cx="756084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dirty="0" lang="ru-RU" smtClean="0">
                <a:latin charset="0" pitchFamily="18" typeface="Times New Roman"/>
                <a:cs charset="0" pitchFamily="18" typeface="Times New Roman"/>
              </a:rPr>
              <a:t>	Соревнования по пара-сноуборду проводятся на скорость для людей с физическими ограничениями: поражения позвоночника, церебральный паралич, ампутация или нарушение зрения.</a:t>
            </a:r>
          </a:p>
          <a:p>
            <a:r>
              <a:rPr dirty="0" lang="ru-RU">
                <a:latin charset="0" pitchFamily="18" typeface="Times New Roman"/>
                <a:cs charset="0" pitchFamily="18" typeface="Times New Roman"/>
              </a:rPr>
              <a:t>	</a:t>
            </a:r>
            <a:r>
              <a:rPr dirty="0" lang="ru-RU" smtClean="0">
                <a:latin charset="0" pitchFamily="18" typeface="Times New Roman"/>
                <a:cs charset="0" pitchFamily="18" typeface="Times New Roman"/>
              </a:rPr>
              <a:t> </a:t>
            </a:r>
            <a:r>
              <a:rPr dirty="0" lang="ru-RU">
                <a:latin charset="0" pitchFamily="18" typeface="Times New Roman"/>
                <a:cs charset="0" pitchFamily="18" typeface="Times New Roman"/>
              </a:rPr>
              <a:t>О</a:t>
            </a:r>
            <a:r>
              <a:rPr dirty="0" lang="ru-RU" smtClean="0">
                <a:latin charset="0" pitchFamily="18" typeface="Times New Roman"/>
                <a:cs charset="0" pitchFamily="18" typeface="Times New Roman"/>
              </a:rPr>
              <a:t>пределяются победители в трех категориях - стоячие (STA), сидячие (SIT) и слабовидящие (VI), отдельно среди мужчин и среди женщин.</a:t>
            </a:r>
            <a:endParaRPr dirty="0" lang="ru-RU">
              <a:latin charset="0" pitchFamily="18" typeface="Times New Roman"/>
              <a:cs charset="0" pitchFamily="18" typeface="Times New Roman"/>
            </a:endParaRPr>
          </a:p>
        </p:txBody>
      </p:sp>
      <p:pic>
        <p:nvPicPr>
          <p:cNvPr descr="C:\Users\User\Desktop\snowb.jpg" id="18434" name="Picture 2"/>
          <p:cNvPicPr>
            <a:picLocks noChangeArrowheads="1" noChangeAspect="1"/>
          </p:cNvPicPr>
          <p:nvPr/>
        </p:nvPicPr>
        <p:blipFill>
          <a:blip cstate="print" r:embed="rId3"/>
          <a:srcRect r="124"/>
          <a:stretch>
            <a:fillRect/>
          </a:stretch>
        </p:blipFill>
        <p:spPr bwMode="auto">
          <a:xfrm>
            <a:off x="2555776" y="1484784"/>
            <a:ext cx="3989407" cy="2376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dur="indefinite" id="1" nodeType="tmRoot" restart="never"/>
      </p:par>
    </p:tnLst>
  </p:timing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User\Desktop\89636373.jpg" id="4" name="Picture 2"/>
          <p:cNvPicPr>
            <a:picLocks noChangeArrowheads="1" noChangeAspect="1"/>
          </p:cNvPicPr>
          <p:nvPr/>
        </p:nvPicPr>
        <p:blipFill>
          <a:blip cstate="print" r:embed="rId2"/>
          <a:srcRect r="54"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lang="ru-RU" smtClean="0">
                <a:latin charset="0" pitchFamily="18" typeface="Times New Roman"/>
                <a:cs charset="0" pitchFamily="18" typeface="Times New Roman"/>
              </a:rPr>
              <a:t>Лыжные гонки</a:t>
            </a:r>
            <a:endParaRPr dirty="0" lang="ru-RU">
              <a:latin charset="0" pitchFamily="18" typeface="Times New Roman"/>
              <a:cs charset="0" pitchFamily="18"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4221088"/>
            <a:ext cx="813690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b="1" dirty="0" lang="ru-RU" smtClean="0">
                <a:latin charset="0" pitchFamily="18" typeface="Times New Roman"/>
                <a:cs charset="0" pitchFamily="18" typeface="Times New Roman"/>
              </a:rPr>
              <a:t>	В лыжных гонках </a:t>
            </a:r>
            <a:r>
              <a:rPr dirty="0" lang="ru-RU" smtClean="0">
                <a:latin charset="0" pitchFamily="18" typeface="Times New Roman"/>
                <a:cs charset="0" pitchFamily="18" typeface="Times New Roman"/>
              </a:rPr>
              <a:t>зависимости от своих физических возможностей спортсмены используют специально сконструированное кресло, которое крепится к паре лыж. </a:t>
            </a:r>
            <a:br>
              <a:rPr dirty="0" lang="ru-RU" smtClean="0">
                <a:latin charset="0" pitchFamily="18" typeface="Times New Roman"/>
                <a:cs charset="0" pitchFamily="18" typeface="Times New Roman"/>
              </a:rPr>
            </a:br>
            <a:r>
              <a:rPr dirty="0" lang="ru-RU" smtClean="0">
                <a:latin charset="0" pitchFamily="18" typeface="Times New Roman"/>
                <a:cs charset="0" pitchFamily="18" typeface="Times New Roman"/>
              </a:rPr>
              <a:t>	Незрячих и слабовидящих спортсменов на дистанции сопровождают так называемые «лидеры». В соревнованиях на Паралимпийских играх принимают участие мужчины и женщины с разными видами инвалидности: травма позвоночника, церебральный паралич, ампутация, слепота или частичная потеря зрения. </a:t>
            </a:r>
            <a:br>
              <a:rPr dirty="0" lang="ru-RU" smtClean="0">
                <a:latin charset="0" pitchFamily="18" typeface="Times New Roman"/>
                <a:cs charset="0" pitchFamily="18" typeface="Times New Roman"/>
              </a:rPr>
            </a:br>
            <a:endParaRPr dirty="0" lang="ru-RU">
              <a:latin charset="0" pitchFamily="18" typeface="Times New Roman"/>
              <a:cs charset="0" pitchFamily="18" typeface="Times New Roman"/>
            </a:endParaRPr>
          </a:p>
        </p:txBody>
      </p:sp>
      <p:pic>
        <p:nvPicPr>
          <p:cNvPr descr="C:\Users\User\Desktop\ski.jpg" id="17410" name="Picture 2"/>
          <p:cNvPicPr>
            <a:picLocks noChangeArrowheads="1" noChangeAspect="1" noGrp="1"/>
          </p:cNvPicPr>
          <p:nvPr>
            <p:ph idx="1"/>
          </p:nvPr>
        </p:nvPicPr>
        <p:blipFill>
          <a:blip cstate="print" r:embed="rId3"/>
          <a:srcRect r="46314"/>
          <a:stretch>
            <a:fillRect/>
          </a:stretch>
        </p:blipFill>
        <p:spPr bwMode="auto">
          <a:xfrm>
            <a:off x="467543" y="1340768"/>
            <a:ext cx="4191671" cy="2376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descr="C:\Users\User\Desktop\ski.jpg" id="17411" name="Picture 3"/>
          <p:cNvPicPr>
            <a:picLocks noChangeArrowheads="1" noChangeAspect="1"/>
          </p:cNvPicPr>
          <p:nvPr/>
        </p:nvPicPr>
        <p:blipFill>
          <a:blip cstate="print" r:embed="rId3"/>
          <a:srcRect l="53686"/>
          <a:stretch>
            <a:fillRect/>
          </a:stretch>
        </p:blipFill>
        <p:spPr bwMode="auto">
          <a:xfrm>
            <a:off x="4895209" y="1340768"/>
            <a:ext cx="3944785" cy="2592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dur="indefinite" id="1" nodeType="tmRoot" restart="never"/>
      </p:par>
    </p:tnLst>
  </p:timing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User\Desktop\89636373.jpg" id="1026" name="Picture 2"/>
          <p:cNvPicPr>
            <a:picLocks noChangeArrowheads="1" noChangeAspect="1" noGrp="1"/>
          </p:cNvPicPr>
          <p:nvPr>
            <p:ph idx="1"/>
          </p:nvPr>
        </p:nvPicPr>
        <p:blipFill>
          <a:blip cstate="print" r:embed="rId2"/>
          <a:srcRect r="54"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lang="ru-RU" smtClean="0">
                <a:latin charset="0" pitchFamily="18" typeface="Times New Roman"/>
                <a:cs charset="0" pitchFamily="18" typeface="Times New Roman"/>
              </a:rPr>
              <a:t>Кёрлинг</a:t>
            </a:r>
            <a:endParaRPr dirty="0" lang="ru-RU">
              <a:latin charset="0" pitchFamily="18" typeface="Times New Roman"/>
              <a:cs charset="0" pitchFamily="18" typeface="Times New Roman"/>
            </a:endParaRPr>
          </a:p>
        </p:txBody>
      </p:sp>
      <p:pic>
        <p:nvPicPr>
          <p:cNvPr descr="C:\Users\User\Desktop\kerl.jpg" id="1027" name="Picture 3"/>
          <p:cNvPicPr>
            <a:picLocks noChangeArrowheads="1" noChangeAspect="1"/>
          </p:cNvPicPr>
          <p:nvPr/>
        </p:nvPicPr>
        <p:blipFill>
          <a:blip cstate="print" r:embed="rId3"/>
          <a:srcRect r="36"/>
          <a:stretch>
            <a:fillRect/>
          </a:stretch>
        </p:blipFill>
        <p:spPr bwMode="auto">
          <a:xfrm>
            <a:off x="107503" y="4293096"/>
            <a:ext cx="3959003" cy="2520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611560" y="1628800"/>
            <a:ext cx="799288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b="1" dirty="0" lang="ru-RU" smtClean="0">
                <a:latin charset="0" pitchFamily="18" typeface="Times New Roman"/>
                <a:cs charset="0" pitchFamily="18" typeface="Times New Roman"/>
              </a:rPr>
              <a:t>	Керлинг</a:t>
            </a:r>
            <a:r>
              <a:rPr dirty="0" lang="ru-RU" smtClean="0">
                <a:latin charset="0" pitchFamily="18" typeface="Times New Roman"/>
                <a:cs charset="0" pitchFamily="18" typeface="Times New Roman"/>
              </a:rPr>
              <a:t> </a:t>
            </a:r>
            <a:r>
              <a:rPr b="1" dirty="0" lang="ru-RU" smtClean="0">
                <a:latin charset="0" pitchFamily="18" typeface="Times New Roman"/>
                <a:cs charset="0" pitchFamily="18" typeface="Times New Roman"/>
              </a:rPr>
              <a:t>на колясках </a:t>
            </a:r>
            <a:r>
              <a:rPr dirty="0" lang="ru-RU" smtClean="0">
                <a:latin charset="0" pitchFamily="18" typeface="Times New Roman"/>
                <a:cs charset="0" pitchFamily="18" typeface="Times New Roman"/>
              </a:rPr>
              <a:t>– это игра большого мастерства и стратегии</a:t>
            </a:r>
            <a:br>
              <a:rPr dirty="0" lang="ru-RU" smtClean="0">
                <a:latin charset="0" pitchFamily="18" typeface="Times New Roman"/>
                <a:cs charset="0" pitchFamily="18" typeface="Times New Roman"/>
              </a:rPr>
            </a:br>
            <a:r>
              <a:rPr dirty="0" lang="ru-RU" smtClean="0">
                <a:latin charset="0" pitchFamily="18" typeface="Times New Roman"/>
                <a:cs charset="0" pitchFamily="18" typeface="Times New Roman"/>
              </a:rPr>
              <a:t>В игре принимают участие спортсмены обоего пола с нарушением опорно-двигательного аппарата, в том числе атлеты со значительным повреждением функции ног (перелом позвоночника, церебральный паралич, отсутствие обеих ног и т.д.), которые передвигаются в коляске. </a:t>
            </a:r>
          </a:p>
          <a:p>
            <a:r>
              <a:rPr dirty="0" lang="ru-RU">
                <a:latin charset="0" pitchFamily="18" typeface="Times New Roman"/>
                <a:cs charset="0" pitchFamily="18" typeface="Times New Roman"/>
              </a:rPr>
              <a:t>	</a:t>
            </a:r>
            <a:r>
              <a:rPr dirty="0" lang="ru-RU" smtClean="0">
                <a:latin charset="0" pitchFamily="18" typeface="Times New Roman"/>
                <a:cs charset="0" pitchFamily="18" typeface="Times New Roman"/>
              </a:rPr>
              <a:t>Бросать камень можно двумя способами – либо держась непосредственно за ручку, либо используя удлинитель – кий. Использование кия было введено для того, чтобы в игре могли участвовать атлеты с тяжелыми формами инвалидности.</a:t>
            </a:r>
            <a:endParaRPr dirty="0" lang="ru-RU">
              <a:latin charset="0" pitchFamily="18" typeface="Times New Roman"/>
              <a:cs charset="0" pitchFamily="18" typeface="Times New Roman"/>
            </a:endParaRPr>
          </a:p>
        </p:txBody>
      </p:sp>
    </p:spTree>
  </p:cSld>
  <p:clrMapOvr>
    <a:masterClrMapping/>
  </p:clrMapOvr>
  <p:timing>
    <p:tnLst>
      <p:par>
        <p:cTn dur="indefinite" id="1" nodeType="tmRoot" restart="never"/>
      </p:par>
    </p:tnLst>
  </p:timing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User\Desktop\89636373.jpg" id="5" name="Picture 2"/>
          <p:cNvPicPr>
            <a:picLocks noChangeArrowheads="1" noChangeAspect="1"/>
          </p:cNvPicPr>
          <p:nvPr/>
        </p:nvPicPr>
        <p:blipFill>
          <a:blip cstate="print" r:embed="rId2"/>
          <a:srcRect r="54"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338936" cy="850106"/>
          </a:xfrm>
        </p:spPr>
        <p:txBody>
          <a:bodyPr/>
          <a:lstStyle/>
          <a:p>
            <a:r>
              <a:rPr dirty="0" lang="ru-RU" smtClean="0">
                <a:latin charset="0" pitchFamily="18" typeface="Times New Roman"/>
                <a:cs charset="0" pitchFamily="18" typeface="Times New Roman"/>
              </a:rPr>
              <a:t>Горнолыжный спорт</a:t>
            </a:r>
            <a:endParaRPr dirty="0" lang="ru-RU">
              <a:latin charset="0" pitchFamily="18" typeface="Times New Roman"/>
              <a:cs charset="0" pitchFamily="18" typeface="Times New Roman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08720"/>
            <a:ext cx="8892480" cy="576064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b="1" dirty="0" lang="ru-RU" smtClean="0">
                <a:latin charset="0" pitchFamily="18" typeface="Times New Roman"/>
                <a:cs charset="0" pitchFamily="18" typeface="Times New Roman"/>
              </a:rPr>
              <a:t>		</a:t>
            </a:r>
            <a:r>
              <a:rPr b="1" dirty="0" lang="ru-RU" smtClean="0" sz="1800">
                <a:latin charset="0" pitchFamily="18" typeface="Times New Roman"/>
                <a:cs charset="0" pitchFamily="18" typeface="Times New Roman"/>
              </a:rPr>
              <a:t>Горнолыжный спорт</a:t>
            </a:r>
            <a:r>
              <a:rPr dirty="0" lang="ru-RU" smtClean="0" sz="1800">
                <a:latin charset="0" pitchFamily="18" typeface="Times New Roman"/>
                <a:cs charset="0" pitchFamily="18" typeface="Times New Roman"/>
              </a:rPr>
              <a:t> для инвалидов начал                                                                          развиваться после окончания второй Мировой войны.                                                           Солдаты, вернувшиеся с войны с травмами, желали                                                                продолжать заниматься любимым спортом.</a:t>
            </a:r>
            <a:br>
              <a:rPr dirty="0" lang="ru-RU" smtClean="0" sz="1800">
                <a:latin charset="0" pitchFamily="18" typeface="Times New Roman"/>
                <a:cs charset="0" pitchFamily="18" typeface="Times New Roman"/>
              </a:rPr>
            </a:br>
            <a:r>
              <a:rPr dirty="0" lang="ru-RU" smtClean="0" sz="1800">
                <a:latin charset="0" pitchFamily="18" typeface="Times New Roman"/>
                <a:cs charset="0" pitchFamily="18" typeface="Times New Roman"/>
              </a:rPr>
              <a:t>	Была изобретена монолыжа, и спортсмены с                                                                                  нарушением ОДА получили возможность  заниматься горными лыжами . </a:t>
            </a:r>
            <a:br>
              <a:rPr dirty="0" lang="ru-RU" smtClean="0" sz="1800">
                <a:latin charset="0" pitchFamily="18" typeface="Times New Roman"/>
                <a:cs charset="0" pitchFamily="18" typeface="Times New Roman"/>
              </a:rPr>
            </a:br>
            <a:r>
              <a:rPr dirty="0" lang="ru-RU" smtClean="0" sz="1800">
                <a:latin charset="0" pitchFamily="18" typeface="Times New Roman"/>
                <a:cs charset="0" pitchFamily="18" typeface="Times New Roman"/>
              </a:rPr>
              <a:t>Монолыжи оснащены специальными палками с укороченными лыжами на конце, которые используются для управления и поддержания баланса. </a:t>
            </a:r>
            <a:br>
              <a:rPr dirty="0" lang="ru-RU" smtClean="0" sz="1800">
                <a:latin charset="0" pitchFamily="18" typeface="Times New Roman"/>
                <a:cs charset="0" pitchFamily="18" typeface="Times New Roman"/>
              </a:rPr>
            </a:br>
            <a:r>
              <a:rPr dirty="0" lang="ru-RU" smtClean="0" sz="1800">
                <a:latin charset="0" pitchFamily="18" typeface="Times New Roman"/>
                <a:cs charset="0" pitchFamily="18" typeface="Times New Roman"/>
              </a:rPr>
              <a:t>	Во время спуска с крутых склонах лыжники могут развивать скорость более 100км/час. Особую трудность спускам придают множество ворот, для прохождения которых необходимо обладать особым мастерством.</a:t>
            </a:r>
            <a:br>
              <a:rPr dirty="0" lang="ru-RU" smtClean="0" sz="1800">
                <a:latin charset="0" pitchFamily="18" typeface="Times New Roman"/>
                <a:cs charset="0" pitchFamily="18" typeface="Times New Roman"/>
              </a:rPr>
            </a:br>
            <a:r>
              <a:rPr dirty="0" lang="ru-RU" smtClean="0" sz="1800">
                <a:latin charset="0" pitchFamily="18" typeface="Times New Roman"/>
                <a:cs charset="0" pitchFamily="18" typeface="Times New Roman"/>
              </a:rPr>
              <a:t>	Слабовидящие лыжники используют то же снаряжение, что и обычные спортсмены, но соревнуются с участием лидера, который указывает спортсмену направление движения, используя команды голосом,                                                                            либо по радио. Физический контакт между                                                                                                      спортсменом и лидером во время спусков не                                                                                 допускается. </a:t>
            </a:r>
            <a:br>
              <a:rPr dirty="0" lang="ru-RU" smtClean="0" sz="1800">
                <a:latin charset="0" pitchFamily="18" typeface="Times New Roman"/>
                <a:cs charset="0" pitchFamily="18" typeface="Times New Roman"/>
              </a:rPr>
            </a:br>
            <a:r>
              <a:rPr dirty="0" lang="ru-RU" smtClean="0" sz="1800">
                <a:latin charset="0" pitchFamily="18" typeface="Times New Roman"/>
                <a:cs charset="0" pitchFamily="18" typeface="Times New Roman"/>
              </a:rPr>
              <a:t>	Горные лыжи включают в себя четыре                                                                                                 вида: скоростной спуск, слалом-гигант,                                                                                                          супер-гигант и слалом. </a:t>
            </a:r>
            <a:r>
              <a:rPr dirty="0" lang="ru-RU" smtClean="0" sz="1800"/>
              <a:t/>
            </a:r>
            <a:br>
              <a:rPr dirty="0" lang="ru-RU" smtClean="0" sz="1800"/>
            </a:br>
            <a:endParaRPr dirty="0" lang="ru-RU" sz="1800"/>
          </a:p>
        </p:txBody>
      </p:sp>
      <p:pic>
        <p:nvPicPr>
          <p:cNvPr descr="http://paralympicsport.ru/media/catalog/category/891.6a00d83451b05569e20120a94b3dbc970b-900wi_5.jpg" id="2052" name="Picture 4"/>
          <p:cNvPicPr>
            <a:picLocks noChangeArrowheads="1" noChangeAspect="1"/>
          </p:cNvPicPr>
          <p:nvPr/>
        </p:nvPicPr>
        <p:blipFill>
          <a:blip cstate="print" r:embed="rId3"/>
          <a:srcRect/>
          <a:stretch>
            <a:fillRect/>
          </a:stretch>
        </p:blipFill>
        <p:spPr bwMode="auto">
          <a:xfrm>
            <a:off x="5568917" y="116632"/>
            <a:ext cx="3539587" cy="24208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descr="C:\Users\User\Desktop\sit-ski-heavenly.jpg" id="2053" name="Picture 5"/>
          <p:cNvPicPr>
            <a:picLocks noChangeArrowheads="1" noChangeAspect="1"/>
          </p:cNvPicPr>
          <p:nvPr/>
        </p:nvPicPr>
        <p:blipFill>
          <a:blip cstate="print" r:embed="rId4"/>
          <a:srcRect r="2"/>
          <a:stretch>
            <a:fillRect/>
          </a:stretch>
        </p:blipFill>
        <p:spPr bwMode="auto">
          <a:xfrm>
            <a:off x="5466345" y="4509120"/>
            <a:ext cx="3570151" cy="22597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dur="indefinite" id="1" nodeType="tmRoot" restart="never"/>
      </p:par>
    </p:tnLst>
  </p:timing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User\Desktop\89636373.jpg" id="6" name="Picture 2"/>
          <p:cNvPicPr>
            <a:picLocks noChangeArrowheads="1" noChangeAspect="1"/>
          </p:cNvPicPr>
          <p:nvPr/>
        </p:nvPicPr>
        <p:blipFill>
          <a:blip cstate="print" r:embed="rId2"/>
          <a:srcRect r="54"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idx="4294967295" type="title"/>
          </p:nvPr>
        </p:nvSpPr>
        <p:spPr>
          <a:xfrm>
            <a:off x="179512" y="274638"/>
            <a:ext cx="8712968" cy="1570037"/>
          </a:xfrm>
        </p:spPr>
        <p:txBody>
          <a:bodyPr>
            <a:noAutofit/>
          </a:bodyPr>
          <a:lstStyle/>
          <a:p>
            <a:r>
              <a:rPr dirty="0" lang="ru-RU" smtClean="0" sz="3200">
                <a:latin charset="0" pitchFamily="18" typeface="Times New Roman"/>
                <a:cs charset="0" pitchFamily="18" typeface="Times New Roman"/>
              </a:rPr>
              <a:t>Используемые сайты:</a:t>
            </a:r>
            <a:endParaRPr dirty="0" lang="ru-RU" sz="3200">
              <a:latin charset="0" pitchFamily="18" typeface="Times New Roman"/>
              <a:cs charset="0" pitchFamily="18" typeface="Times New Roman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4294967295"/>
          </p:nvPr>
        </p:nvSpPr>
        <p:spPr>
          <a:xfrm>
            <a:off x="323528" y="1844824"/>
            <a:ext cx="8640960" cy="4679801"/>
          </a:xfrm>
        </p:spPr>
        <p:txBody>
          <a:bodyPr>
            <a:normAutofit/>
          </a:bodyPr>
          <a:lstStyle/>
          <a:p>
            <a:r>
              <a:rPr dirty="0" lang="en-US" smtClean="0" sz="2400">
                <a:latin charset="0" pitchFamily="18" typeface="Times New Roman"/>
                <a:cs charset="0" pitchFamily="18" typeface="Times New Roman"/>
                <a:hlinkClick r:id="rId3"/>
              </a:rPr>
              <a:t>http://itar-tass.com/info/940413</a:t>
            </a:r>
            <a:endParaRPr dirty="0" lang="ru-RU" smtClean="0" sz="2400">
              <a:latin charset="0" pitchFamily="18" typeface="Times New Roman"/>
              <a:cs charset="0" pitchFamily="18" typeface="Times New Roman"/>
            </a:endParaRPr>
          </a:p>
          <a:p>
            <a:r>
              <a:rPr dirty="0" lang="en-US" smtClean="0" sz="2400">
                <a:latin charset="0" pitchFamily="18" typeface="Times New Roman"/>
                <a:cs charset="0" pitchFamily="18" typeface="Times New Roman"/>
                <a:hlinkClick r:id="rId4"/>
              </a:rPr>
              <a:t>www.rezeptsport.ru/</a:t>
            </a:r>
            <a:r>
              <a:rPr b="1" dirty="0" lang="en-US" smtClean="0" sz="2400">
                <a:latin charset="0" pitchFamily="18" typeface="Times New Roman"/>
                <a:cs charset="0" pitchFamily="18" typeface="Times New Roman"/>
                <a:hlinkClick r:id="rId4"/>
              </a:rPr>
              <a:t>paralympic</a:t>
            </a:r>
            <a:r>
              <a:rPr dirty="0" lang="en-US" smtClean="0" sz="2400">
                <a:latin charset="0" pitchFamily="18" typeface="Times New Roman"/>
                <a:cs charset="0" pitchFamily="18" typeface="Times New Roman"/>
                <a:hlinkClick r:id="rId4"/>
              </a:rPr>
              <a:t>/2014.php</a:t>
            </a:r>
            <a:endParaRPr dirty="0" lang="ru-RU" smtClean="0" sz="2400">
              <a:latin charset="0" pitchFamily="18" typeface="Times New Roman"/>
              <a:cs charset="0" pitchFamily="18" typeface="Times New Roman"/>
            </a:endParaRPr>
          </a:p>
          <a:p>
            <a:r>
              <a:rPr dirty="0" lang="en-US" smtClean="0" sz="2400">
                <a:latin charset="0" pitchFamily="18" typeface="Times New Roman"/>
                <a:cs charset="0" pitchFamily="18" typeface="Times New Roman"/>
                <a:hlinkClick r:id="rId5"/>
              </a:rPr>
              <a:t>www.csi-ugra.ru/sorevnovaniya/.../</a:t>
            </a:r>
            <a:r>
              <a:rPr dirty="0" err="1" lang="en-US" smtClean="0" sz="2400">
                <a:latin charset="0" pitchFamily="18" typeface="Times New Roman"/>
                <a:cs charset="0" pitchFamily="18" typeface="Times New Roman"/>
                <a:hlinkClick r:id="rId5"/>
              </a:rPr>
              <a:t>istoriya-zimnih-paralimpiyskih-igr</a:t>
            </a:r>
            <a:endParaRPr dirty="0" lang="ru-RU" smtClean="0" sz="2400">
              <a:latin charset="0" pitchFamily="18" typeface="Times New Roman"/>
              <a:cs charset="0" pitchFamily="18" typeface="Times New Roman"/>
            </a:endParaRPr>
          </a:p>
          <a:p>
            <a:r>
              <a:rPr dirty="0" lang="en-US" smtClean="0" sz="2400">
                <a:latin charset="0" pitchFamily="18" typeface="Times New Roman"/>
                <a:cs charset="0" pitchFamily="18" typeface="Times New Roman"/>
                <a:hlinkClick r:id="rId4"/>
              </a:rPr>
              <a:t>Paralymp.ru/</a:t>
            </a:r>
            <a:r>
              <a:rPr dirty="0" err="1" lang="en-US" smtClean="0" sz="2400">
                <a:latin charset="0" pitchFamily="18" typeface="Times New Roman"/>
                <a:cs charset="0" pitchFamily="18" typeface="Times New Roman"/>
                <a:hlinkClick r:id="rId4"/>
              </a:rPr>
              <a:t>sochi</a:t>
            </a:r>
            <a:endParaRPr dirty="0" lang="ru-RU" smtClean="0" sz="2400">
              <a:latin charset="0" pitchFamily="18" typeface="Times New Roman"/>
              <a:cs charset="0" pitchFamily="18" typeface="Times New Roman"/>
              <a:hlinkClick r:id="rId4"/>
            </a:endParaRPr>
          </a:p>
          <a:p>
            <a:r>
              <a:rPr dirty="0" lang="en-US" smtClean="0" sz="2400">
                <a:latin charset="0" pitchFamily="18" typeface="Times New Roman"/>
                <a:cs charset="0" pitchFamily="18" typeface="Times New Roman"/>
                <a:hlinkClick r:id="rId4"/>
              </a:rPr>
              <a:t>ru.wikipedia.org/wiki/</a:t>
            </a:r>
            <a:endParaRPr dirty="0" lang="ru-RU" smtClean="0" sz="2400">
              <a:latin charset="0" pitchFamily="18" typeface="Times New Roman"/>
              <a:cs charset="0" pitchFamily="18" typeface="Times New Roman"/>
              <a:hlinkClick r:id="rId4"/>
            </a:endParaRPr>
          </a:p>
          <a:p>
            <a:r>
              <a:rPr dirty="0" lang="en-US" smtClean="0" sz="2400">
                <a:latin charset="0" pitchFamily="18" typeface="Times New Roman"/>
                <a:cs charset="0" pitchFamily="18" typeface="Times New Roman"/>
                <a:hlinkClick r:id="rId4"/>
              </a:rPr>
              <a:t>www.sochi2014.com/paralympic</a:t>
            </a:r>
            <a:endParaRPr dirty="0" lang="ru-RU" smtClean="0" sz="2400">
              <a:latin charset="0" pitchFamily="18" typeface="Times New Roman"/>
              <a:cs charset="0" pitchFamily="18" typeface="Times New Roman"/>
              <a:hlinkClick r:id="rId4"/>
            </a:endParaRPr>
          </a:p>
          <a:p>
            <a:r>
              <a:rPr dirty="0" lang="en-US" smtClean="0" sz="2400">
                <a:latin charset="0" panose="02020603050405020304" pitchFamily="18" typeface="Times New Roman"/>
                <a:cs charset="0" panose="02020603050405020304" pitchFamily="18" typeface="Times New Roman"/>
                <a:hlinkClick r:id="rId6"/>
              </a:rPr>
              <a:t>www.fotki.yandex.ru</a:t>
            </a:r>
            <a:endParaRPr dirty="0" lang="ru-RU" smtClean="0" sz="2400">
              <a:latin charset="0" pitchFamily="18" typeface="Times New Roman"/>
              <a:cs charset="0" pitchFamily="18" typeface="Times New Roman"/>
              <a:hlinkClick r:id="rId4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</TotalTime>
  <Words>94</Words>
  <Application>Microsoft Office PowerPoint</Application>
  <PresentationFormat>Экран (4:3)</PresentationFormat>
  <Paragraphs>66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XI  ПАРАЛИМПИЙСКИЕ ЗИМНИЕ                            ИГРЫ                                          в Сочи                                                7 – 16 марта 2014 г.  </vt:lpstr>
      <vt:lpstr>Паралимпийские игры</vt:lpstr>
      <vt:lpstr>История </vt:lpstr>
      <vt:lpstr>Паралимпийская эмблема</vt:lpstr>
      <vt:lpstr>Паралимпийский флаг</vt:lpstr>
      <vt:lpstr>Талисманы </vt:lpstr>
      <vt:lpstr>Паралимпийский девиз – </vt:lpstr>
      <vt:lpstr>Слайд 8</vt:lpstr>
      <vt:lpstr>Паралимпийский факел</vt:lpstr>
      <vt:lpstr>Медали для победителей</vt:lpstr>
      <vt:lpstr>Слайд 11</vt:lpstr>
      <vt:lpstr>Биатлон</vt:lpstr>
      <vt:lpstr>Следж хоккей</vt:lpstr>
      <vt:lpstr>Пара – сноуборд</vt:lpstr>
      <vt:lpstr>Лыжные гонки</vt:lpstr>
      <vt:lpstr>Кёрлинг</vt:lpstr>
      <vt:lpstr>Горнолыжный спорт</vt:lpstr>
      <vt:lpstr>Используемые сайты:</vt:lpstr>
    </vt:vector>
  </TitlesOfParts>
  <Company>User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26</cp:revision>
  <dcterms:created xsi:type="dcterms:W3CDTF">2014-02-25T18:38:53Z</dcterms:created>
  <dcterms:modified xsi:type="dcterms:W3CDTF">2014-02-28T19:54:09Z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466853</vt:lpwstr>
  </property>
  <property fmtid="{D5CDD505-2E9C-101B-9397-08002B2CF9AE}" name="NXPowerLiteSettings" pid="3">
    <vt:lpwstr>F7000400038000</vt:lpwstr>
  </property>
  <property fmtid="{D5CDD505-2E9C-101B-9397-08002B2CF9AE}" name="NXPowerLiteVersion" pid="4">
    <vt:lpwstr>D5.0.3</vt:lpwstr>
  </property>
</Properties>
</file>