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6" r:id="rId3"/>
    <p:sldId id="278" r:id="rId4"/>
    <p:sldId id="258" r:id="rId5"/>
    <p:sldId id="259" r:id="rId6"/>
    <p:sldId id="279" r:id="rId7"/>
    <p:sldId id="272" r:id="rId8"/>
    <p:sldId id="275" r:id="rId9"/>
    <p:sldId id="261" r:id="rId10"/>
    <p:sldId id="280" r:id="rId11"/>
    <p:sldId id="262" r:id="rId12"/>
    <p:sldId id="273" r:id="rId13"/>
    <p:sldId id="263" r:id="rId14"/>
    <p:sldId id="282" r:id="rId15"/>
    <p:sldId id="285" r:id="rId16"/>
    <p:sldId id="265" r:id="rId17"/>
    <p:sldId id="267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271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2F26"/>
    <a:srgbClr val="00FF00"/>
    <a:srgbClr val="DC25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18" autoAdjust="0"/>
  </p:normalViewPr>
  <p:slideViewPr>
    <p:cSldViewPr>
      <p:cViewPr varScale="1">
        <p:scale>
          <a:sx n="42" d="100"/>
          <a:sy n="42" d="100"/>
        </p:scale>
        <p:origin x="-12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C695C3-6DA4-4612-B7B5-A71D8D9328E0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10B7AD0-BCD0-4D78-8E3D-2CA094BC9E5D}">
      <dgm:prSet/>
      <dgm:spPr/>
      <dgm:t>
        <a:bodyPr/>
        <a:lstStyle/>
        <a:p>
          <a:pPr rtl="0"/>
          <a:r>
            <a:rPr lang="ru-RU" b="1" dirty="0" smtClean="0">
              <a:solidFill>
                <a:srgbClr val="00B050"/>
              </a:solidFill>
            </a:rPr>
            <a:t>САМОСТОЯТЕЛЬНАЯ РАБОТА:</a:t>
          </a:r>
          <a:endParaRPr lang="ru-RU" dirty="0">
            <a:solidFill>
              <a:srgbClr val="00B050"/>
            </a:solidFill>
          </a:endParaRPr>
        </a:p>
      </dgm:t>
    </dgm:pt>
    <dgm:pt modelId="{FFE3132D-5BBC-44A1-A86D-FA87FA192492}" type="parTrans" cxnId="{F37B86DA-6F4F-4BDB-90FC-AE6C97BBE783}">
      <dgm:prSet/>
      <dgm:spPr/>
      <dgm:t>
        <a:bodyPr/>
        <a:lstStyle/>
        <a:p>
          <a:endParaRPr lang="ru-RU"/>
        </a:p>
      </dgm:t>
    </dgm:pt>
    <dgm:pt modelId="{B5565E04-BE1D-48BA-8EE2-7E1F660C594A}" type="sibTrans" cxnId="{F37B86DA-6F4F-4BDB-90FC-AE6C97BBE783}">
      <dgm:prSet/>
      <dgm:spPr/>
      <dgm:t>
        <a:bodyPr/>
        <a:lstStyle/>
        <a:p>
          <a:endParaRPr lang="ru-RU"/>
        </a:p>
      </dgm:t>
    </dgm:pt>
    <dgm:pt modelId="{43735E14-E845-46F2-9A7F-67A27494E977}">
      <dgm:prSet/>
      <dgm:spPr/>
      <dgm:t>
        <a:bodyPr/>
        <a:lstStyle/>
        <a:p>
          <a:pPr rtl="0"/>
          <a:r>
            <a:rPr lang="ru-RU" b="1" i="1" dirty="0" smtClean="0"/>
            <a:t>-   В ПАРАХ,</a:t>
          </a:r>
          <a:endParaRPr lang="ru-RU" b="1" dirty="0"/>
        </a:p>
      </dgm:t>
    </dgm:pt>
    <dgm:pt modelId="{5B0B9AF7-6765-4483-A9D5-223C993E8C71}" type="parTrans" cxnId="{8160829F-8883-47AC-BCBB-1B2096B69124}">
      <dgm:prSet/>
      <dgm:spPr/>
      <dgm:t>
        <a:bodyPr/>
        <a:lstStyle/>
        <a:p>
          <a:endParaRPr lang="ru-RU"/>
        </a:p>
      </dgm:t>
    </dgm:pt>
    <dgm:pt modelId="{C01C5ED2-31D6-4E96-BAC4-C64AE7178A46}" type="sibTrans" cxnId="{8160829F-8883-47AC-BCBB-1B2096B69124}">
      <dgm:prSet/>
      <dgm:spPr/>
      <dgm:t>
        <a:bodyPr/>
        <a:lstStyle/>
        <a:p>
          <a:endParaRPr lang="ru-RU"/>
        </a:p>
      </dgm:t>
    </dgm:pt>
    <dgm:pt modelId="{75277B0C-7BCA-42CC-8E33-7147D0D0C6C8}">
      <dgm:prSet/>
      <dgm:spPr/>
      <dgm:t>
        <a:bodyPr/>
        <a:lstStyle/>
        <a:p>
          <a:pPr rtl="0"/>
          <a:r>
            <a:rPr lang="ru-RU" b="1" i="1" dirty="0" smtClean="0"/>
            <a:t>-   ИНДИВИДУАЛЬНО</a:t>
          </a:r>
          <a:r>
            <a:rPr lang="ru-RU" i="1" dirty="0" smtClean="0"/>
            <a:t>.</a:t>
          </a:r>
          <a:endParaRPr lang="ru-RU" i="1" dirty="0"/>
        </a:p>
      </dgm:t>
    </dgm:pt>
    <dgm:pt modelId="{CEAF8CC0-AD5E-413E-ACBC-5AEB0D38FDC9}" type="parTrans" cxnId="{A00D739C-39A8-4447-8A26-D2B66B0C71D9}">
      <dgm:prSet/>
      <dgm:spPr/>
      <dgm:t>
        <a:bodyPr/>
        <a:lstStyle/>
        <a:p>
          <a:endParaRPr lang="ru-RU"/>
        </a:p>
      </dgm:t>
    </dgm:pt>
    <dgm:pt modelId="{B028B4F8-88A4-46DF-B034-6312190FB371}" type="sibTrans" cxnId="{A00D739C-39A8-4447-8A26-D2B66B0C71D9}">
      <dgm:prSet/>
      <dgm:spPr/>
      <dgm:t>
        <a:bodyPr/>
        <a:lstStyle/>
        <a:p>
          <a:endParaRPr lang="ru-RU"/>
        </a:p>
      </dgm:t>
    </dgm:pt>
    <dgm:pt modelId="{AED9DCB7-7F94-4A2F-ADE4-203FD6ADD121}" type="pres">
      <dgm:prSet presAssocID="{97C695C3-6DA4-4612-B7B5-A71D8D9328E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40586C-DD80-4EE3-9E1D-896026AF6182}" type="pres">
      <dgm:prSet presAssocID="{D10B7AD0-BCD0-4D78-8E3D-2CA094BC9E5D}" presName="circle1" presStyleLbl="node1" presStyleIdx="0" presStyleCnt="3"/>
      <dgm:spPr/>
    </dgm:pt>
    <dgm:pt modelId="{586642BA-110F-4BD9-85E9-C5712021F502}" type="pres">
      <dgm:prSet presAssocID="{D10B7AD0-BCD0-4D78-8E3D-2CA094BC9E5D}" presName="space" presStyleCnt="0"/>
      <dgm:spPr/>
    </dgm:pt>
    <dgm:pt modelId="{32C46D4D-7EA9-4B8F-BAD7-A368AB5C3BD1}" type="pres">
      <dgm:prSet presAssocID="{D10B7AD0-BCD0-4D78-8E3D-2CA094BC9E5D}" presName="rect1" presStyleLbl="alignAcc1" presStyleIdx="0" presStyleCnt="3"/>
      <dgm:spPr/>
      <dgm:t>
        <a:bodyPr/>
        <a:lstStyle/>
        <a:p>
          <a:endParaRPr lang="ru-RU"/>
        </a:p>
      </dgm:t>
    </dgm:pt>
    <dgm:pt modelId="{82CA7CF0-709A-4D9B-B939-584CED696025}" type="pres">
      <dgm:prSet presAssocID="{43735E14-E845-46F2-9A7F-67A27494E977}" presName="vertSpace2" presStyleLbl="node1" presStyleIdx="0" presStyleCnt="3"/>
      <dgm:spPr/>
    </dgm:pt>
    <dgm:pt modelId="{29048BA3-28C6-492A-A51F-ED87718CF1E5}" type="pres">
      <dgm:prSet presAssocID="{43735E14-E845-46F2-9A7F-67A27494E977}" presName="circle2" presStyleLbl="node1" presStyleIdx="1" presStyleCnt="3"/>
      <dgm:spPr/>
    </dgm:pt>
    <dgm:pt modelId="{4A978882-E650-4FD3-8E2B-785B7E3DFA09}" type="pres">
      <dgm:prSet presAssocID="{43735E14-E845-46F2-9A7F-67A27494E977}" presName="rect2" presStyleLbl="alignAcc1" presStyleIdx="1" presStyleCnt="3"/>
      <dgm:spPr/>
      <dgm:t>
        <a:bodyPr/>
        <a:lstStyle/>
        <a:p>
          <a:endParaRPr lang="ru-RU"/>
        </a:p>
      </dgm:t>
    </dgm:pt>
    <dgm:pt modelId="{BB037D5C-3FA8-4AEA-973F-C7C91CE6104B}" type="pres">
      <dgm:prSet presAssocID="{75277B0C-7BCA-42CC-8E33-7147D0D0C6C8}" presName="vertSpace3" presStyleLbl="node1" presStyleIdx="1" presStyleCnt="3"/>
      <dgm:spPr/>
    </dgm:pt>
    <dgm:pt modelId="{5DEAE9AE-EA6E-44B3-9F3D-B84D257F3BC1}" type="pres">
      <dgm:prSet presAssocID="{75277B0C-7BCA-42CC-8E33-7147D0D0C6C8}" presName="circle3" presStyleLbl="node1" presStyleIdx="2" presStyleCnt="3"/>
      <dgm:spPr/>
    </dgm:pt>
    <dgm:pt modelId="{0A588A02-786A-4163-B436-BCF289FA2E60}" type="pres">
      <dgm:prSet presAssocID="{75277B0C-7BCA-42CC-8E33-7147D0D0C6C8}" presName="rect3" presStyleLbl="alignAcc1" presStyleIdx="2" presStyleCnt="3" custLinFactNeighborX="2372" custLinFactNeighborY="-4045"/>
      <dgm:spPr/>
      <dgm:t>
        <a:bodyPr/>
        <a:lstStyle/>
        <a:p>
          <a:endParaRPr lang="ru-RU"/>
        </a:p>
      </dgm:t>
    </dgm:pt>
    <dgm:pt modelId="{2FA4E5E5-BDCF-4C02-865B-BDA3E5259865}" type="pres">
      <dgm:prSet presAssocID="{D10B7AD0-BCD0-4D78-8E3D-2CA094BC9E5D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A1D3CD-B8D6-4A37-BC02-9B6571E75EEF}" type="pres">
      <dgm:prSet presAssocID="{43735E14-E845-46F2-9A7F-67A27494E977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3DF82D-1628-4901-8F78-D7AB9CC58206}" type="pres">
      <dgm:prSet presAssocID="{75277B0C-7BCA-42CC-8E33-7147D0D0C6C8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903BE5-D1FF-4885-9305-C4B4A86015BE}" type="presOf" srcId="{43735E14-E845-46F2-9A7F-67A27494E977}" destId="{4A978882-E650-4FD3-8E2B-785B7E3DFA09}" srcOrd="0" destOrd="0" presId="urn:microsoft.com/office/officeart/2005/8/layout/target3"/>
    <dgm:cxn modelId="{75C04583-4C73-4B3A-A4C9-1D3855EA177B}" type="presOf" srcId="{D10B7AD0-BCD0-4D78-8E3D-2CA094BC9E5D}" destId="{2FA4E5E5-BDCF-4C02-865B-BDA3E5259865}" srcOrd="1" destOrd="0" presId="urn:microsoft.com/office/officeart/2005/8/layout/target3"/>
    <dgm:cxn modelId="{0EE471CB-9BED-4875-B64C-AA4B7771D7A6}" type="presOf" srcId="{75277B0C-7BCA-42CC-8E33-7147D0D0C6C8}" destId="{0A3DF82D-1628-4901-8F78-D7AB9CC58206}" srcOrd="1" destOrd="0" presId="urn:microsoft.com/office/officeart/2005/8/layout/target3"/>
    <dgm:cxn modelId="{BD826678-40E6-4184-B974-560B0631CC90}" type="presOf" srcId="{43735E14-E845-46F2-9A7F-67A27494E977}" destId="{D2A1D3CD-B8D6-4A37-BC02-9B6571E75EEF}" srcOrd="1" destOrd="0" presId="urn:microsoft.com/office/officeart/2005/8/layout/target3"/>
    <dgm:cxn modelId="{F37B86DA-6F4F-4BDB-90FC-AE6C97BBE783}" srcId="{97C695C3-6DA4-4612-B7B5-A71D8D9328E0}" destId="{D10B7AD0-BCD0-4D78-8E3D-2CA094BC9E5D}" srcOrd="0" destOrd="0" parTransId="{FFE3132D-5BBC-44A1-A86D-FA87FA192492}" sibTransId="{B5565E04-BE1D-48BA-8EE2-7E1F660C594A}"/>
    <dgm:cxn modelId="{A00D739C-39A8-4447-8A26-D2B66B0C71D9}" srcId="{97C695C3-6DA4-4612-B7B5-A71D8D9328E0}" destId="{75277B0C-7BCA-42CC-8E33-7147D0D0C6C8}" srcOrd="2" destOrd="0" parTransId="{CEAF8CC0-AD5E-413E-ACBC-5AEB0D38FDC9}" sibTransId="{B028B4F8-88A4-46DF-B034-6312190FB371}"/>
    <dgm:cxn modelId="{4E438694-D22C-489A-AAD6-20B9E299A1DA}" type="presOf" srcId="{97C695C3-6DA4-4612-B7B5-A71D8D9328E0}" destId="{AED9DCB7-7F94-4A2F-ADE4-203FD6ADD121}" srcOrd="0" destOrd="0" presId="urn:microsoft.com/office/officeart/2005/8/layout/target3"/>
    <dgm:cxn modelId="{63DC4F1A-54F6-4E4A-8B78-0B211DF22CB5}" type="presOf" srcId="{D10B7AD0-BCD0-4D78-8E3D-2CA094BC9E5D}" destId="{32C46D4D-7EA9-4B8F-BAD7-A368AB5C3BD1}" srcOrd="0" destOrd="0" presId="urn:microsoft.com/office/officeart/2005/8/layout/target3"/>
    <dgm:cxn modelId="{8160829F-8883-47AC-BCBB-1B2096B69124}" srcId="{97C695C3-6DA4-4612-B7B5-A71D8D9328E0}" destId="{43735E14-E845-46F2-9A7F-67A27494E977}" srcOrd="1" destOrd="0" parTransId="{5B0B9AF7-6765-4483-A9D5-223C993E8C71}" sibTransId="{C01C5ED2-31D6-4E96-BAC4-C64AE7178A46}"/>
    <dgm:cxn modelId="{FB48B498-E32E-485A-BCC0-589D7780F9FF}" type="presOf" srcId="{75277B0C-7BCA-42CC-8E33-7147D0D0C6C8}" destId="{0A588A02-786A-4163-B436-BCF289FA2E60}" srcOrd="0" destOrd="0" presId="urn:microsoft.com/office/officeart/2005/8/layout/target3"/>
    <dgm:cxn modelId="{E8ECCBFF-BAFA-48DF-9872-7E455D134ED0}" type="presParOf" srcId="{AED9DCB7-7F94-4A2F-ADE4-203FD6ADD121}" destId="{5D40586C-DD80-4EE3-9E1D-896026AF6182}" srcOrd="0" destOrd="0" presId="urn:microsoft.com/office/officeart/2005/8/layout/target3"/>
    <dgm:cxn modelId="{0017C7E7-8DC1-48A2-B481-FD58F6047D77}" type="presParOf" srcId="{AED9DCB7-7F94-4A2F-ADE4-203FD6ADD121}" destId="{586642BA-110F-4BD9-85E9-C5712021F502}" srcOrd="1" destOrd="0" presId="urn:microsoft.com/office/officeart/2005/8/layout/target3"/>
    <dgm:cxn modelId="{8FC1536A-0B27-4A38-BF4E-F8577FE83070}" type="presParOf" srcId="{AED9DCB7-7F94-4A2F-ADE4-203FD6ADD121}" destId="{32C46D4D-7EA9-4B8F-BAD7-A368AB5C3BD1}" srcOrd="2" destOrd="0" presId="urn:microsoft.com/office/officeart/2005/8/layout/target3"/>
    <dgm:cxn modelId="{F430AA0B-F00B-4EE1-B449-BD099D5151E4}" type="presParOf" srcId="{AED9DCB7-7F94-4A2F-ADE4-203FD6ADD121}" destId="{82CA7CF0-709A-4D9B-B939-584CED696025}" srcOrd="3" destOrd="0" presId="urn:microsoft.com/office/officeart/2005/8/layout/target3"/>
    <dgm:cxn modelId="{1E49B800-1D0B-468B-B438-5454A0541959}" type="presParOf" srcId="{AED9DCB7-7F94-4A2F-ADE4-203FD6ADD121}" destId="{29048BA3-28C6-492A-A51F-ED87718CF1E5}" srcOrd="4" destOrd="0" presId="urn:microsoft.com/office/officeart/2005/8/layout/target3"/>
    <dgm:cxn modelId="{138354B4-4A2A-404B-8B70-C3EC839F3F9D}" type="presParOf" srcId="{AED9DCB7-7F94-4A2F-ADE4-203FD6ADD121}" destId="{4A978882-E650-4FD3-8E2B-785B7E3DFA09}" srcOrd="5" destOrd="0" presId="urn:microsoft.com/office/officeart/2005/8/layout/target3"/>
    <dgm:cxn modelId="{09DABB16-7CA1-4ECB-A2F5-6C319537B801}" type="presParOf" srcId="{AED9DCB7-7F94-4A2F-ADE4-203FD6ADD121}" destId="{BB037D5C-3FA8-4AEA-973F-C7C91CE6104B}" srcOrd="6" destOrd="0" presId="urn:microsoft.com/office/officeart/2005/8/layout/target3"/>
    <dgm:cxn modelId="{6C27A7C3-71ED-42F8-9DE6-AC85566A00B3}" type="presParOf" srcId="{AED9DCB7-7F94-4A2F-ADE4-203FD6ADD121}" destId="{5DEAE9AE-EA6E-44B3-9F3D-B84D257F3BC1}" srcOrd="7" destOrd="0" presId="urn:microsoft.com/office/officeart/2005/8/layout/target3"/>
    <dgm:cxn modelId="{27F3FA7B-1FA7-404F-89F6-EC7976D2C049}" type="presParOf" srcId="{AED9DCB7-7F94-4A2F-ADE4-203FD6ADD121}" destId="{0A588A02-786A-4163-B436-BCF289FA2E60}" srcOrd="8" destOrd="0" presId="urn:microsoft.com/office/officeart/2005/8/layout/target3"/>
    <dgm:cxn modelId="{53825320-3BE1-46EF-B945-C36E815F185A}" type="presParOf" srcId="{AED9DCB7-7F94-4A2F-ADE4-203FD6ADD121}" destId="{2FA4E5E5-BDCF-4C02-865B-BDA3E5259865}" srcOrd="9" destOrd="0" presId="urn:microsoft.com/office/officeart/2005/8/layout/target3"/>
    <dgm:cxn modelId="{F767B110-83B2-4493-B71B-02AEBE9C339D}" type="presParOf" srcId="{AED9DCB7-7F94-4A2F-ADE4-203FD6ADD121}" destId="{D2A1D3CD-B8D6-4A37-BC02-9B6571E75EEF}" srcOrd="10" destOrd="0" presId="urn:microsoft.com/office/officeart/2005/8/layout/target3"/>
    <dgm:cxn modelId="{A1BD7729-B001-44E9-9CDC-BCA75D8DFD4C}" type="presParOf" srcId="{AED9DCB7-7F94-4A2F-ADE4-203FD6ADD121}" destId="{0A3DF82D-1628-4901-8F78-D7AB9CC58206}" srcOrd="11" destOrd="0" presId="urn:microsoft.com/office/officeart/2005/8/layout/targe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90E531-6E2E-4028-93A6-9A722A549CD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47D7BB-2FD8-4466-8BB1-F0F3AAB87122}">
      <dgm:prSet custT="1"/>
      <dgm:spPr/>
      <dgm:t>
        <a:bodyPr/>
        <a:lstStyle/>
        <a:p>
          <a:pPr rtl="0"/>
          <a:r>
            <a:rPr lang="ru-RU" sz="5400" dirty="0" smtClean="0"/>
            <a:t>    Проверим!</a:t>
          </a:r>
          <a:endParaRPr lang="ru-RU" sz="5400" dirty="0"/>
        </a:p>
      </dgm:t>
    </dgm:pt>
    <dgm:pt modelId="{FADFB07D-CC1A-4111-8A5A-6E8AF2D8035E}" type="parTrans" cxnId="{0732C13A-7BFD-4982-9045-E0F771041ED7}">
      <dgm:prSet/>
      <dgm:spPr/>
      <dgm:t>
        <a:bodyPr/>
        <a:lstStyle/>
        <a:p>
          <a:endParaRPr lang="ru-RU"/>
        </a:p>
      </dgm:t>
    </dgm:pt>
    <dgm:pt modelId="{81D7A047-01ED-45A5-A8DE-7D02BC9D931A}" type="sibTrans" cxnId="{0732C13A-7BFD-4982-9045-E0F771041ED7}">
      <dgm:prSet/>
      <dgm:spPr/>
      <dgm:t>
        <a:bodyPr/>
        <a:lstStyle/>
        <a:p>
          <a:endParaRPr lang="ru-RU"/>
        </a:p>
      </dgm:t>
    </dgm:pt>
    <dgm:pt modelId="{16380D90-19BA-44FF-ABDA-22C793359D8E}">
      <dgm:prSet custT="1"/>
      <dgm:spPr/>
      <dgm:t>
        <a:bodyPr/>
        <a:lstStyle/>
        <a:p>
          <a:pPr rtl="0"/>
          <a:r>
            <a:rPr lang="ru-RU" sz="5400" dirty="0" smtClean="0"/>
            <a:t>     Исправим!</a:t>
          </a:r>
          <a:endParaRPr lang="ru-RU" sz="5400" dirty="0"/>
        </a:p>
      </dgm:t>
    </dgm:pt>
    <dgm:pt modelId="{F16604DD-3B54-4354-BCF4-5210B56754C4}" type="parTrans" cxnId="{CC154974-4DC6-4109-B204-D0506F53148B}">
      <dgm:prSet/>
      <dgm:spPr/>
      <dgm:t>
        <a:bodyPr/>
        <a:lstStyle/>
        <a:p>
          <a:endParaRPr lang="ru-RU"/>
        </a:p>
      </dgm:t>
    </dgm:pt>
    <dgm:pt modelId="{4B6776A0-131F-48E2-A1B0-DABA39334F23}" type="sibTrans" cxnId="{CC154974-4DC6-4109-B204-D0506F53148B}">
      <dgm:prSet/>
      <dgm:spPr/>
      <dgm:t>
        <a:bodyPr/>
        <a:lstStyle/>
        <a:p>
          <a:endParaRPr lang="ru-RU"/>
        </a:p>
      </dgm:t>
    </dgm:pt>
    <dgm:pt modelId="{BEB9AB66-14C3-458E-952C-96BF36CB9518}">
      <dgm:prSet custT="1"/>
      <dgm:spPr/>
      <dgm:t>
        <a:bodyPr/>
        <a:lstStyle/>
        <a:p>
          <a:pPr rtl="0"/>
          <a:r>
            <a:rPr lang="ru-RU" sz="5400" dirty="0" smtClean="0"/>
            <a:t>    Поможем!</a:t>
          </a:r>
          <a:endParaRPr lang="ru-RU" sz="5400" dirty="0"/>
        </a:p>
      </dgm:t>
    </dgm:pt>
    <dgm:pt modelId="{9895C30C-C119-4687-A9E6-AAF136799AF4}" type="parTrans" cxnId="{6AA1D41B-A629-46A5-9F7C-AC96F6ED4230}">
      <dgm:prSet/>
      <dgm:spPr/>
      <dgm:t>
        <a:bodyPr/>
        <a:lstStyle/>
        <a:p>
          <a:endParaRPr lang="ru-RU"/>
        </a:p>
      </dgm:t>
    </dgm:pt>
    <dgm:pt modelId="{CF2FF15A-3736-4F5A-B228-2A66D5308FEC}" type="sibTrans" cxnId="{6AA1D41B-A629-46A5-9F7C-AC96F6ED4230}">
      <dgm:prSet/>
      <dgm:spPr/>
      <dgm:t>
        <a:bodyPr/>
        <a:lstStyle/>
        <a:p>
          <a:endParaRPr lang="ru-RU"/>
        </a:p>
      </dgm:t>
    </dgm:pt>
    <dgm:pt modelId="{2D1454A5-5D23-4393-B982-6D181D3838F7}" type="pres">
      <dgm:prSet presAssocID="{2D90E531-6E2E-4028-93A6-9A722A549CD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FAAAB7-ED4D-42CC-9A62-EA9978DD9038}" type="pres">
      <dgm:prSet presAssocID="{5E47D7BB-2FD8-4466-8BB1-F0F3AAB87122}" presName="parentLin" presStyleCnt="0"/>
      <dgm:spPr/>
    </dgm:pt>
    <dgm:pt modelId="{43842ACD-FE66-426A-9395-28DB508B2A42}" type="pres">
      <dgm:prSet presAssocID="{5E47D7BB-2FD8-4466-8BB1-F0F3AAB8712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883B5DD-AB53-4656-BFF5-9A8C9C3D0D3B}" type="pres">
      <dgm:prSet presAssocID="{5E47D7BB-2FD8-4466-8BB1-F0F3AAB87122}" presName="parentText" presStyleLbl="node1" presStyleIdx="0" presStyleCnt="3" custLinFactNeighborX="10740" custLinFactNeighborY="18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4B81C1-61A8-4299-A23F-FDC46D9F5B96}" type="pres">
      <dgm:prSet presAssocID="{5E47D7BB-2FD8-4466-8BB1-F0F3AAB87122}" presName="negativeSpace" presStyleCnt="0"/>
      <dgm:spPr/>
    </dgm:pt>
    <dgm:pt modelId="{9CE245E8-F520-4D8D-A49D-F37F3B4D5965}" type="pres">
      <dgm:prSet presAssocID="{5E47D7BB-2FD8-4466-8BB1-F0F3AAB87122}" presName="childText" presStyleLbl="conFgAcc1" presStyleIdx="0" presStyleCnt="3">
        <dgm:presLayoutVars>
          <dgm:bulletEnabled val="1"/>
        </dgm:presLayoutVars>
      </dgm:prSet>
      <dgm:spPr/>
    </dgm:pt>
    <dgm:pt modelId="{00236B4D-F5BA-4660-B9B7-8AA4EAF5F5E0}" type="pres">
      <dgm:prSet presAssocID="{81D7A047-01ED-45A5-A8DE-7D02BC9D931A}" presName="spaceBetweenRectangles" presStyleCnt="0"/>
      <dgm:spPr/>
    </dgm:pt>
    <dgm:pt modelId="{F774E319-41CB-4497-9FB8-B34C3EEE7F6F}" type="pres">
      <dgm:prSet presAssocID="{16380D90-19BA-44FF-ABDA-22C793359D8E}" presName="parentLin" presStyleCnt="0"/>
      <dgm:spPr/>
    </dgm:pt>
    <dgm:pt modelId="{4D15C04C-FF34-4899-9719-DC1FD1DB7A1E}" type="pres">
      <dgm:prSet presAssocID="{16380D90-19BA-44FF-ABDA-22C793359D8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3DAF305-4DFB-4986-B16F-5F5C4EDCB93F}" type="pres">
      <dgm:prSet presAssocID="{16380D90-19BA-44FF-ABDA-22C793359D8E}" presName="parentText" presStyleLbl="node1" presStyleIdx="1" presStyleCnt="3" custLinFactNeighborX="-22155" custLinFactNeighborY="-13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628E8-D93F-4D3C-AD81-2167B15821EC}" type="pres">
      <dgm:prSet presAssocID="{16380D90-19BA-44FF-ABDA-22C793359D8E}" presName="negativeSpace" presStyleCnt="0"/>
      <dgm:spPr/>
    </dgm:pt>
    <dgm:pt modelId="{5B321681-B5D7-4112-B2B5-C3F8D29B13BF}" type="pres">
      <dgm:prSet presAssocID="{16380D90-19BA-44FF-ABDA-22C793359D8E}" presName="childText" presStyleLbl="conFgAcc1" presStyleIdx="1" presStyleCnt="3">
        <dgm:presLayoutVars>
          <dgm:bulletEnabled val="1"/>
        </dgm:presLayoutVars>
      </dgm:prSet>
      <dgm:spPr/>
    </dgm:pt>
    <dgm:pt modelId="{2A2D101A-4B14-4684-9D51-0E1AAD5B82D1}" type="pres">
      <dgm:prSet presAssocID="{4B6776A0-131F-48E2-A1B0-DABA39334F23}" presName="spaceBetweenRectangles" presStyleCnt="0"/>
      <dgm:spPr/>
    </dgm:pt>
    <dgm:pt modelId="{98B5E27E-12DF-421C-A1E0-9D48716C82C8}" type="pres">
      <dgm:prSet presAssocID="{BEB9AB66-14C3-458E-952C-96BF36CB9518}" presName="parentLin" presStyleCnt="0"/>
      <dgm:spPr/>
    </dgm:pt>
    <dgm:pt modelId="{004B68C6-1FFC-487D-BAA5-1D263DDDA72E}" type="pres">
      <dgm:prSet presAssocID="{BEB9AB66-14C3-458E-952C-96BF36CB951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0AD5973-383C-4D1A-9EC2-DBDF3322B020}" type="pres">
      <dgm:prSet presAssocID="{BEB9AB66-14C3-458E-952C-96BF36CB951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A1D03-637F-4326-81CB-7CD97546E34D}" type="pres">
      <dgm:prSet presAssocID="{BEB9AB66-14C3-458E-952C-96BF36CB9518}" presName="negativeSpace" presStyleCnt="0"/>
      <dgm:spPr/>
    </dgm:pt>
    <dgm:pt modelId="{5DF1BAA5-94F9-4208-8819-FD426312A13A}" type="pres">
      <dgm:prSet presAssocID="{BEB9AB66-14C3-458E-952C-96BF36CB951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5F9F803-A147-4C9D-B7B3-48CE1A696CFF}" type="presOf" srcId="{BEB9AB66-14C3-458E-952C-96BF36CB9518}" destId="{004B68C6-1FFC-487D-BAA5-1D263DDDA72E}" srcOrd="0" destOrd="0" presId="urn:microsoft.com/office/officeart/2005/8/layout/list1"/>
    <dgm:cxn modelId="{6CA03216-E222-4367-A4CC-C95509382D5F}" type="presOf" srcId="{BEB9AB66-14C3-458E-952C-96BF36CB9518}" destId="{50AD5973-383C-4D1A-9EC2-DBDF3322B020}" srcOrd="1" destOrd="0" presId="urn:microsoft.com/office/officeart/2005/8/layout/list1"/>
    <dgm:cxn modelId="{0732C13A-7BFD-4982-9045-E0F771041ED7}" srcId="{2D90E531-6E2E-4028-93A6-9A722A549CD2}" destId="{5E47D7BB-2FD8-4466-8BB1-F0F3AAB87122}" srcOrd="0" destOrd="0" parTransId="{FADFB07D-CC1A-4111-8A5A-6E8AF2D8035E}" sibTransId="{81D7A047-01ED-45A5-A8DE-7D02BC9D931A}"/>
    <dgm:cxn modelId="{8F631D26-1FE4-47C5-A69A-64556B5C4DA5}" type="presOf" srcId="{5E47D7BB-2FD8-4466-8BB1-F0F3AAB87122}" destId="{43842ACD-FE66-426A-9395-28DB508B2A42}" srcOrd="0" destOrd="0" presId="urn:microsoft.com/office/officeart/2005/8/layout/list1"/>
    <dgm:cxn modelId="{48E6735A-8AA8-44F9-8A05-837B50129F20}" type="presOf" srcId="{16380D90-19BA-44FF-ABDA-22C793359D8E}" destId="{4D15C04C-FF34-4899-9719-DC1FD1DB7A1E}" srcOrd="0" destOrd="0" presId="urn:microsoft.com/office/officeart/2005/8/layout/list1"/>
    <dgm:cxn modelId="{6AA1D41B-A629-46A5-9F7C-AC96F6ED4230}" srcId="{2D90E531-6E2E-4028-93A6-9A722A549CD2}" destId="{BEB9AB66-14C3-458E-952C-96BF36CB9518}" srcOrd="2" destOrd="0" parTransId="{9895C30C-C119-4687-A9E6-AAF136799AF4}" sibTransId="{CF2FF15A-3736-4F5A-B228-2A66D5308FEC}"/>
    <dgm:cxn modelId="{CC154974-4DC6-4109-B204-D0506F53148B}" srcId="{2D90E531-6E2E-4028-93A6-9A722A549CD2}" destId="{16380D90-19BA-44FF-ABDA-22C793359D8E}" srcOrd="1" destOrd="0" parTransId="{F16604DD-3B54-4354-BCF4-5210B56754C4}" sibTransId="{4B6776A0-131F-48E2-A1B0-DABA39334F23}"/>
    <dgm:cxn modelId="{EBE1BDA4-00E1-4D8F-8619-4962636E73A4}" type="presOf" srcId="{5E47D7BB-2FD8-4466-8BB1-F0F3AAB87122}" destId="{C883B5DD-AB53-4656-BFF5-9A8C9C3D0D3B}" srcOrd="1" destOrd="0" presId="urn:microsoft.com/office/officeart/2005/8/layout/list1"/>
    <dgm:cxn modelId="{6B823FDE-2EB9-4C9D-9B3C-6552FC041933}" type="presOf" srcId="{2D90E531-6E2E-4028-93A6-9A722A549CD2}" destId="{2D1454A5-5D23-4393-B982-6D181D3838F7}" srcOrd="0" destOrd="0" presId="urn:microsoft.com/office/officeart/2005/8/layout/list1"/>
    <dgm:cxn modelId="{C317A866-587F-4AB2-A0FB-749A33FD7E9E}" type="presOf" srcId="{16380D90-19BA-44FF-ABDA-22C793359D8E}" destId="{33DAF305-4DFB-4986-B16F-5F5C4EDCB93F}" srcOrd="1" destOrd="0" presId="urn:microsoft.com/office/officeart/2005/8/layout/list1"/>
    <dgm:cxn modelId="{38AF4EC1-6A38-4B34-BAEC-2D2054850CA0}" type="presParOf" srcId="{2D1454A5-5D23-4393-B982-6D181D3838F7}" destId="{86FAAAB7-ED4D-42CC-9A62-EA9978DD9038}" srcOrd="0" destOrd="0" presId="urn:microsoft.com/office/officeart/2005/8/layout/list1"/>
    <dgm:cxn modelId="{817981E7-BD7D-4F4A-8521-2DD81AFB4281}" type="presParOf" srcId="{86FAAAB7-ED4D-42CC-9A62-EA9978DD9038}" destId="{43842ACD-FE66-426A-9395-28DB508B2A42}" srcOrd="0" destOrd="0" presId="urn:microsoft.com/office/officeart/2005/8/layout/list1"/>
    <dgm:cxn modelId="{5265FA7A-8228-4BC6-9F14-CF88C0054767}" type="presParOf" srcId="{86FAAAB7-ED4D-42CC-9A62-EA9978DD9038}" destId="{C883B5DD-AB53-4656-BFF5-9A8C9C3D0D3B}" srcOrd="1" destOrd="0" presId="urn:microsoft.com/office/officeart/2005/8/layout/list1"/>
    <dgm:cxn modelId="{9F22AA47-3CEF-4A4C-B3AA-BC73C6CC28A2}" type="presParOf" srcId="{2D1454A5-5D23-4393-B982-6D181D3838F7}" destId="{804B81C1-61A8-4299-A23F-FDC46D9F5B96}" srcOrd="1" destOrd="0" presId="urn:microsoft.com/office/officeart/2005/8/layout/list1"/>
    <dgm:cxn modelId="{14D5E05C-1894-4F85-B9F0-90F555D232B0}" type="presParOf" srcId="{2D1454A5-5D23-4393-B982-6D181D3838F7}" destId="{9CE245E8-F520-4D8D-A49D-F37F3B4D5965}" srcOrd="2" destOrd="0" presId="urn:microsoft.com/office/officeart/2005/8/layout/list1"/>
    <dgm:cxn modelId="{131A0F5A-E3F6-420A-86AF-5D425DD90151}" type="presParOf" srcId="{2D1454A5-5D23-4393-B982-6D181D3838F7}" destId="{00236B4D-F5BA-4660-B9B7-8AA4EAF5F5E0}" srcOrd="3" destOrd="0" presId="urn:microsoft.com/office/officeart/2005/8/layout/list1"/>
    <dgm:cxn modelId="{3983E405-DFCE-4350-B0EE-3237611C5F63}" type="presParOf" srcId="{2D1454A5-5D23-4393-B982-6D181D3838F7}" destId="{F774E319-41CB-4497-9FB8-B34C3EEE7F6F}" srcOrd="4" destOrd="0" presId="urn:microsoft.com/office/officeart/2005/8/layout/list1"/>
    <dgm:cxn modelId="{AF49D989-8C42-4747-BA76-ECD30B251593}" type="presParOf" srcId="{F774E319-41CB-4497-9FB8-B34C3EEE7F6F}" destId="{4D15C04C-FF34-4899-9719-DC1FD1DB7A1E}" srcOrd="0" destOrd="0" presId="urn:microsoft.com/office/officeart/2005/8/layout/list1"/>
    <dgm:cxn modelId="{5B7A9E08-DBAE-42F8-A3F2-0934CFAF2C24}" type="presParOf" srcId="{F774E319-41CB-4497-9FB8-B34C3EEE7F6F}" destId="{33DAF305-4DFB-4986-B16F-5F5C4EDCB93F}" srcOrd="1" destOrd="0" presId="urn:microsoft.com/office/officeart/2005/8/layout/list1"/>
    <dgm:cxn modelId="{3B3E948A-7339-4492-8246-FC759C2520AC}" type="presParOf" srcId="{2D1454A5-5D23-4393-B982-6D181D3838F7}" destId="{D8A628E8-D93F-4D3C-AD81-2167B15821EC}" srcOrd="5" destOrd="0" presId="urn:microsoft.com/office/officeart/2005/8/layout/list1"/>
    <dgm:cxn modelId="{0C8EFE77-8754-4BC5-88B7-4FC2AB3E2DD9}" type="presParOf" srcId="{2D1454A5-5D23-4393-B982-6D181D3838F7}" destId="{5B321681-B5D7-4112-B2B5-C3F8D29B13BF}" srcOrd="6" destOrd="0" presId="urn:microsoft.com/office/officeart/2005/8/layout/list1"/>
    <dgm:cxn modelId="{7E866D55-3D7C-47C8-97D9-4F940FD1D9BA}" type="presParOf" srcId="{2D1454A5-5D23-4393-B982-6D181D3838F7}" destId="{2A2D101A-4B14-4684-9D51-0E1AAD5B82D1}" srcOrd="7" destOrd="0" presId="urn:microsoft.com/office/officeart/2005/8/layout/list1"/>
    <dgm:cxn modelId="{596BD7F7-1C23-41C7-97A4-14E9ED11950C}" type="presParOf" srcId="{2D1454A5-5D23-4393-B982-6D181D3838F7}" destId="{98B5E27E-12DF-421C-A1E0-9D48716C82C8}" srcOrd="8" destOrd="0" presId="urn:microsoft.com/office/officeart/2005/8/layout/list1"/>
    <dgm:cxn modelId="{324D6693-5D6F-496E-928A-C7DD367FE972}" type="presParOf" srcId="{98B5E27E-12DF-421C-A1E0-9D48716C82C8}" destId="{004B68C6-1FFC-487D-BAA5-1D263DDDA72E}" srcOrd="0" destOrd="0" presId="urn:microsoft.com/office/officeart/2005/8/layout/list1"/>
    <dgm:cxn modelId="{7AB45F48-BA64-4660-8890-E456C52C00F3}" type="presParOf" srcId="{98B5E27E-12DF-421C-A1E0-9D48716C82C8}" destId="{50AD5973-383C-4D1A-9EC2-DBDF3322B020}" srcOrd="1" destOrd="0" presId="urn:microsoft.com/office/officeart/2005/8/layout/list1"/>
    <dgm:cxn modelId="{990DD8CC-CC47-4E84-A758-E6049FAC6086}" type="presParOf" srcId="{2D1454A5-5D23-4393-B982-6D181D3838F7}" destId="{5DDA1D03-637F-4326-81CB-7CD97546E34D}" srcOrd="9" destOrd="0" presId="urn:microsoft.com/office/officeart/2005/8/layout/list1"/>
    <dgm:cxn modelId="{E0241BC6-6318-4D5E-B284-E32A24CAC4AB}" type="presParOf" srcId="{2D1454A5-5D23-4393-B982-6D181D3838F7}" destId="{5DF1BAA5-94F9-4208-8819-FD426312A13A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6A643-B859-43DB-855C-8BF6C1BD7EC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2D36-879D-47E9-96FD-33BCE9C990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87B79-F544-4ED2-AF2A-ED66550ABFD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BAC11-2804-4CCB-A427-FED85E7EE5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6FF81-E98D-4525-B8A2-25E679D257C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78892-EDDF-4CA0-A739-CDBFB43B6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5B795-3117-485E-8C43-6BA4B316E73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8E114-7F84-4B3E-9870-11C8A85FDA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8FB9A-673C-4849-8C11-856C3EE52BD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882FB-B931-4480-B8FA-E53EBD8ACA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D82D5-A84E-4CFC-BC4B-1598505766B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DC4C7-705E-4217-A779-EA9D985E14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8CFFF-04A5-4B1A-97A3-D79C6E0E7AF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5697F-4884-4B07-8FA4-307D9DBBD4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25F7-5933-4760-B68C-0D19E331DAE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7CCA1-D5B8-4C01-895B-CBC6A5700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E686E-FEC2-4428-A1A8-F2ABADF863D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5A97A-2FBE-43B9-B145-5055207A5B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4D2DB-0453-474F-B840-96A841FD9E40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DE5D4-288F-4B11-AEA3-EA661CB6C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BEEA6-2575-408A-BA75-EC38AAA5A10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ADB04-01EA-4CE1-8E3A-B126FD6ABB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E06A15-F18E-4D83-BA7A-2F5EFD2E025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CDA06F-C74F-4993-B2BB-B98916DEE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699" r:id="rId4"/>
    <p:sldLayoutId id="2147483705" r:id="rId5"/>
    <p:sldLayoutId id="2147483700" r:id="rId6"/>
    <p:sldLayoutId id="2147483706" r:id="rId7"/>
    <p:sldLayoutId id="2147483707" r:id="rId8"/>
    <p:sldLayoutId id="2147483708" r:id="rId9"/>
    <p:sldLayoutId id="2147483701" r:id="rId10"/>
    <p:sldLayoutId id="21474837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2;&#1086;&#1080;%20&#1076;&#1086;&#1082;&#1091;&#1084;&#1077;&#1085;&#1090;&#1099;\&#1053;&#1086;&#1074;&#1072;&#1103;%20&#1087;&#1072;&#1087;&#1082;&#1072;\&#1040;&#1076;&#1072;&#1078;&#1080;&#1086;%20&#1052;.mp3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ru-RU" cap="none" smtClean="0">
              <a:effectLst/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b="1" i="1" smtClean="0">
                <a:solidFill>
                  <a:schemeClr val="tx1"/>
                </a:solidFill>
              </a:rPr>
              <a:t>      У.Уитмен сказал: «Всеобщий закон – закон законов – это закон преемственности, ибо что такое в конечном счёте настоящее, как не росток прошлого».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b="1" i="1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b="1" i="1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b="1" i="1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b="1" i="1" smtClean="0">
                <a:solidFill>
                  <a:schemeClr val="tx1"/>
                </a:solidFill>
              </a:rPr>
              <a:t>Американский поэт,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b="1" i="1" smtClean="0">
                <a:solidFill>
                  <a:schemeClr val="tx1"/>
                </a:solidFill>
              </a:rPr>
              <a:t>публицист, реформатор поэзии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b="1" i="1" smtClean="0">
                <a:solidFill>
                  <a:schemeClr val="tx1"/>
                </a:solidFill>
              </a:rPr>
              <a:t>(1819-1892г.г.)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716338"/>
            <a:ext cx="2087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200" cap="none" smtClean="0">
                <a:solidFill>
                  <a:srgbClr val="DC2512"/>
                </a:solidFill>
                <a:effectLst/>
              </a:rPr>
              <a:t>Тема урока:</a:t>
            </a:r>
            <a:r>
              <a:rPr lang="ru-RU" sz="3200" cap="none" smtClean="0">
                <a:effectLst/>
              </a:rPr>
              <a:t> </a:t>
            </a:r>
            <a:r>
              <a:rPr lang="ru-RU" sz="3200" i="1" cap="none" smtClean="0">
                <a:solidFill>
                  <a:schemeClr val="tx1"/>
                </a:solidFill>
                <a:effectLst/>
              </a:rPr>
              <a:t>Уточняющие члены предложения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800" b="1" smtClean="0">
                <a:solidFill>
                  <a:srgbClr val="DC2512"/>
                </a:solidFill>
              </a:rPr>
              <a:t>Цель:</a:t>
            </a:r>
          </a:p>
          <a:p>
            <a:pPr>
              <a:buFont typeface="Wingdings 2" pitchFamily="18" charset="2"/>
              <a:buNone/>
            </a:pPr>
            <a:r>
              <a:rPr lang="ru-RU" b="1" smtClean="0">
                <a:solidFill>
                  <a:schemeClr val="tx1"/>
                </a:solidFill>
              </a:rPr>
              <a:t>1. Обобщить и углубить знания по теме.</a:t>
            </a:r>
          </a:p>
          <a:p>
            <a:pPr>
              <a:buFont typeface="Wingdings 2" pitchFamily="18" charset="2"/>
              <a:buNone/>
            </a:pPr>
            <a:r>
              <a:rPr lang="ru-RU" b="1" smtClean="0">
                <a:solidFill>
                  <a:schemeClr val="tx1"/>
                </a:solidFill>
              </a:rPr>
              <a:t>2. Формировать навыки постановки знаков    препинания при уточняющих конструкциях через интонационно-смысловой анализ.</a:t>
            </a:r>
          </a:p>
          <a:p>
            <a:pPr>
              <a:buFont typeface="Wingdings 2" pitchFamily="18" charset="2"/>
              <a:buNone/>
            </a:pPr>
            <a:r>
              <a:rPr lang="ru-RU" b="1" smtClean="0">
                <a:solidFill>
                  <a:schemeClr val="tx1"/>
                </a:solidFill>
              </a:rPr>
              <a:t>3.  Развивать навыки групповой работы.</a:t>
            </a:r>
          </a:p>
          <a:p>
            <a:pPr>
              <a:buFont typeface="Wingdings 2" pitchFamily="18" charset="2"/>
              <a:buNone/>
            </a:pPr>
            <a:r>
              <a:rPr lang="ru-RU" b="1" smtClean="0">
                <a:solidFill>
                  <a:schemeClr val="tx1"/>
                </a:solidFill>
              </a:rPr>
              <a:t>4.  Продолжить подготовку к ЕГЭ.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ru-RU" cap="none" smtClean="0">
              <a:effectLst/>
            </a:endParaRP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4400" b="1" smtClean="0">
                <a:solidFill>
                  <a:schemeClr val="tx1"/>
                </a:solidFill>
              </a:rPr>
              <a:t>         </a:t>
            </a:r>
            <a:r>
              <a:rPr lang="ru-RU" sz="4400" b="1" i="1" smtClean="0">
                <a:solidFill>
                  <a:srgbClr val="DC2512"/>
                </a:solidFill>
              </a:rPr>
              <a:t>Дорогу осилит идущий .</a:t>
            </a:r>
            <a:r>
              <a:rPr lang="ru-RU" i="1" smtClean="0"/>
              <a:t> 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227763" y="2997200"/>
            <a:ext cx="1450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Пословица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u="sng" dirty="0" smtClean="0">
                <a:solidFill>
                  <a:srgbClr val="FF0000"/>
                </a:solidFill>
              </a:rPr>
              <a:t>  П</a:t>
            </a:r>
            <a:r>
              <a:rPr lang="ru-RU" b="1" i="1" u="sng" dirty="0" smtClean="0">
                <a:solidFill>
                  <a:srgbClr val="FF0000"/>
                </a:solidFill>
              </a:rPr>
              <a:t>лан урока</a:t>
            </a:r>
            <a:endParaRPr lang="ru-RU" b="1" i="1" u="sng" dirty="0">
              <a:solidFill>
                <a:srgbClr val="FF0000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  </a:t>
            </a:r>
            <a:r>
              <a:rPr lang="ru-RU" sz="2400" b="1" smtClean="0">
                <a:solidFill>
                  <a:schemeClr val="tx1"/>
                </a:solidFill>
              </a:rPr>
              <a:t>1. Лингвистическая разминка:</a:t>
            </a:r>
          </a:p>
          <a:p>
            <a:pPr eaLnBrk="1" hangingPunct="1">
              <a:buFontTx/>
              <a:buChar char="-"/>
            </a:pPr>
            <a:r>
              <a:rPr lang="ru-RU" sz="2000" b="1" i="1" smtClean="0">
                <a:solidFill>
                  <a:schemeClr val="accent2"/>
                </a:solidFill>
                <a:latin typeface="Arial" pitchFamily="34" charset="0"/>
              </a:rPr>
              <a:t>о</a:t>
            </a:r>
            <a:r>
              <a:rPr lang="ru-RU" sz="2000" b="1" i="1" smtClean="0">
                <a:solidFill>
                  <a:schemeClr val="accent2"/>
                </a:solidFill>
              </a:rPr>
              <a:t>рфоэпия</a:t>
            </a:r>
            <a:r>
              <a:rPr lang="ru-RU" sz="2000" b="1" i="1" smtClean="0">
                <a:solidFill>
                  <a:schemeClr val="accent2"/>
                </a:solidFill>
                <a:latin typeface="Arial" pitchFamily="34" charset="0"/>
              </a:rPr>
              <a:t>,</a:t>
            </a:r>
          </a:p>
          <a:p>
            <a:pPr eaLnBrk="1" hangingPunct="1">
              <a:buFontTx/>
              <a:buChar char="-"/>
            </a:pPr>
            <a:r>
              <a:rPr lang="ru-RU" sz="2000" b="1" i="1" smtClean="0">
                <a:solidFill>
                  <a:schemeClr val="accent2"/>
                </a:solidFill>
                <a:latin typeface="Arial" pitchFamily="34" charset="0"/>
              </a:rPr>
              <a:t>о</a:t>
            </a:r>
            <a:r>
              <a:rPr lang="ru-RU" sz="2000" b="1" i="1" smtClean="0">
                <a:solidFill>
                  <a:schemeClr val="accent2"/>
                </a:solidFill>
              </a:rPr>
              <a:t>рфография</a:t>
            </a:r>
            <a:r>
              <a:rPr lang="ru-RU" sz="2000" b="1" i="1" smtClean="0">
                <a:solidFill>
                  <a:schemeClr val="accent2"/>
                </a:solidFill>
                <a:latin typeface="Arial" pitchFamily="34" charset="0"/>
              </a:rPr>
              <a:t>,</a:t>
            </a:r>
          </a:p>
          <a:p>
            <a:pPr eaLnBrk="1" hangingPunct="1">
              <a:buFontTx/>
              <a:buChar char="-"/>
            </a:pPr>
            <a:r>
              <a:rPr lang="ru-RU" sz="2000" b="1" i="1" smtClean="0">
                <a:solidFill>
                  <a:schemeClr val="accent2"/>
                </a:solidFill>
                <a:latin typeface="Arial" pitchFamily="34" charset="0"/>
              </a:rPr>
              <a:t>ф</a:t>
            </a:r>
            <a:r>
              <a:rPr lang="ru-RU" sz="2000" b="1" i="1" smtClean="0">
                <a:solidFill>
                  <a:schemeClr val="accent2"/>
                </a:solidFill>
              </a:rPr>
              <a:t>разеология</a:t>
            </a:r>
            <a:r>
              <a:rPr lang="ru-RU" sz="2000" b="1" i="1" smtClean="0">
                <a:solidFill>
                  <a:schemeClr val="accent2"/>
                </a:solidFill>
                <a:latin typeface="Arial" pitchFamily="34" charset="0"/>
              </a:rPr>
              <a:t>,</a:t>
            </a:r>
          </a:p>
          <a:p>
            <a:pPr eaLnBrk="1" hangingPunct="1">
              <a:buFontTx/>
              <a:buChar char="-"/>
            </a:pPr>
            <a:r>
              <a:rPr lang="ru-RU" sz="2000" b="1" i="1" smtClean="0">
                <a:solidFill>
                  <a:schemeClr val="accent2"/>
                </a:solidFill>
              </a:rPr>
              <a:t>лексика,</a:t>
            </a:r>
          </a:p>
          <a:p>
            <a:pPr eaLnBrk="1" hangingPunct="1">
              <a:buFontTx/>
              <a:buChar char="-"/>
            </a:pPr>
            <a:r>
              <a:rPr lang="ru-RU" sz="2000" b="1" i="1" smtClean="0">
                <a:solidFill>
                  <a:schemeClr val="accent2"/>
                </a:solidFill>
              </a:rPr>
              <a:t>культура речи.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chemeClr val="tx1"/>
                </a:solidFill>
              </a:rPr>
              <a:t>  2. Повторение по теме «Знаки препинания  при уточняющих членах предложения».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chemeClr val="tx1"/>
                </a:solidFill>
              </a:rPr>
              <a:t>  3. Закрепление: тренировочные упражнения.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chemeClr val="tx1"/>
                </a:solidFill>
              </a:rPr>
              <a:t>  4. Итог урока.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chemeClr val="tx1"/>
                </a:solidFill>
              </a:rPr>
              <a:t>  5. Домашнее задание.</a:t>
            </a:r>
          </a:p>
          <a:p>
            <a:pPr eaLnBrk="1" hangingPunct="1">
              <a:buFontTx/>
              <a:buChar char="-"/>
            </a:pPr>
            <a:endParaRPr lang="ru-RU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00125"/>
            <a:ext cx="8686800" cy="5080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+mj-lt"/>
              </a:rPr>
              <a:t>         </a:t>
            </a:r>
            <a:r>
              <a:rPr lang="ru-RU" sz="3600" dirty="0" smtClean="0">
                <a:solidFill>
                  <a:srgbClr val="00B050"/>
                </a:solidFill>
                <a:latin typeface="+mj-lt"/>
              </a:rPr>
              <a:t>Мы вместе. А это значит,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rgbClr val="00B050"/>
                </a:solidFill>
                <a:latin typeface="+mj-lt"/>
              </a:rPr>
              <a:t>         С заданием справиться сможем.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rgbClr val="00B050"/>
                </a:solidFill>
                <a:latin typeface="+mj-lt"/>
              </a:rPr>
              <a:t>         А если возникнет  трудность,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rgbClr val="00B050"/>
                </a:solidFill>
                <a:latin typeface="+mj-lt"/>
              </a:rPr>
              <a:t>         Учитель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rgbClr val="00B050"/>
                </a:solidFill>
                <a:latin typeface="+mj-lt"/>
              </a:rPr>
              <a:t>         Учебник          всегда поможет!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rgbClr val="00B050"/>
                </a:solidFill>
                <a:latin typeface="+mj-lt"/>
              </a:rPr>
              <a:t>         Товарищ</a:t>
            </a:r>
            <a:endParaRPr lang="ru-RU" sz="3600" dirty="0">
              <a:solidFill>
                <a:srgbClr val="00B050"/>
              </a:solidFill>
              <a:latin typeface="+mj-l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b="1" cap="none" smtClean="0">
                <a:effectLst/>
              </a:rPr>
              <a:t> орфоэпия   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b="1" smtClean="0">
              <a:solidFill>
                <a:schemeClr val="tx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b="1" smtClean="0">
                <a:solidFill>
                  <a:schemeClr val="tx1"/>
                </a:solidFill>
              </a:rPr>
              <a:t>                     </a:t>
            </a:r>
            <a:r>
              <a:rPr lang="ru-RU" sz="4400" b="1" i="1" smtClean="0">
                <a:solidFill>
                  <a:schemeClr val="tx1"/>
                </a:solidFill>
              </a:rPr>
              <a:t>Загадки ударения</a:t>
            </a:r>
          </a:p>
          <a:p>
            <a:pPr>
              <a:buFont typeface="Wingdings 2" pitchFamily="18" charset="2"/>
              <a:buNone/>
            </a:pPr>
            <a:endParaRPr lang="ru-RU" sz="4400" b="1" i="1" smtClean="0">
              <a:solidFill>
                <a:schemeClr val="tx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b="1" smtClean="0">
                <a:solidFill>
                  <a:schemeClr val="tx1"/>
                </a:solidFill>
              </a:rPr>
              <a:t>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500042"/>
          <a:ext cx="8686800" cy="5580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850" y="69827"/>
            <a:ext cx="8686800" cy="42862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Орфография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42938"/>
            <a:ext cx="8686800" cy="6000750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Арбатский дворик.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…А годы проходят, как песни.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Иначе на мир я гляжу.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Во дворике этом мне тесно,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И я из него ухожу.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Ни почестей и ни богатства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Для дальних дорог не прошу,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Но маленький дворик арбатский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С собой уношу, уношу.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В мешке вещ..</a:t>
            </a:r>
            <a:r>
              <a:rPr lang="ru-RU" sz="2200" b="1" dirty="0" err="1" smtClean="0"/>
              <a:t>вом</a:t>
            </a:r>
            <a:r>
              <a:rPr lang="ru-RU" sz="2200" b="1" dirty="0" smtClean="0"/>
              <a:t> и заплечном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Лежит в уголке </a:t>
            </a:r>
            <a:r>
              <a:rPr lang="ru-RU" sz="2200" b="1" dirty="0" err="1" smtClean="0"/>
              <a:t>небольш</a:t>
            </a:r>
            <a:r>
              <a:rPr lang="ru-RU" sz="2200" b="1" dirty="0" smtClean="0"/>
              <a:t>..</a:t>
            </a:r>
            <a:r>
              <a:rPr lang="ru-RU" sz="2200" b="1" dirty="0" err="1" smtClean="0"/>
              <a:t>й</a:t>
            </a:r>
            <a:endParaRPr lang="ru-RU" sz="2200" b="1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Не слывший, как я, безупречным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Тот двор с человечьей душ..</a:t>
            </a:r>
            <a:r>
              <a:rPr lang="ru-RU" sz="2200" b="1" dirty="0" err="1" smtClean="0"/>
              <a:t>й</a:t>
            </a:r>
            <a:r>
              <a:rPr lang="ru-RU" sz="2200" b="1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Сильнее я с ним и добрее.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Что нужно </a:t>
            </a:r>
            <a:r>
              <a:rPr lang="ru-RU" sz="2200" b="1" dirty="0" err="1" smtClean="0"/>
              <a:t>ещ</a:t>
            </a:r>
            <a:r>
              <a:rPr lang="ru-RU" sz="2200" b="1" dirty="0" smtClean="0"/>
              <a:t>..?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 Ничего.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 Я руки озябшие грею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/>
              <a:t>                                                     О тёплые камни его.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200" b="1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dirty="0" smtClean="0"/>
              <a:t>                                                                                                                      Б. Окуджава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dirty="0" smtClean="0"/>
              <a:t>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800" y="142852"/>
            <a:ext cx="8686800" cy="42862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Орфография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857250"/>
            <a:ext cx="8686800" cy="600075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Арбатский дворик.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…А годы проходят, как песни.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Иначе на мир я гляжу.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Во дворике этом мне тесно,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И я из него ухожу.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Ни почестей и ни богатства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Для дальних дорог не прошу,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Но маленький дворик арбатский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С собой уношу, уношу.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В мешке </a:t>
            </a:r>
            <a:r>
              <a:rPr lang="ru-RU" sz="1900" b="1" smtClean="0">
                <a:solidFill>
                  <a:schemeClr val="tx1"/>
                </a:solidFill>
              </a:rPr>
              <a:t>вещ</a:t>
            </a:r>
            <a:r>
              <a:rPr lang="ru-RU" sz="1900" b="1" smtClean="0">
                <a:solidFill>
                  <a:srgbClr val="DC2512"/>
                </a:solidFill>
              </a:rPr>
              <a:t>е</a:t>
            </a:r>
            <a:r>
              <a:rPr lang="ru-RU" sz="1900" b="1" smtClean="0">
                <a:solidFill>
                  <a:schemeClr val="tx1"/>
                </a:solidFill>
              </a:rPr>
              <a:t>вом </a:t>
            </a:r>
            <a:r>
              <a:rPr lang="ru-RU" sz="1900" b="1" smtClean="0"/>
              <a:t>и заплечном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Лежит в уголке </a:t>
            </a:r>
            <a:r>
              <a:rPr lang="ru-RU" sz="1900" b="1" smtClean="0">
                <a:solidFill>
                  <a:schemeClr val="tx1"/>
                </a:solidFill>
              </a:rPr>
              <a:t>небольш</a:t>
            </a:r>
            <a:r>
              <a:rPr lang="ru-RU" sz="1900" b="1" smtClean="0">
                <a:solidFill>
                  <a:srgbClr val="DC2512"/>
                </a:solidFill>
              </a:rPr>
              <a:t>о</a:t>
            </a:r>
            <a:r>
              <a:rPr lang="ru-RU" sz="1900" b="1" smtClean="0">
                <a:solidFill>
                  <a:schemeClr val="tx1"/>
                </a:solidFill>
              </a:rPr>
              <a:t>й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Не слывший, как я, безупречным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Тот двор с человечьей </a:t>
            </a:r>
            <a:r>
              <a:rPr lang="ru-RU" sz="1900" b="1" smtClean="0">
                <a:solidFill>
                  <a:schemeClr val="tx1"/>
                </a:solidFill>
              </a:rPr>
              <a:t>душ</a:t>
            </a:r>
            <a:r>
              <a:rPr lang="ru-RU" sz="1900" b="1" smtClean="0">
                <a:solidFill>
                  <a:srgbClr val="DC2512"/>
                </a:solidFill>
              </a:rPr>
              <a:t>о</a:t>
            </a:r>
            <a:r>
              <a:rPr lang="ru-RU" sz="1900" b="1" smtClean="0">
                <a:solidFill>
                  <a:schemeClr val="tx1"/>
                </a:solidFill>
              </a:rPr>
              <a:t>й.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Сильнее я с ним и добрее.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Что нужно </a:t>
            </a:r>
            <a:r>
              <a:rPr lang="ru-RU" sz="1900" b="1" smtClean="0">
                <a:solidFill>
                  <a:schemeClr val="tx1"/>
                </a:solidFill>
              </a:rPr>
              <a:t>ещ</a:t>
            </a:r>
            <a:r>
              <a:rPr lang="ru-RU" sz="1900" b="1" smtClean="0">
                <a:solidFill>
                  <a:srgbClr val="DC2512"/>
                </a:solidFill>
              </a:rPr>
              <a:t>ё</a:t>
            </a:r>
            <a:r>
              <a:rPr lang="ru-RU" sz="1900" b="1" smtClean="0">
                <a:solidFill>
                  <a:schemeClr val="tx1"/>
                </a:solidFill>
              </a:rPr>
              <a:t>?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 Ничего.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 Я руки озябшие грею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900" b="1" smtClean="0"/>
              <a:t>                                                     О тёплые камни его.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1900" b="1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b="1" smtClean="0"/>
              <a:t>                                                                                                                      Б. Окуджава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smtClean="0"/>
              <a:t>                    </a:t>
            </a:r>
          </a:p>
        </p:txBody>
      </p:sp>
      <p:pic>
        <p:nvPicPr>
          <p:cNvPr id="53252" name="Адажио М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85113" y="573405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3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036" fill="hold"/>
                                        <p:tgtEl>
                                          <p:spTgt spid="53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25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42862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Орфография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42938"/>
            <a:ext cx="8686800" cy="5437187"/>
          </a:xfrm>
        </p:spPr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</a:t>
            </a:r>
            <a:r>
              <a:rPr lang="ru-RU" sz="4000" b="1" dirty="0" smtClean="0"/>
              <a:t>Велик..</a:t>
            </a:r>
            <a:r>
              <a:rPr lang="ru-RU" sz="4000" b="1" dirty="0" err="1" smtClean="0"/>
              <a:t>душие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басн</a:t>
            </a:r>
            <a:r>
              <a:rPr lang="ru-RU" sz="4000" b="1" dirty="0" smtClean="0"/>
              <a:t>..писец, тысяч..</a:t>
            </a:r>
            <a:r>
              <a:rPr lang="ru-RU" sz="4000" b="1" dirty="0" err="1" smtClean="0"/>
              <a:t>летие</a:t>
            </a:r>
            <a:r>
              <a:rPr lang="ru-RU" sz="4000" b="1" dirty="0" smtClean="0"/>
              <a:t>, лимонно(жёлтый), </a:t>
            </a:r>
            <a:r>
              <a:rPr lang="ru-RU" sz="4000" b="1" dirty="0" err="1" smtClean="0"/>
              <a:t>юго</a:t>
            </a:r>
            <a:r>
              <a:rPr lang="ru-RU" sz="4000" b="1" dirty="0" smtClean="0"/>
              <a:t>(западный), (полу)мрак, (дальне)восточный, (пол)Азии, (фил)</a:t>
            </a:r>
            <a:r>
              <a:rPr lang="ru-RU" sz="4000" b="1" dirty="0" err="1" smtClean="0"/>
              <a:t>фак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ледя</a:t>
            </a:r>
            <a:r>
              <a:rPr lang="ru-RU" sz="4000" b="1" dirty="0" smtClean="0"/>
              <a:t>(</a:t>
            </a:r>
            <a:r>
              <a:rPr lang="ru-RU" sz="4000" b="1" dirty="0" err="1" smtClean="0"/>
              <a:t>н,нн</a:t>
            </a:r>
            <a:r>
              <a:rPr lang="ru-RU" sz="4000" b="1" dirty="0" smtClean="0"/>
              <a:t>)ой, </a:t>
            </a:r>
            <a:r>
              <a:rPr lang="ru-RU" sz="4000" b="1" dirty="0" err="1" smtClean="0"/>
              <a:t>сви</a:t>
            </a:r>
            <a:r>
              <a:rPr lang="ru-RU" sz="4000" b="1" dirty="0" smtClean="0"/>
              <a:t>(</a:t>
            </a:r>
            <a:r>
              <a:rPr lang="ru-RU" sz="4000" b="1" dirty="0" err="1" smtClean="0"/>
              <a:t>н,нн</a:t>
            </a:r>
            <a:r>
              <a:rPr lang="ru-RU" sz="4000" b="1" dirty="0" smtClean="0"/>
              <a:t>)ой, </a:t>
            </a:r>
            <a:r>
              <a:rPr lang="ru-RU" sz="4000" b="1" dirty="0" err="1" smtClean="0"/>
              <a:t>оловя</a:t>
            </a:r>
            <a:r>
              <a:rPr lang="ru-RU" sz="4000" b="1" dirty="0" smtClean="0"/>
              <a:t>(</a:t>
            </a:r>
            <a:r>
              <a:rPr lang="ru-RU" sz="4000" b="1" dirty="0" err="1" smtClean="0"/>
              <a:t>н,нн</a:t>
            </a:r>
            <a:r>
              <a:rPr lang="ru-RU" sz="4000" b="1" dirty="0" smtClean="0"/>
              <a:t>)</a:t>
            </a:r>
            <a:r>
              <a:rPr lang="ru-RU" sz="4000" b="1" dirty="0" err="1" smtClean="0"/>
              <a:t>ый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безветре</a:t>
            </a:r>
            <a:r>
              <a:rPr lang="ru-RU" sz="4000" b="1" dirty="0" smtClean="0"/>
              <a:t>(</a:t>
            </a:r>
            <a:r>
              <a:rPr lang="ru-RU" sz="4000" b="1" dirty="0" err="1" smtClean="0"/>
              <a:t>н,нн</a:t>
            </a:r>
            <a:r>
              <a:rPr lang="ru-RU" sz="4000" b="1" dirty="0" smtClean="0"/>
              <a:t>)</a:t>
            </a:r>
            <a:r>
              <a:rPr lang="ru-RU" sz="4000" b="1" dirty="0" err="1" smtClean="0"/>
              <a:t>ый</a:t>
            </a:r>
            <a:r>
              <a:rPr lang="ru-RU" sz="4000" b="1" dirty="0" smtClean="0"/>
              <a:t>, (пол)лимона, </a:t>
            </a:r>
            <a:r>
              <a:rPr lang="ru-RU" sz="4000" b="1" dirty="0" err="1" smtClean="0"/>
              <a:t>ро</a:t>
            </a:r>
            <a:r>
              <a:rPr lang="ru-RU" sz="4000" b="1" dirty="0" smtClean="0"/>
              <a:t>(</a:t>
            </a:r>
            <a:r>
              <a:rPr lang="ru-RU" sz="4000" b="1" dirty="0" err="1" smtClean="0"/>
              <a:t>с,сс</a:t>
            </a:r>
            <a:r>
              <a:rPr lang="ru-RU" sz="4000" b="1" dirty="0" smtClean="0"/>
              <a:t>)</a:t>
            </a:r>
            <a:r>
              <a:rPr lang="ru-RU" sz="4000" b="1" dirty="0" err="1" smtClean="0"/>
              <a:t>ийский</a:t>
            </a:r>
            <a:r>
              <a:rPr lang="ru-RU" sz="4000" b="1" dirty="0" smtClean="0"/>
              <a:t>, во..зал, д..р..</a:t>
            </a:r>
            <a:r>
              <a:rPr lang="ru-RU" sz="4000" b="1" dirty="0" err="1" smtClean="0"/>
              <a:t>венька</a:t>
            </a:r>
            <a:r>
              <a:rPr lang="ru-RU" sz="4000" b="1" dirty="0" smtClean="0"/>
              <a:t>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800" b="1" cap="none" smtClean="0">
                <a:solidFill>
                  <a:schemeClr val="accent2"/>
                </a:solidFill>
                <a:effectLst/>
                <a:latin typeface="Arial" pitchFamily="34" charset="0"/>
              </a:rPr>
              <a:t>Проверь!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4937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 </a:t>
            </a:r>
            <a:r>
              <a:rPr lang="ru-RU" sz="4000" b="1" smtClean="0"/>
              <a:t>Вел</a:t>
            </a:r>
            <a:r>
              <a:rPr lang="ru-RU" sz="4000" b="1" smtClean="0">
                <a:solidFill>
                  <a:srgbClr val="DC2512"/>
                </a:solidFill>
              </a:rPr>
              <a:t>и</a:t>
            </a:r>
            <a:r>
              <a:rPr lang="ru-RU" sz="4000" b="1" smtClean="0"/>
              <a:t>кодушие, басн</a:t>
            </a:r>
            <a:r>
              <a:rPr lang="ru-RU" sz="4000" b="1" smtClean="0">
                <a:solidFill>
                  <a:srgbClr val="DC2512"/>
                </a:solidFill>
              </a:rPr>
              <a:t>о</a:t>
            </a:r>
            <a:r>
              <a:rPr lang="ru-RU" sz="4000" b="1" smtClean="0"/>
              <a:t>писец, тысяч</a:t>
            </a:r>
            <a:r>
              <a:rPr lang="ru-RU" sz="4000" b="1" smtClean="0">
                <a:solidFill>
                  <a:srgbClr val="DC2512"/>
                </a:solidFill>
              </a:rPr>
              <a:t>е</a:t>
            </a:r>
            <a:r>
              <a:rPr lang="ru-RU" sz="4000" b="1" smtClean="0"/>
              <a:t>летие, лимонно</a:t>
            </a:r>
            <a:r>
              <a:rPr lang="ru-RU" sz="4000" b="1" smtClean="0">
                <a:solidFill>
                  <a:srgbClr val="DC2512"/>
                </a:solidFill>
              </a:rPr>
              <a:t>-</a:t>
            </a:r>
            <a:r>
              <a:rPr lang="ru-RU" sz="4000" b="1" smtClean="0"/>
              <a:t>жёлтый, юго</a:t>
            </a:r>
            <a:r>
              <a:rPr lang="ru-RU" sz="4000" b="1" smtClean="0">
                <a:solidFill>
                  <a:srgbClr val="DC2512"/>
                </a:solidFill>
              </a:rPr>
              <a:t>-</a:t>
            </a:r>
            <a:r>
              <a:rPr lang="ru-RU" sz="4000" b="1" smtClean="0"/>
              <a:t>западный, </a:t>
            </a:r>
            <a:r>
              <a:rPr lang="ru-RU" sz="4000" b="1" smtClean="0">
                <a:solidFill>
                  <a:srgbClr val="DC2512"/>
                </a:solidFill>
              </a:rPr>
              <a:t>полу</a:t>
            </a:r>
            <a:r>
              <a:rPr lang="ru-RU" sz="4000" b="1" smtClean="0"/>
              <a:t>мрак, дальневосточный, пол</a:t>
            </a:r>
            <a:r>
              <a:rPr lang="ru-RU" sz="4000" b="1" smtClean="0">
                <a:solidFill>
                  <a:srgbClr val="DC2512"/>
                </a:solidFill>
              </a:rPr>
              <a:t>-</a:t>
            </a:r>
            <a:r>
              <a:rPr lang="ru-RU" sz="4000" b="1" smtClean="0"/>
              <a:t>Азии, филфак, лед</a:t>
            </a:r>
            <a:r>
              <a:rPr lang="ru-RU" sz="4000" b="1" smtClean="0">
                <a:solidFill>
                  <a:srgbClr val="DC2512"/>
                </a:solidFill>
              </a:rPr>
              <a:t>ян</a:t>
            </a:r>
            <a:r>
              <a:rPr lang="ru-RU" sz="4000" b="1" smtClean="0"/>
              <a:t>ой, сви</a:t>
            </a:r>
            <a:r>
              <a:rPr lang="ru-RU" sz="4000" b="1" smtClean="0">
                <a:solidFill>
                  <a:srgbClr val="DC2512"/>
                </a:solidFill>
              </a:rPr>
              <a:t>н</a:t>
            </a:r>
            <a:r>
              <a:rPr lang="ru-RU" sz="4000" b="1" smtClean="0"/>
              <a:t>ой, олов</a:t>
            </a:r>
            <a:r>
              <a:rPr lang="ru-RU" sz="4000" b="1" smtClean="0">
                <a:solidFill>
                  <a:srgbClr val="DC2512"/>
                </a:solidFill>
              </a:rPr>
              <a:t>янн</a:t>
            </a:r>
            <a:r>
              <a:rPr lang="ru-RU" sz="4000" b="1" smtClean="0"/>
              <a:t>ый, безветр</a:t>
            </a:r>
            <a:r>
              <a:rPr lang="ru-RU" sz="4000" b="1" smtClean="0">
                <a:solidFill>
                  <a:srgbClr val="DC2512"/>
                </a:solidFill>
              </a:rPr>
              <a:t>енн</a:t>
            </a:r>
            <a:r>
              <a:rPr lang="ru-RU" sz="4000" b="1" smtClean="0"/>
              <a:t>ый, пол</a:t>
            </a:r>
            <a:r>
              <a:rPr lang="ru-RU" sz="4000" b="1" smtClean="0">
                <a:solidFill>
                  <a:srgbClr val="DC2512"/>
                </a:solidFill>
              </a:rPr>
              <a:t>-</a:t>
            </a:r>
            <a:r>
              <a:rPr lang="ru-RU" sz="4000" b="1" smtClean="0"/>
              <a:t>лимона, россий</a:t>
            </a:r>
            <a:r>
              <a:rPr lang="ru-RU" sz="4000" b="1" smtClean="0">
                <a:solidFill>
                  <a:srgbClr val="DC2512"/>
                </a:solidFill>
              </a:rPr>
              <a:t>ск</a:t>
            </a:r>
            <a:r>
              <a:rPr lang="ru-RU" sz="4000" b="1" smtClean="0"/>
              <a:t>ий, во</a:t>
            </a:r>
            <a:r>
              <a:rPr lang="ru-RU" sz="4000" b="1" smtClean="0">
                <a:solidFill>
                  <a:srgbClr val="DC2512"/>
                </a:solidFill>
              </a:rPr>
              <a:t>к</a:t>
            </a:r>
            <a:r>
              <a:rPr lang="ru-RU" sz="4000" b="1" smtClean="0"/>
              <a:t>зал, д</a:t>
            </a:r>
            <a:r>
              <a:rPr lang="ru-RU" sz="4000" b="1" smtClean="0">
                <a:solidFill>
                  <a:srgbClr val="DC2512"/>
                </a:solidFill>
              </a:rPr>
              <a:t>е</a:t>
            </a:r>
            <a:r>
              <a:rPr lang="ru-RU" sz="4000" b="1" smtClean="0"/>
              <a:t>р</a:t>
            </a:r>
            <a:r>
              <a:rPr lang="ru-RU" sz="4000" b="1" smtClean="0">
                <a:solidFill>
                  <a:srgbClr val="DC2512"/>
                </a:solidFill>
              </a:rPr>
              <a:t>е</a:t>
            </a:r>
            <a:r>
              <a:rPr lang="ru-RU" sz="4000" b="1" smtClean="0"/>
              <a:t>венька.</a:t>
            </a:r>
            <a:endParaRPr lang="ru-RU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42862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Фразеологизмы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14375"/>
            <a:ext cx="8686800" cy="536575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3300" b="1" smtClean="0"/>
              <a:t>     Играть первую скрипку, снимать пенки, чужими руками жар загребать, на птичьих правах, быльём поросло, ни зги не видно, кот наплакал, вагон и маленькая тележка, белая ворона, ставить палки в колёса, </a:t>
            </a:r>
            <a:r>
              <a:rPr lang="ru-RU" sz="3300" b="1" smtClean="0">
                <a:latin typeface="Arial" pitchFamily="34" charset="0"/>
              </a:rPr>
              <a:t>  </a:t>
            </a:r>
            <a:r>
              <a:rPr lang="ru-RU" sz="3300" b="1" smtClean="0"/>
              <a:t>подливать масло в огонь, уйти в свою скорлупу, лебединая песня, вавилонское столпотворение, ничтоже сумняшеся.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35" name="Rectangle 39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2800" cap="none" smtClean="0">
                <a:solidFill>
                  <a:schemeClr val="accent2"/>
                </a:solidFill>
                <a:effectLst/>
              </a:rPr>
              <a:t>Лексика</a:t>
            </a:r>
            <a:br>
              <a:rPr lang="ru-RU" sz="2800" cap="none" smtClean="0">
                <a:solidFill>
                  <a:schemeClr val="accent2"/>
                </a:solidFill>
                <a:effectLst/>
              </a:rPr>
            </a:br>
            <a:r>
              <a:rPr lang="ru-RU" sz="2800" i="1" cap="none" smtClean="0">
                <a:solidFill>
                  <a:schemeClr val="accent2"/>
                </a:solidFill>
                <a:effectLst/>
              </a:rPr>
              <a:t>Задание: соотнесите заимствованные слова и их значения</a:t>
            </a:r>
            <a:br>
              <a:rPr lang="ru-RU" sz="2800" i="1" cap="none" smtClean="0">
                <a:solidFill>
                  <a:schemeClr val="accent2"/>
                </a:solidFill>
                <a:effectLst/>
              </a:rPr>
            </a:br>
            <a:endParaRPr lang="ru-RU" sz="2800" i="1" cap="none" smtClean="0">
              <a:solidFill>
                <a:schemeClr val="accent2"/>
              </a:solidFill>
              <a:effectLst/>
            </a:endParaRPr>
          </a:p>
        </p:txBody>
      </p:sp>
      <p:graphicFrame>
        <p:nvGraphicFramePr>
          <p:cNvPr id="55352" name="Group 56"/>
          <p:cNvGraphicFramePr>
            <a:graphicFrameLocks noGrp="1"/>
          </p:cNvGraphicFramePr>
          <p:nvPr>
            <p:ph idx="4294967295"/>
          </p:nvPr>
        </p:nvGraphicFramePr>
        <p:xfrm>
          <a:off x="304800" y="1554163"/>
          <a:ext cx="8659813" cy="4808537"/>
        </p:xfrm>
        <a:graphic>
          <a:graphicData uri="http://schemas.openxmlformats.org/drawingml/2006/table">
            <a:tbl>
              <a:tblPr/>
              <a:tblGrid>
                <a:gridCol w="2393950"/>
                <a:gridCol w="6265863"/>
              </a:tblGrid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Симптом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Общий, распространяющийся на всех, производимый одновременно.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Фронтальный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 Злостный вымысел, клевета с целью опорочить кого-либо.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Ретироваться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 Совокупность предметов окружающей обстановки.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Антураж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 Отступить, уйти, удалиться.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Инсинуация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 Внешний признак какого-либо  явления.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04800" y="457200"/>
            <a:ext cx="8686800" cy="59531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200" cap="none" smtClean="0">
                <a:effectLst/>
              </a:rPr>
              <a:t> </a:t>
            </a:r>
            <a:r>
              <a:rPr lang="ru-RU" sz="3200" cap="none" smtClean="0">
                <a:solidFill>
                  <a:schemeClr val="accent2"/>
                </a:solidFill>
                <a:effectLst/>
              </a:rPr>
              <a:t>Проверь!</a:t>
            </a:r>
          </a:p>
        </p:txBody>
      </p:sp>
      <p:graphicFrame>
        <p:nvGraphicFramePr>
          <p:cNvPr id="60449" name="Group 33"/>
          <p:cNvGraphicFramePr>
            <a:graphicFrameLocks noGrp="1"/>
          </p:cNvGraphicFramePr>
          <p:nvPr>
            <p:ph idx="4294967295"/>
          </p:nvPr>
        </p:nvGraphicFramePr>
        <p:xfrm>
          <a:off x="304800" y="1196975"/>
          <a:ext cx="8659813" cy="5400675"/>
        </p:xfrm>
        <a:graphic>
          <a:graphicData uri="http://schemas.openxmlformats.org/drawingml/2006/table">
            <a:tbl>
              <a:tblPr/>
              <a:tblGrid>
                <a:gridCol w="2393950"/>
                <a:gridCol w="6265863"/>
              </a:tblGrid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Симптом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Внешний признак какого-либо  явления.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Фронтальный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 Общий, распространяющийся на всех, производимый одновременно.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4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Ретироваться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Отступить, уйти, удалиться.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95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Антураж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 Совокупность предметов окружающей обстановки.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Инсинуация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rPr>
                        <a:t>Злостный вымысел, клевета с целью опорочить кого-либо.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50006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Культура речи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71563"/>
            <a:ext cx="8686800" cy="5008562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 1. Они впервые познакомились.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 2. Страны Евросоюза объединились воедино.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 3. После кровопролитных боёв копыта у крестоносцев были в крови.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 4. Когда Татьяну представили Онегину, ни одна жила не дрогнула на лице светской дамы.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 5. Иванов исключён из-за отсутствия наличия признаков трудолюбия.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57188"/>
            <a:ext cx="8686800" cy="57229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endParaRPr lang="ru-RU" smtClean="0">
              <a:solidFill>
                <a:srgbClr val="000000"/>
              </a:solidFill>
            </a:endParaRPr>
          </a:p>
          <a:p>
            <a:pPr eaLnBrk="1" hangingPunct="1"/>
            <a:endParaRPr lang="ru-RU" smtClean="0">
              <a:solidFill>
                <a:srgbClr val="000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b="1" i="1" smtClean="0">
                <a:solidFill>
                  <a:srgbClr val="00B050"/>
                </a:solidFill>
              </a:rPr>
              <a:t>     С заданием справились всё же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i="1" smtClean="0">
                <a:solidFill>
                  <a:srgbClr val="00B050"/>
                </a:solidFill>
              </a:rPr>
              <a:t>     И дальше продолжим урок.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i="1" smtClean="0">
                <a:solidFill>
                  <a:srgbClr val="00B050"/>
                </a:solidFill>
              </a:rPr>
              <a:t>    Уточнение   вспомнит кто же?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i="1" smtClean="0">
                <a:solidFill>
                  <a:srgbClr val="00B050"/>
                </a:solidFill>
              </a:rPr>
              <a:t>    Но помните: скоро звонок!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WordArt 2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116013" y="1125538"/>
            <a:ext cx="6005512" cy="2592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Уточняющие </a:t>
            </a:r>
          </a:p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члены предложения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58750" y="6184900"/>
            <a:ext cx="290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</a:rPr>
              <a:t>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23850" y="1412875"/>
            <a:ext cx="851693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 b="1"/>
              <a:t>В тёмном лесу сумрачно и сыро.</a:t>
            </a:r>
          </a:p>
          <a:p>
            <a:endParaRPr lang="ru-RU" sz="3600" b="1"/>
          </a:p>
          <a:p>
            <a:r>
              <a:rPr lang="ru-RU" sz="3600" b="1"/>
              <a:t>В тёмном лесу, в глухом овраге, устроила волчица своё логово.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376238" y="1052513"/>
            <a:ext cx="82280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FF00"/>
                </a:solidFill>
              </a:rPr>
              <a:t>Уточняющие обособленные члены</a:t>
            </a:r>
            <a:r>
              <a:rPr lang="ru-RU" sz="2400" b="1"/>
              <a:t> предложения </a:t>
            </a:r>
            <a:r>
              <a:rPr lang="ru-RU" sz="2400" b="1" i="1" u="sng"/>
              <a:t>конкретизируют</a:t>
            </a:r>
            <a:r>
              <a:rPr lang="ru-RU" sz="2400" b="1"/>
              <a:t> или </a:t>
            </a:r>
            <a:r>
              <a:rPr lang="ru-RU" sz="2400" b="1" i="1" u="sng"/>
              <a:t>поясняют</a:t>
            </a:r>
            <a:r>
              <a:rPr lang="ru-RU" sz="2400" b="1"/>
              <a:t> значения различных членов предложения – главных и второстепенных.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76238" y="2924175"/>
            <a:ext cx="82280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/>
              <a:t>Чаще всего уточняются обстоятельства места и времени, особенно в тех случаях, когда они выражены наречиями </a:t>
            </a:r>
            <a:r>
              <a:rPr lang="ru-RU" sz="2400" b="1">
                <a:solidFill>
                  <a:srgbClr val="DC2512"/>
                </a:solidFill>
              </a:rPr>
              <a:t>ТАМ, ТУДА, ОТТУДА, ВЕЗДЕ, ВСЮДУ, ТОГДА, ПОТОМ.</a:t>
            </a:r>
          </a:p>
          <a:p>
            <a:endParaRPr lang="ru-RU" sz="2400" b="1">
              <a:solidFill>
                <a:srgbClr val="DC2512"/>
              </a:solidFill>
            </a:endParaRPr>
          </a:p>
          <a:p>
            <a:r>
              <a:rPr lang="ru-RU" sz="2400" b="1"/>
              <a:t>Казалось, что </a:t>
            </a:r>
            <a:r>
              <a:rPr lang="ru-RU" sz="2400" b="1">
                <a:solidFill>
                  <a:srgbClr val="DC2512"/>
                </a:solidFill>
              </a:rPr>
              <a:t>там</a:t>
            </a:r>
            <a:r>
              <a:rPr lang="ru-RU" sz="2400" b="1">
                <a:solidFill>
                  <a:srgbClr val="00FF00"/>
                </a:solidFill>
              </a:rPr>
              <a:t>, на краю моря,</a:t>
            </a:r>
            <a:r>
              <a:rPr lang="ru-RU" sz="2400" b="1"/>
              <a:t> облаков бесконечно много.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395288" y="981075"/>
            <a:ext cx="829945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/>
              <a:t>К уточняющему обособленному члену предложения можно поставить дополнительный вопрос :</a:t>
            </a:r>
          </a:p>
          <a:p>
            <a:endParaRPr lang="ru-RU" sz="3200" b="1"/>
          </a:p>
          <a:p>
            <a:r>
              <a:rPr lang="ru-RU" sz="3200" b="1">
                <a:solidFill>
                  <a:srgbClr val="DC2512"/>
                </a:solidFill>
              </a:rPr>
              <a:t>ГДЕ ИМЕННО? </a:t>
            </a:r>
          </a:p>
          <a:p>
            <a:r>
              <a:rPr lang="ru-RU" sz="3200" b="1">
                <a:solidFill>
                  <a:srgbClr val="DC2512"/>
                </a:solidFill>
              </a:rPr>
              <a:t>КОГДА ИМЕННО? </a:t>
            </a:r>
          </a:p>
          <a:p>
            <a:r>
              <a:rPr lang="ru-RU" sz="3200" b="1">
                <a:solidFill>
                  <a:srgbClr val="DC2512"/>
                </a:solidFill>
              </a:rPr>
              <a:t>КАК ИМЕННО? </a:t>
            </a:r>
          </a:p>
          <a:p>
            <a:r>
              <a:rPr lang="ru-RU" sz="3200" b="1">
                <a:solidFill>
                  <a:srgbClr val="DC2512"/>
                </a:solidFill>
              </a:rPr>
              <a:t>КТО ИМЕННО? </a:t>
            </a:r>
          </a:p>
          <a:p>
            <a:r>
              <a:rPr lang="ru-RU" sz="3200" b="1">
                <a:solidFill>
                  <a:srgbClr val="DC2512"/>
                </a:solidFill>
              </a:rPr>
              <a:t>КУДА ИМЕННО?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5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76238" y="280988"/>
            <a:ext cx="8372475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DC2512"/>
                </a:solidFill>
              </a:rPr>
              <a:t>Сравните !</a:t>
            </a:r>
          </a:p>
          <a:p>
            <a:endParaRPr lang="ru-RU" sz="2800" b="1">
              <a:solidFill>
                <a:srgbClr val="DC2512"/>
              </a:solidFill>
            </a:endParaRPr>
          </a:p>
          <a:p>
            <a:r>
              <a:rPr lang="ru-RU" sz="3200" b="1"/>
              <a:t>Утром в трёх километрах от города приземлился самолёт.</a:t>
            </a:r>
          </a:p>
          <a:p>
            <a:endParaRPr lang="ru-RU" sz="3200" b="1"/>
          </a:p>
          <a:p>
            <a:r>
              <a:rPr lang="ru-RU" sz="3200" b="1"/>
              <a:t>Утром </a:t>
            </a:r>
            <a:r>
              <a:rPr lang="ru-RU" sz="3200" b="1">
                <a:solidFill>
                  <a:srgbClr val="00FF00"/>
                </a:solidFill>
              </a:rPr>
              <a:t>, в седьмом часу,</a:t>
            </a:r>
            <a:r>
              <a:rPr lang="ru-RU" sz="3200" b="1"/>
              <a:t> в трёх километрах от города приземлился самолёт.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250825" y="476250"/>
            <a:ext cx="8516938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/>
              <a:t>При обособленных уточняющих членах часто употребляются слова   </a:t>
            </a:r>
            <a:r>
              <a:rPr lang="ru-RU" sz="2800" b="1">
                <a:solidFill>
                  <a:srgbClr val="DC2512"/>
                </a:solidFill>
              </a:rPr>
              <a:t>ТО ЕСТЬ,  ИЛИ (в значении то есть), ОСОБЕННО,  ДАЖЕ, ГЛАВНЫМ ОБРАЗОМ, В ЧАСТНОСТИ, В ТОМ ЧИСЛЕ, НАПРИМЕР</a:t>
            </a:r>
            <a:r>
              <a:rPr lang="ru-RU" sz="2800" b="1"/>
              <a:t>  и др.</a:t>
            </a:r>
          </a:p>
          <a:p>
            <a:endParaRPr lang="ru-RU" sz="2800" b="1"/>
          </a:p>
          <a:p>
            <a:r>
              <a:rPr lang="ru-RU" sz="2800" b="1"/>
              <a:t>Весной, особенно в апреле, небо в ясную погоду чистое-чистое.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447675" y="352425"/>
            <a:ext cx="8445500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DC2512"/>
                </a:solidFill>
              </a:rPr>
              <a:t>СРАВНИТЕ !</a:t>
            </a:r>
          </a:p>
          <a:p>
            <a:endParaRPr lang="ru-RU" sz="3200" b="1">
              <a:solidFill>
                <a:srgbClr val="DC2512"/>
              </a:solidFill>
            </a:endParaRPr>
          </a:p>
          <a:p>
            <a:r>
              <a:rPr lang="ru-RU" sz="3200" b="1"/>
              <a:t>Земля окружена воздушной оболочкой, или атмосферой.</a:t>
            </a:r>
          </a:p>
          <a:p>
            <a:endParaRPr lang="ru-RU" sz="3200" b="1"/>
          </a:p>
          <a:p>
            <a:r>
              <a:rPr lang="ru-RU" sz="3200" b="1"/>
              <a:t>На балкон изредка залетали голуби или воробьи.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231775" y="207963"/>
            <a:ext cx="8516938" cy="588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DC2512"/>
                </a:solidFill>
              </a:rPr>
              <a:t>ТЕСТ </a:t>
            </a:r>
            <a:r>
              <a:rPr lang="ru-RU" sz="2800" b="1"/>
              <a:t>  </a:t>
            </a:r>
            <a:r>
              <a:rPr lang="ru-RU" sz="2800" b="1">
                <a:solidFill>
                  <a:srgbClr val="DC2512"/>
                </a:solidFill>
              </a:rPr>
              <a:t>              </a:t>
            </a:r>
            <a:r>
              <a:rPr lang="ru-RU" sz="2400" b="1">
                <a:solidFill>
                  <a:srgbClr val="DC2512"/>
                </a:solidFill>
              </a:rPr>
              <a:t>Задание в формате В 5</a:t>
            </a:r>
            <a:r>
              <a:rPr lang="ru-RU" sz="2800" b="1">
                <a:solidFill>
                  <a:srgbClr val="DC2512"/>
                </a:solidFill>
              </a:rPr>
              <a:t> </a:t>
            </a:r>
          </a:p>
          <a:p>
            <a:r>
              <a:rPr lang="ru-RU" b="1" i="1"/>
              <a:t>В</a:t>
            </a:r>
            <a:r>
              <a:rPr lang="en-US" b="1" i="1"/>
              <a:t>5</a:t>
            </a:r>
            <a:r>
              <a:rPr lang="ru-RU" b="1" i="1"/>
              <a:t>. Синтаксический анализ обособленных членов предложения</a:t>
            </a:r>
            <a:endParaRPr lang="ru-RU" b="1"/>
          </a:p>
          <a:p>
            <a:r>
              <a:rPr lang="ru-RU" b="1"/>
              <a:t>Так выглядит задание в демоверсии 20</a:t>
            </a:r>
            <a:r>
              <a:rPr lang="en-US" b="1"/>
              <a:t>1</a:t>
            </a:r>
            <a:r>
              <a:rPr lang="ru-RU" b="1"/>
              <a:t>2:</a:t>
            </a:r>
          </a:p>
          <a:p>
            <a:r>
              <a:rPr lang="ru-RU" b="1"/>
              <a:t>B5. </a:t>
            </a:r>
            <a:r>
              <a:rPr lang="ru-RU"/>
              <a:t>Среди предложений 1-5 найдите предложение с обособленным уточняющим членом. Напишите номер этого предложения.</a:t>
            </a:r>
          </a:p>
          <a:p>
            <a:r>
              <a:rPr lang="ru-RU" sz="2800" b="1">
                <a:solidFill>
                  <a:srgbClr val="DC2512"/>
                </a:solidFill>
              </a:rPr>
              <a:t>1</a:t>
            </a:r>
          </a:p>
          <a:p>
            <a:r>
              <a:rPr lang="ru-RU" sz="2800" b="1"/>
              <a:t>(1)Апрель второй месяц весны бывает непостоянным и капризным.(2) То дождём и снегом нахмурится то вдруг солнцем улыбнётся. (3)Но несмотря на такое непостоянство весна в апреле берёт своё особенно во второй половине месяца. (4)На южных склонах главным образом на припёке появились уже маленькие жёлтые цветочки. (5)Это мать-и-мачеха первые весенние цветы.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231775" y="207963"/>
            <a:ext cx="8516938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/>
              <a:t>                      </a:t>
            </a:r>
          </a:p>
          <a:p>
            <a:r>
              <a:rPr lang="ru-RU" sz="2800" b="1"/>
              <a:t>(1)Апрель, второй месяц весны, бывает непостоянным и капризным. (2)То дождём и снегом нахмурится, то вдруг солнцем улыбнётся. (3)Но, несмотря на такое непостоянство, весна в апреле берёт своё, особенно во второй половине месяца. (4)На южных склонах, главным образом на припёке, появились уже маленькие жёлтые цветочки. (5)Это мать-и-мачеха, первые весенние цветы.</a:t>
            </a: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4581525"/>
            <a:ext cx="27368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303213" y="207963"/>
            <a:ext cx="8372475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800" b="1">
                <a:solidFill>
                  <a:srgbClr val="DC2512"/>
                </a:solidFill>
              </a:rPr>
              <a:t>2. Какое из данных ниже слов и сочетаний служит обособленным уточняющим обстоятельством в предложении?</a:t>
            </a:r>
          </a:p>
          <a:p>
            <a:pPr marL="342900" indent="-342900"/>
            <a:endParaRPr lang="ru-RU" sz="2800" b="1">
              <a:solidFill>
                <a:srgbClr val="DC2512"/>
              </a:solidFill>
            </a:endParaRPr>
          </a:p>
          <a:p>
            <a:pPr marL="342900" indent="-342900"/>
            <a:r>
              <a:rPr lang="ru-RU" sz="2800" b="1"/>
              <a:t>    Ещё в юности,…………………, Семёнов сделал важное научное открытие.</a:t>
            </a:r>
          </a:p>
          <a:p>
            <a:pPr marL="342900" indent="-342900"/>
            <a:endParaRPr lang="ru-RU" sz="2800" b="1"/>
          </a:p>
          <a:p>
            <a:pPr marL="342900" indent="-342900"/>
            <a:r>
              <a:rPr lang="ru-RU" sz="2800" b="1"/>
              <a:t>	1) работая в институтской лаборатории</a:t>
            </a:r>
          </a:p>
          <a:p>
            <a:pPr marL="342900" indent="-342900"/>
            <a:r>
              <a:rPr lang="ru-RU" sz="2800" b="1"/>
              <a:t>	2) в студенческие годы</a:t>
            </a:r>
          </a:p>
          <a:p>
            <a:pPr marL="342900" indent="-342900"/>
            <a:r>
              <a:rPr lang="ru-RU" sz="2800" b="1"/>
              <a:t>	3) увлёкшись геофизикой</a:t>
            </a:r>
          </a:p>
          <a:p>
            <a:pPr marL="342900" indent="-342900"/>
            <a:r>
              <a:rPr lang="ru-RU" sz="2800" b="1"/>
              <a:t>	4) с помощью самодельных приборов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179388" y="260350"/>
            <a:ext cx="871378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400" b="1">
                <a:solidFill>
                  <a:srgbClr val="DC2512"/>
                </a:solidFill>
              </a:rPr>
              <a:t>3. В каком предложении есть обособленные уточняющие члены ?</a:t>
            </a:r>
          </a:p>
          <a:p>
            <a:pPr marL="342900" indent="-342900"/>
            <a:endParaRPr lang="ru-RU" sz="2400" b="1">
              <a:solidFill>
                <a:srgbClr val="DC2512"/>
              </a:solidFill>
            </a:endParaRPr>
          </a:p>
          <a:p>
            <a:pPr marL="342900" indent="-342900">
              <a:buFontTx/>
              <a:buAutoNum type="arabicParenR"/>
            </a:pPr>
            <a:r>
              <a:rPr lang="ru-RU" sz="2400" b="1"/>
              <a:t>В Китае ещё в 2697 году до н.э. существовала игра, похожая на футбол.</a:t>
            </a:r>
          </a:p>
          <a:p>
            <a:pPr marL="342900" indent="-342900"/>
            <a:r>
              <a:rPr lang="ru-RU" sz="2400" b="1"/>
              <a:t>2) Позднее эта игра каким-то образом попала в Европу, в Грецию.</a:t>
            </a:r>
          </a:p>
          <a:p>
            <a:pPr marL="342900" indent="-342900"/>
            <a:r>
              <a:rPr lang="ru-RU" sz="2400" b="1"/>
              <a:t>3) В Спарте – это доподлинно известно – в такую игру играли и девушки.</a:t>
            </a:r>
          </a:p>
          <a:p>
            <a:pPr marL="342900" indent="-342900"/>
            <a:r>
              <a:rPr lang="ru-RU" sz="2400" b="1"/>
              <a:t>4) В  это утро, вскоре после восхода солнца, началось извержение вулкана.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303213" y="280988"/>
            <a:ext cx="83724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DC2512"/>
                </a:solidFill>
              </a:rPr>
              <a:t>4.На месте каких цифр надо поставить знаки препинания?</a:t>
            </a:r>
          </a:p>
          <a:p>
            <a:endParaRPr lang="ru-RU" sz="2800" b="1">
              <a:solidFill>
                <a:srgbClr val="DC2512"/>
              </a:solidFill>
            </a:endParaRPr>
          </a:p>
          <a:p>
            <a:r>
              <a:rPr lang="ru-RU" sz="2800" b="1"/>
              <a:t>Он встал по хозяйству(1) рано (2) в четвёртом часу утра(3) и теперь у него (4)слипались глаза.</a:t>
            </a:r>
          </a:p>
          <a:p>
            <a:endParaRPr lang="ru-RU" sz="2800" b="1"/>
          </a:p>
          <a:p>
            <a:r>
              <a:rPr lang="ru-RU" sz="2800" b="1"/>
              <a:t>   1) 1,2,4         2) 1,2,3       3) 2,3        4) 2,4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>
                <a:solidFill>
                  <a:srgbClr val="DC2512"/>
                </a:solidFill>
                <a:effectLst/>
                <a:latin typeface="Arial" pitchFamily="34" charset="0"/>
              </a:rPr>
              <a:t>Проверь!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tx1"/>
                </a:solidFill>
                <a:latin typeface="Arial" pitchFamily="34" charset="0"/>
              </a:rPr>
              <a:t>1, 4, 5                             4 + «5»</a:t>
            </a:r>
          </a:p>
          <a:p>
            <a:pPr marL="609600" indent="-609600"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tx1"/>
                </a:solidFill>
                <a:latin typeface="Arial" pitchFamily="34" charset="0"/>
              </a:rPr>
              <a:t>2                                     3 + «4»</a:t>
            </a:r>
          </a:p>
          <a:p>
            <a:pPr marL="609600" indent="-609600"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tx1"/>
                </a:solidFill>
                <a:latin typeface="Arial" pitchFamily="34" charset="0"/>
              </a:rPr>
              <a:t>2, 4                                 2 + «3»</a:t>
            </a:r>
          </a:p>
          <a:p>
            <a:pPr marL="609600" indent="-609600">
              <a:buFont typeface="Wingdings 2" pitchFamily="18" charset="2"/>
              <a:buAutoNum type="arabicPeriod"/>
            </a:pPr>
            <a:r>
              <a:rPr lang="ru-RU" b="1" smtClean="0">
                <a:solidFill>
                  <a:schemeClr val="tx1"/>
                </a:solidFill>
                <a:latin typeface="Arial" pitchFamily="34" charset="0"/>
              </a:rPr>
              <a:t>3                                     1 + «2»</a:t>
            </a:r>
          </a:p>
          <a:p>
            <a:pPr marL="609600" indent="-609600">
              <a:buFont typeface="Wingdings 2" pitchFamily="18" charset="2"/>
              <a:buNone/>
            </a:pPr>
            <a:r>
              <a:rPr lang="ru-RU" b="1" smtClean="0">
                <a:solidFill>
                  <a:schemeClr val="tx1"/>
                </a:solidFill>
                <a:latin typeface="Arial" pitchFamily="34" charset="0"/>
              </a:rPr>
              <a:t>                                             </a:t>
            </a:r>
            <a:r>
              <a:rPr lang="ru-RU" sz="2400" b="1" smtClean="0">
                <a:solidFill>
                  <a:schemeClr val="tx1"/>
                </a:solidFill>
                <a:latin typeface="Arial" pitchFamily="34" charset="0"/>
              </a:rPr>
              <a:t>Нет верного ответа  </a:t>
            </a:r>
            <a:r>
              <a:rPr lang="ru-RU"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smtClean="0">
              <a:solidFill>
                <a:schemeClr val="tx1"/>
              </a:solidFill>
              <a:latin typeface="Arial" pitchFamily="34" charset="0"/>
            </a:endParaRPr>
          </a:p>
          <a:p>
            <a:pPr marL="609600" indent="-609600">
              <a:buFont typeface="Wingdings 2" pitchFamily="18" charset="2"/>
              <a:buNone/>
            </a:pPr>
            <a:r>
              <a:rPr lang="ru-RU" sz="2400" b="1" smtClean="0">
                <a:solidFill>
                  <a:schemeClr val="tx1"/>
                </a:solidFill>
                <a:latin typeface="Arial" pitchFamily="34" charset="0"/>
              </a:rPr>
              <a:t>                                                             консультация.</a:t>
            </a:r>
          </a:p>
        </p:txBody>
      </p:sp>
      <p:sp>
        <p:nvSpPr>
          <p:cNvPr id="73732" name="AutoShape 4"/>
          <p:cNvSpPr>
            <a:spLocks noChangeArrowheads="1"/>
          </p:cNvSpPr>
          <p:nvPr/>
        </p:nvSpPr>
        <p:spPr bwMode="auto">
          <a:xfrm>
            <a:off x="8459788" y="4149725"/>
            <a:ext cx="360362" cy="215900"/>
          </a:xfrm>
          <a:prstGeom prst="right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ru-RU" cap="none" smtClean="0">
              <a:effectLst/>
            </a:endParaRP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tx1"/>
                </a:solidFill>
              </a:rPr>
              <a:t>У.Уитмен сказал: «Всеобщий закон – закон законов – это закон преемственности, ибо что такое в конечном счёте настоящее, как не росток прошлого».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ru-RU" cap="none" smtClean="0">
              <a:effectLst/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tx1"/>
                </a:solidFill>
              </a:rPr>
              <a:t>1 Тест.</a:t>
            </a:r>
          </a:p>
          <a:p>
            <a:r>
              <a:rPr lang="ru-RU" b="1" smtClean="0">
                <a:solidFill>
                  <a:schemeClr val="tx1"/>
                </a:solidFill>
              </a:rPr>
              <a:t>2 Учебник </a:t>
            </a:r>
            <a:r>
              <a:rPr lang="en-US" b="1" smtClean="0">
                <a:solidFill>
                  <a:schemeClr val="tx1"/>
                </a:solidFill>
              </a:rPr>
              <a:t>§</a:t>
            </a:r>
            <a:r>
              <a:rPr lang="ru-RU" b="1" smtClean="0">
                <a:solidFill>
                  <a:schemeClr val="tx1"/>
                </a:solidFill>
              </a:rPr>
              <a:t>89, стр 285.</a:t>
            </a:r>
            <a:endParaRPr lang="en-US" b="1" smtClean="0">
              <a:solidFill>
                <a:schemeClr val="tx1"/>
              </a:solidFill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403350" y="527050"/>
            <a:ext cx="583247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3200" b="1" u="sng">
                <a:solidFill>
                  <a:srgbClr val="DC2512"/>
                </a:solidFill>
              </a:rPr>
              <a:t>  Домашнее задание:</a:t>
            </a:r>
          </a:p>
          <a:p>
            <a:pPr algn="ctr"/>
            <a:r>
              <a:rPr lang="ru-RU" sz="3200"/>
              <a:t> .</a:t>
            </a:r>
          </a:p>
          <a:p>
            <a:pPr algn="ctr"/>
            <a:r>
              <a:rPr lang="ru-RU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500063"/>
            <a:ext cx="8686800" cy="5651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 smtClean="0"/>
              <a:t>        </a:t>
            </a:r>
            <a:r>
              <a:rPr lang="ru-RU" sz="6000" b="1" i="1" dirty="0" smtClean="0">
                <a:solidFill>
                  <a:srgbClr val="FF0000"/>
                </a:solidFill>
              </a:rPr>
              <a:t>Спасибо за урок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  <p:sp>
        <p:nvSpPr>
          <p:cNvPr id="5" name="Улыбающееся лицо 4"/>
          <p:cNvSpPr/>
          <p:nvPr/>
        </p:nvSpPr>
        <p:spPr>
          <a:xfrm>
            <a:off x="1187450" y="3644900"/>
            <a:ext cx="914400" cy="8636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7500938" y="1785938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500063" y="428625"/>
            <a:ext cx="857250" cy="8572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7715250" y="5357813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</TotalTime>
  <Words>1363</Words>
  <Application>Microsoft Office PowerPoint</Application>
  <PresentationFormat>Экран (4:3)</PresentationFormat>
  <Paragraphs>203</Paragraphs>
  <Slides>33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Franklin Gothic Medium</vt:lpstr>
      <vt:lpstr>Franklin Gothic Book</vt:lpstr>
      <vt:lpstr>Wingdings 2</vt:lpstr>
      <vt:lpstr>Calibri</vt:lpstr>
      <vt:lpstr>Times New Roman</vt:lpstr>
      <vt:lpstr>Трек</vt:lpstr>
      <vt:lpstr>Слайд 1</vt:lpstr>
      <vt:lpstr>Тема урока: Уточняющие члены предложения</vt:lpstr>
      <vt:lpstr>Слайд 3</vt:lpstr>
      <vt:lpstr>  План урока</vt:lpstr>
      <vt:lpstr>Слайд 5</vt:lpstr>
      <vt:lpstr> орфоэпия   </vt:lpstr>
      <vt:lpstr>Слайд 7</vt:lpstr>
      <vt:lpstr>Слайд 8</vt:lpstr>
      <vt:lpstr>Орфография</vt:lpstr>
      <vt:lpstr>Орфография</vt:lpstr>
      <vt:lpstr>Орфография</vt:lpstr>
      <vt:lpstr>Проверь!</vt:lpstr>
      <vt:lpstr>Фразеологизмы</vt:lpstr>
      <vt:lpstr>Лексика Задание: соотнесите заимствованные слова и их значения </vt:lpstr>
      <vt:lpstr> Проверь!</vt:lpstr>
      <vt:lpstr>Культура речи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Проверь!</vt:lpstr>
      <vt:lpstr>Слайд 31</vt:lpstr>
      <vt:lpstr>Слайд 32</vt:lpstr>
      <vt:lpstr>Слайд 33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Зgнwакbи пwрrепfиkнwаlнzиtя пgрeи                           сравнительных оборотах.</dc:title>
  <dc:creator>XP GAME 2007</dc:creator>
  <cp:lastModifiedBy>Антон</cp:lastModifiedBy>
  <cp:revision>61</cp:revision>
  <dcterms:created xsi:type="dcterms:W3CDTF">2010-01-14T14:09:21Z</dcterms:created>
  <dcterms:modified xsi:type="dcterms:W3CDTF">2015-04-09T17:08:58Z</dcterms:modified>
</cp:coreProperties>
</file>