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FF3300"/>
    <a:srgbClr val="990000"/>
    <a:srgbClr val="FFCC99"/>
    <a:srgbClr val="FF99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307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7F6D3A2-2C8B-4745-8503-3415C3588A2A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6F403-D7DF-4A26-BEED-47860D1A553F}" type="slidenum">
              <a:rPr lang="ru-RU"/>
              <a:pPr/>
              <a:t>1</a:t>
            </a:fld>
            <a:endParaRPr lang="ru-RU"/>
          </a:p>
        </p:txBody>
      </p:sp>
      <p:sp>
        <p:nvSpPr>
          <p:cNvPr id="40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2EF1DD-2A95-42E5-BD16-3B688C19CCAB}" type="slidenum">
              <a:rPr lang="ru-RU"/>
              <a:pPr/>
              <a:t>2</a:t>
            </a:fld>
            <a:endParaRPr lang="ru-RU"/>
          </a:p>
        </p:txBody>
      </p:sp>
      <p:sp>
        <p:nvSpPr>
          <p:cNvPr id="61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FC0623-3D3F-402A-AC36-79E36F03B442}" type="slidenum">
              <a:rPr lang="ru-RU"/>
              <a:pPr/>
              <a:t>3</a:t>
            </a:fld>
            <a:endParaRPr lang="ru-RU"/>
          </a:p>
        </p:txBody>
      </p:sp>
      <p:sp>
        <p:nvSpPr>
          <p:cNvPr id="81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8376F5-BFB8-49C6-8F89-037B21F05281}" type="slidenum">
              <a:rPr lang="ru-RU"/>
              <a:pPr/>
              <a:t>4</a:t>
            </a:fld>
            <a:endParaRPr lang="ru-RU"/>
          </a:p>
        </p:txBody>
      </p:sp>
      <p:sp>
        <p:nvSpPr>
          <p:cNvPr id="102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79BD21-DF01-4D81-AD22-ECC604D66612}" type="slidenum">
              <a:rPr lang="ru-RU"/>
              <a:pPr/>
              <a:t>5</a:t>
            </a:fld>
            <a:endParaRPr lang="ru-RU"/>
          </a:p>
        </p:txBody>
      </p:sp>
      <p:sp>
        <p:nvSpPr>
          <p:cNvPr id="122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20E993-8F05-4708-AC1F-69BF2301FC50}" type="slidenum">
              <a:rPr lang="ru-RU"/>
              <a:pPr/>
              <a:t>6</a:t>
            </a:fld>
            <a:endParaRPr lang="ru-RU"/>
          </a:p>
        </p:txBody>
      </p:sp>
      <p:sp>
        <p:nvSpPr>
          <p:cNvPr id="143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88B410-C07E-48D0-8E5B-68925076A7C2}" type="slidenum">
              <a:rPr lang="ru-RU"/>
              <a:pPr/>
              <a:t>7</a:t>
            </a:fld>
            <a:endParaRPr lang="ru-RU"/>
          </a:p>
        </p:txBody>
      </p:sp>
      <p:sp>
        <p:nvSpPr>
          <p:cNvPr id="163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A590B2-5597-4BC8-9F08-8631EF1EDF78}" type="slidenum">
              <a:rPr lang="ru-RU"/>
              <a:pPr/>
              <a:t>8</a:t>
            </a:fld>
            <a:endParaRPr lang="ru-RU"/>
          </a:p>
        </p:txBody>
      </p:sp>
      <p:sp>
        <p:nvSpPr>
          <p:cNvPr id="1843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98DA52-BC6E-45F7-B27D-59CAE4E4BE52}" type="slidenum">
              <a:rPr lang="ru-RU"/>
              <a:pPr/>
              <a:t>9</a:t>
            </a:fld>
            <a:endParaRPr lang="ru-RU"/>
          </a:p>
        </p:txBody>
      </p:sp>
      <p:sp>
        <p:nvSpPr>
          <p:cNvPr id="204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186A1A-7F86-4A8A-A179-CDBC55F1E5F1}" type="slidenum">
              <a:rPr lang="ru-RU"/>
              <a:pPr/>
              <a:t>10</a:t>
            </a:fld>
            <a:endParaRPr lang="ru-RU"/>
          </a:p>
        </p:txBody>
      </p:sp>
      <p:sp>
        <p:nvSpPr>
          <p:cNvPr id="225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0FDB14-45E3-4301-97F5-27F309372691}" type="slidenum">
              <a:rPr lang="ru-RU"/>
              <a:pPr/>
              <a:t>11</a:t>
            </a:fld>
            <a:endParaRPr lang="ru-RU"/>
          </a:p>
        </p:txBody>
      </p:sp>
      <p:sp>
        <p:nvSpPr>
          <p:cNvPr id="245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ru-RU" altLang="en-US"/>
              <a:t>Образец заголовка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ru-RU" altLang="en-US"/>
              <a:t>Образец подзаголовка</a:t>
            </a:r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BF7C219-0FD7-4C17-BF14-B1F39003ACFF}" type="slidenum">
              <a:rPr lang="ru-RU" altLang="en-US"/>
              <a:pPr/>
              <a:t>‹#›</a:t>
            </a:fld>
            <a:endParaRPr lang="ru-RU" altLang="en-US"/>
          </a:p>
        </p:txBody>
      </p:sp>
      <p:grpSp>
        <p:nvGrpSpPr>
          <p:cNvPr id="36872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36873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74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75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76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77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78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79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80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81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82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83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84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85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86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87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88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89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90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91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92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93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94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95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96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97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98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99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900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901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902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903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6904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BA11CF-FF79-4025-BC3B-2F548A64ECDB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18A124-6891-465A-9039-0364CBA337D6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884D73-7397-45C1-8649-52C1DB9FA224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95CA0E-0E38-4925-BC30-7E7B53E92403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254560-5971-4D96-B2B2-23DF619A644E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1AA852-5F2E-4C48-937C-426486B634BD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153FFA-E003-4BB2-B828-809132C497A4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C98E5A-C497-451C-B7A6-AAD427EE3D3B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825520-724B-4E65-BD14-DCECB5929E65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D6168C-679E-4207-9F14-E80A2DB21B5C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ru-RU" altLang="en-US"/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ru-RU" altLang="en-US"/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51DEF83A-3651-4D73-9BAA-39F4F77EB44F}" type="slidenum">
              <a:rPr lang="ru-RU" altLang="en-US"/>
              <a:pPr/>
              <a:t>‹#›</a:t>
            </a:fld>
            <a:endParaRPr lang="ru-RU" altLang="en-US"/>
          </a:p>
        </p:txBody>
      </p:sp>
      <p:grpSp>
        <p:nvGrpSpPr>
          <p:cNvPr id="35848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35849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50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51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52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53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54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55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56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57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58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59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60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61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62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63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64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65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66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67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68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69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70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71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72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73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74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75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76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77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78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79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  <a:cs typeface="+mn-cs"/>
        </a:defRPr>
      </a:lvl2pPr>
      <a:lvl3pPr marL="987425" indent="-2936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  <a:cs typeface="+mn-cs"/>
        </a:defRPr>
      </a:lvl3pPr>
      <a:lvl4pPr marL="1281113" indent="-29210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15986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b="0">
                <a:solidFill>
                  <a:srgbClr val="990000"/>
                </a:solidFill>
              </a:rPr>
              <a:t>Задание С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i="1"/>
              <a:t>Написание сочинения</a:t>
            </a:r>
          </a:p>
          <a:p>
            <a:endParaRPr lang="ru-RU" b="1" i="1"/>
          </a:p>
          <a:p>
            <a:r>
              <a:rPr lang="ru-RU" b="1"/>
              <a:t>ЕГЭ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395288" y="333375"/>
            <a:ext cx="46085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i="1"/>
              <a:t>В помощь выпускнику</a:t>
            </a: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3492500" y="5445125"/>
            <a:ext cx="518318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solidFill>
                  <a:srgbClr val="003399"/>
                </a:solidFill>
              </a:rPr>
              <a:t>Автор: Смелова Н.Г., учитель русского языка, литературы и изобразительного искусства МОУ «Борисовская средняя общеобразовательная школа»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>
              <a:buFontTx/>
              <a:buAutoNum type="arabicPeriod"/>
            </a:pPr>
            <a:r>
              <a:rPr lang="ru-RU" sz="2000">
                <a:solidFill>
                  <a:srgbClr val="990000"/>
                </a:solidFill>
              </a:rPr>
              <a:t>Вступление.</a:t>
            </a:r>
            <a:br>
              <a:rPr lang="ru-RU" sz="2000">
                <a:solidFill>
                  <a:srgbClr val="990000"/>
                </a:solidFill>
              </a:rPr>
            </a:br>
            <a:endParaRPr lang="ru-RU" sz="2000">
              <a:solidFill>
                <a:srgbClr val="990000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100" b="1"/>
              <a:t>Во вступлении должен прозвучать </a:t>
            </a:r>
            <a:r>
              <a:rPr lang="ru-RU" sz="2100" b="1">
                <a:solidFill>
                  <a:srgbClr val="990000"/>
                </a:solidFill>
              </a:rPr>
              <a:t>К1 </a:t>
            </a:r>
            <a:r>
              <a:rPr lang="ru-RU" sz="2100" b="1"/>
              <a:t>– формулировка проблемы исходного текста. </a:t>
            </a:r>
          </a:p>
          <a:p>
            <a:pPr>
              <a:buFont typeface="Wingdings" pitchFamily="2" charset="2"/>
              <a:buNone/>
            </a:pPr>
            <a:r>
              <a:rPr lang="ru-RU" sz="2100" b="1"/>
              <a:t>Начать сочинение можно с красивой цитаты, взятой из текста, с риторических вопросов, связанных с темой данного текста, со своего размышления. Затем отметить, что вот об этом и размышляет (рассуждает) автор (Ф.И.О.) в своем тексте. Это свяжет вступление с основной частью.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>
                <a:solidFill>
                  <a:srgbClr val="990000"/>
                </a:solidFill>
              </a:rPr>
              <a:t>2.</a:t>
            </a:r>
            <a:r>
              <a:rPr lang="ru-RU" sz="2000"/>
              <a:t> </a:t>
            </a:r>
            <a:r>
              <a:rPr lang="ru-RU" sz="2000">
                <a:solidFill>
                  <a:srgbClr val="990000"/>
                </a:solidFill>
              </a:rPr>
              <a:t>Основная часть.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100" b="1">
                <a:solidFill>
                  <a:srgbClr val="990000"/>
                </a:solidFill>
              </a:rPr>
              <a:t>а)</a:t>
            </a:r>
            <a:r>
              <a:rPr lang="ru-RU" sz="2100"/>
              <a:t> </a:t>
            </a:r>
            <a:r>
              <a:rPr lang="ru-RU" sz="2100" b="1"/>
              <a:t>в основной части должен прозвучать </a:t>
            </a:r>
            <a:r>
              <a:rPr lang="ru-RU" sz="2100" b="1">
                <a:solidFill>
                  <a:srgbClr val="990000"/>
                </a:solidFill>
              </a:rPr>
              <a:t>К2 </a:t>
            </a:r>
            <a:r>
              <a:rPr lang="ru-RU" sz="2100" b="1"/>
              <a:t>– комментарий проблемы. </a:t>
            </a:r>
          </a:p>
          <a:p>
            <a:pPr>
              <a:buFont typeface="Wingdings" pitchFamily="2" charset="2"/>
              <a:buNone/>
            </a:pPr>
            <a:r>
              <a:rPr lang="ru-RU" sz="2100" b="1"/>
              <a:t>Если сделать это трудно  самому, то посмотри, как об этом говорит автор. Для этого еще раз прочти текст и прокомментируй проблему в 2-3 предложениях, обратив внимание на абзацы, выделив в них микротемы: найди и выбери главное слово, словосочетание, предложение, подтверждающее основную мысль текста, раскрывающие проблему.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692150"/>
            <a:ext cx="8229600" cy="1143000"/>
          </a:xfrm>
        </p:spPr>
        <p:txBody>
          <a:bodyPr/>
          <a:lstStyle/>
          <a:p>
            <a:r>
              <a:rPr lang="ru-RU" sz="2000">
                <a:solidFill>
                  <a:srgbClr val="990000"/>
                </a:solidFill>
              </a:rPr>
              <a:t>б)</a:t>
            </a:r>
            <a:r>
              <a:rPr lang="ru-RU" sz="1800">
                <a:solidFill>
                  <a:schemeClr val="tx1"/>
                </a:solidFill>
              </a:rPr>
              <a:t> </a:t>
            </a:r>
            <a:r>
              <a:rPr lang="ru-RU" sz="2000">
                <a:solidFill>
                  <a:schemeClr val="tx1"/>
                </a:solidFill>
              </a:rPr>
              <a:t>Четко изложи позицию автора текста, его мнение по данной проблеме (найди предложение – вывод, к которому приходит, рассуждая, автор) – это ты уже раскроешь</a:t>
            </a:r>
            <a:r>
              <a:rPr lang="ru-RU" sz="2000" b="0"/>
              <a:t> </a:t>
            </a:r>
            <a:r>
              <a:rPr lang="ru-RU" sz="2000">
                <a:solidFill>
                  <a:srgbClr val="990000"/>
                </a:solidFill>
              </a:rPr>
              <a:t>К3.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332038"/>
            <a:ext cx="8229600" cy="452596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100" b="1">
                <a:solidFill>
                  <a:srgbClr val="990000"/>
                </a:solidFill>
              </a:rPr>
              <a:t>в)</a:t>
            </a:r>
            <a:r>
              <a:rPr lang="ru-RU" sz="2100" b="1"/>
              <a:t> Далее надо отработать </a:t>
            </a:r>
            <a:r>
              <a:rPr lang="ru-RU" sz="2100" b="1">
                <a:solidFill>
                  <a:srgbClr val="990000"/>
                </a:solidFill>
              </a:rPr>
              <a:t>К4 </a:t>
            </a:r>
            <a:r>
              <a:rPr lang="ru-RU" sz="2100" b="1"/>
              <a:t>– изложение собственного мнения. В сочинении уже изложена точка зрения автора – вырази теперь свое согласие (несогласие) с его позицией. Попробуй четко изложить собственное мнение. Постарайся подобрать2 аргумента – доказательства твоей правоты (жизненный опыт, статья в газете или журнале, художественная литература, пословицы, поговорки, пример из жизни писателей, поэтов, ученых, политиков, видных государственных деятелей, теле- или радиопередач).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>
                <a:solidFill>
                  <a:srgbClr val="990000"/>
                </a:solidFill>
              </a:rPr>
              <a:t>3. Заключение.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100" b="1"/>
              <a:t>Опять вернись к проблеме и назови ее, сделай вывод в 1-2 предложениях.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>
                <a:solidFill>
                  <a:srgbClr val="990000"/>
                </a:solidFill>
              </a:rPr>
              <a:t>Алгоритм работы над сочинением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100" b="1">
                <a:solidFill>
                  <a:srgbClr val="990000"/>
                </a:solidFill>
              </a:rPr>
              <a:t>1 абзац.</a:t>
            </a:r>
            <a:r>
              <a:rPr lang="ru-RU" sz="2100"/>
              <a:t> </a:t>
            </a:r>
            <a:r>
              <a:rPr lang="ru-RU" sz="2100" b="1"/>
              <a:t>Ищем проблему, прописываем ее. Задаем к ней вопрос.</a:t>
            </a:r>
          </a:p>
          <a:p>
            <a:pPr>
              <a:buFont typeface="Wingdings" pitchFamily="2" charset="2"/>
              <a:buNone/>
            </a:pPr>
            <a:endParaRPr lang="ru-RU" sz="2100" b="1"/>
          </a:p>
          <a:p>
            <a:pPr>
              <a:buFont typeface="Wingdings" pitchFamily="2" charset="2"/>
              <a:buNone/>
            </a:pPr>
            <a:r>
              <a:rPr lang="ru-RU" sz="2100" b="1">
                <a:solidFill>
                  <a:srgbClr val="990000"/>
                </a:solidFill>
              </a:rPr>
              <a:t>2 абзац</a:t>
            </a:r>
            <a:r>
              <a:rPr lang="ru-RU" sz="2100"/>
              <a:t>. </a:t>
            </a:r>
            <a:r>
              <a:rPr lang="ru-RU" sz="2100" b="1"/>
              <a:t>Комментируем проблему с отрицательной стороны. И что в итоге? (что ждет в будущем?) Мы будем…(= отвечаем на вопросы). Разве этого мы хотим? Разумеется, нет! Поэтому мы должны, как справедливо заметил…., следить….</a:t>
            </a:r>
          </a:p>
          <a:p>
            <a:pPr>
              <a:buFont typeface="Wingdings" pitchFamily="2" charset="2"/>
              <a:buNone/>
            </a:pPr>
            <a:endParaRPr lang="ru-RU" sz="2100" b="1"/>
          </a:p>
          <a:p>
            <a:pPr>
              <a:buFont typeface="Wingdings" pitchFamily="2" charset="2"/>
              <a:buNone/>
            </a:pPr>
            <a:r>
              <a:rPr lang="ru-RU" sz="2100" b="1">
                <a:solidFill>
                  <a:srgbClr val="990000"/>
                </a:solidFill>
              </a:rPr>
              <a:t>3 абзац.</a:t>
            </a:r>
            <a:r>
              <a:rPr lang="ru-RU" sz="2100"/>
              <a:t> </a:t>
            </a:r>
            <a:r>
              <a:rPr lang="ru-RU" sz="2100" b="1"/>
              <a:t>Отвечаем на вопрос «Что думает по этому поводу автор?». Далее  личностная позиция, аргументы и вывод.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65175"/>
          </a:xfrm>
        </p:spPr>
        <p:txBody>
          <a:bodyPr/>
          <a:lstStyle/>
          <a:p>
            <a:pPr algn="ctr"/>
            <a:r>
              <a:rPr lang="ru-RU" sz="2600">
                <a:solidFill>
                  <a:srgbClr val="990000"/>
                </a:solidFill>
              </a:rPr>
              <a:t>Шаблон 1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08050"/>
            <a:ext cx="8229600" cy="5689600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2000" b="1" i="1"/>
              <a:t>(ФИО автора) ставит очень важную проблему – проблему… .Основная проблема, поставленная (ФИО автора в тв. падеже), связана с …. . Что это такое…? Вот проблема, которую поднимает… (формулировку проблемы  можно найти в задании А29, 30).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endParaRPr lang="ru-RU" sz="2000" b="1" i="1"/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2000" b="1" i="1"/>
              <a:t>Комментарий проблемы (=краткий пересказ, цитирование). (комментарий можно найти в задании В8).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2000" b="1" i="1"/>
              <a:t>Позиция автора данного текста (позитивная, негативная, нейтральная, двоякая). Он считает, что…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endParaRPr lang="ru-RU" sz="2000" b="1" i="1"/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2000" b="1" i="1"/>
              <a:t>Я согласен с … (в том, что….). 1. Во – первых, потому что… . Во – вторых, … . 2. Доказательства  этой мысли можно найти как в художественной литературе, так и в жизни. 3. В качестве доказательства могу сказать следующее. 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2000" b="1" i="1"/>
              <a:t>Доказать это можно так. (2 аргумента).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endParaRPr lang="ru-RU" sz="2000" b="1" i="1"/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2000" b="1" i="1"/>
              <a:t>Краткий вывод.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92150"/>
          </a:xfrm>
        </p:spPr>
        <p:txBody>
          <a:bodyPr/>
          <a:lstStyle/>
          <a:p>
            <a:pPr algn="ctr"/>
            <a:r>
              <a:rPr lang="ru-RU" sz="2600">
                <a:solidFill>
                  <a:srgbClr val="990000"/>
                </a:solidFill>
              </a:rPr>
              <a:t>Шаблон 2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49275"/>
            <a:ext cx="9144000" cy="557688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200" i="1"/>
              <a:t>Проблем в современном мире очень много. Одна из них – проблема… . Именно этот вопрос, который не может не волновать современного человека, затрагивает… . Следует отметить, что данная проблема существует давно, но актуальна и в наши дни. И меня, жителя современного общества, этот вопрос не может не волновать. Автор предстает передо мною умелым писателем. Его речь проста и доступна, рассуждения понятны… . (ФИО автора ) размышляет  (рассказывает) о …(=пересказ). Он считает, что мы должны… . С мнением автора трудно не согласиться. Я полностью разделяю его точку зрения. А подтвердить обоснованность утверждения могу литературными произведениями…</a:t>
            </a:r>
          </a:p>
          <a:p>
            <a:pPr>
              <a:buFont typeface="Wingdings" pitchFamily="2" charset="2"/>
              <a:buNone/>
            </a:pPr>
            <a:r>
              <a:rPr lang="ru-RU" sz="2200" i="1"/>
              <a:t>В жизни эта проблема коснулась и меня лично… я искренне благодарна  автору за то, что он еще раз заставил меня задуматься над этим вопросом.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08050"/>
          </a:xfrm>
        </p:spPr>
        <p:txBody>
          <a:bodyPr/>
          <a:lstStyle/>
          <a:p>
            <a:pPr algn="ctr"/>
            <a:r>
              <a:rPr lang="ru-RU" sz="2600">
                <a:solidFill>
                  <a:srgbClr val="990000"/>
                </a:solidFill>
              </a:rPr>
              <a:t>Шаблон 3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765175"/>
            <a:ext cx="8713788" cy="60928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100" b="1"/>
              <a:t>Проблем в современном мире очень много. Одна из них - …. Именно эту проблему, которая не может не волновать современного человека, затрагивает (автор текста) в своем тексте… (можно найти в задании А28,29,30). </a:t>
            </a:r>
          </a:p>
          <a:p>
            <a:pPr>
              <a:buFont typeface="Wingdings" pitchFamily="2" charset="2"/>
              <a:buNone/>
            </a:pPr>
            <a:r>
              <a:rPr lang="ru-RU" sz="2100" b="1"/>
              <a:t>Комментарий проблемы. (ФИО автора) размышляет о… Он считает, что (можно цитировать и списывать точку зрения из А28, В8). С мнением автора трудно не согласиться. Я полностью разделяю его точку зрения. (Общеизвестно…., Действительно…) или (Во – первых,…. Во – вторых,…), (Я думаю,….Мне кажется,…) Привести 2 аргумента. </a:t>
            </a:r>
          </a:p>
          <a:p>
            <a:pPr>
              <a:buFont typeface="Wingdings" pitchFamily="2" charset="2"/>
              <a:buNone/>
            </a:pPr>
            <a:r>
              <a:rPr lang="ru-RU" sz="2100" b="1"/>
              <a:t>(Ф.И. автора) в своем тексте поднял (а), несомненно, важную проблему - … . Я искренне благодарен автору за то, что он еще раз заставил меня задуматься над этим (и) вопросом (ами).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576262"/>
          </a:xfrm>
        </p:spPr>
        <p:txBody>
          <a:bodyPr/>
          <a:lstStyle/>
          <a:p>
            <a:pPr algn="ctr"/>
            <a:r>
              <a:rPr lang="ru-RU" sz="2600" u="sng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Формулировки проблем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5175"/>
            <a:ext cx="9144000" cy="6092825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ru-RU" sz="2400" b="1"/>
              <a:t>1. Роль (чего – то или кого – то) в жизни человека.</a:t>
            </a:r>
          </a:p>
          <a:p>
            <a:pPr marL="609600" indent="-609600">
              <a:buFontTx/>
              <a:buNone/>
            </a:pPr>
            <a:r>
              <a:rPr lang="ru-RU" sz="2400" b="1"/>
              <a:t>2. Проблема влияния (чего – то или кого – то) на человека.</a:t>
            </a:r>
          </a:p>
          <a:p>
            <a:pPr marL="609600" indent="-609600">
              <a:buFontTx/>
              <a:buNone/>
            </a:pPr>
            <a:r>
              <a:rPr lang="ru-RU" sz="2400" b="1"/>
              <a:t>3. Проблема предназначения (чего – то или кого – то).</a:t>
            </a:r>
          </a:p>
          <a:p>
            <a:pPr marL="609600" indent="-609600">
              <a:buFontTx/>
              <a:buNone/>
            </a:pPr>
            <a:r>
              <a:rPr lang="ru-RU" sz="2400" b="1"/>
              <a:t>4. Проблема (чего –то или кого – то) в нашей стране.</a:t>
            </a:r>
          </a:p>
          <a:p>
            <a:pPr marL="609600" indent="-609600">
              <a:buFontTx/>
              <a:buNone/>
            </a:pPr>
            <a:r>
              <a:rPr lang="ru-RU" sz="2400" b="1"/>
              <a:t>5. Проблема вытеснения (чего – то чем – то).</a:t>
            </a:r>
          </a:p>
          <a:p>
            <a:pPr marL="609600" indent="-609600">
              <a:buFontTx/>
              <a:buNone/>
            </a:pPr>
            <a:r>
              <a:rPr lang="ru-RU" sz="2400" b="1"/>
              <a:t>6. Проблема взаимоотношений поколений (отцы и дети).</a:t>
            </a:r>
          </a:p>
          <a:p>
            <a:pPr marL="609600" indent="-609600">
              <a:buFontTx/>
              <a:buNone/>
            </a:pPr>
            <a:r>
              <a:rPr lang="ru-RU" sz="2400" b="1"/>
              <a:t>7. Проблема памяти (о ком –то или о чем – либо).</a:t>
            </a:r>
          </a:p>
          <a:p>
            <a:pPr marL="609600" indent="-609600">
              <a:buFontTx/>
              <a:buNone/>
            </a:pPr>
            <a:r>
              <a:rPr lang="ru-RU" sz="2400" b="1"/>
              <a:t>8. Проблема нравственного выбора.</a:t>
            </a:r>
          </a:p>
          <a:p>
            <a:pPr marL="609600" indent="-609600">
              <a:buFontTx/>
              <a:buNone/>
            </a:pPr>
            <a:r>
              <a:rPr lang="ru-RU" sz="2400" b="1"/>
              <a:t>9. Проблема гуманного отношения к людям, нуждающимся в помощи.</a:t>
            </a:r>
          </a:p>
          <a:p>
            <a:pPr marL="609600" indent="-609600">
              <a:buFontTx/>
              <a:buNone/>
            </a:pPr>
            <a:r>
              <a:rPr lang="ru-RU" sz="2400" b="1"/>
              <a:t>10. Проблема человеческой отзывчивости, взаимопомощи.</a:t>
            </a:r>
          </a:p>
          <a:p>
            <a:pPr marL="609600" indent="-609600">
              <a:buFontTx/>
              <a:buNone/>
            </a:pPr>
            <a:r>
              <a:rPr lang="ru-RU" sz="2400" b="1"/>
              <a:t>11. Проблема нравственного долга.</a:t>
            </a:r>
          </a:p>
          <a:p>
            <a:pPr marL="609600" indent="-609600">
              <a:buFontTx/>
              <a:buNone/>
            </a:pPr>
            <a:r>
              <a:rPr lang="ru-RU" sz="2400" b="1"/>
              <a:t>12. Проблема защиты и сохранения природы.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2150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1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1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188913"/>
            <a:ext cx="7772400" cy="215900"/>
          </a:xfrm>
        </p:spPr>
        <p:txBody>
          <a:bodyPr/>
          <a:lstStyle/>
          <a:p>
            <a:endParaRPr lang="ru-RU" sz="4400"/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79388" y="404813"/>
            <a:ext cx="8964612" cy="6337300"/>
          </a:xfrm>
        </p:spPr>
        <p:txBody>
          <a:bodyPr/>
          <a:lstStyle/>
          <a:p>
            <a:pPr algn="l"/>
            <a:r>
              <a:rPr lang="ru-RU" sz="2400" b="1"/>
              <a:t>13.Проблема сохранения и развития русского языка.</a:t>
            </a:r>
          </a:p>
          <a:p>
            <a:pPr algn="l"/>
            <a:r>
              <a:rPr lang="ru-RU" sz="2400" b="1"/>
              <a:t>14. Проблема чинопочитания и угодливости.</a:t>
            </a:r>
          </a:p>
          <a:p>
            <a:pPr algn="l"/>
            <a:r>
              <a:rPr lang="ru-RU" sz="2400" b="1"/>
              <a:t>15. Проблема семейных (родственных) отношений.</a:t>
            </a:r>
          </a:p>
          <a:p>
            <a:pPr algn="l"/>
            <a:r>
              <a:rPr lang="ru-RU" sz="2400" b="1"/>
              <a:t>16. Проблема исторической памяти.</a:t>
            </a:r>
          </a:p>
          <a:p>
            <a:pPr algn="l"/>
            <a:r>
              <a:rPr lang="ru-RU" sz="2400" b="1"/>
              <a:t>17. Проблема коммерциализации культуры…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2355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5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5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5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5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5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5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5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5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5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5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5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5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5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5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5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7" grpId="0"/>
      <p:bldP spid="23558" grpId="0" build="p"/>
    </p:bldLst>
  </p:timing>
</p:sld>
</file>

<file path=ppt/theme/theme1.xml><?xml version="1.0" encoding="utf-8"?>
<a:theme xmlns:a="http://schemas.openxmlformats.org/drawingml/2006/main" name="Сеть">
  <a:themeElements>
    <a:clrScheme name="Сеть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Сеть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еть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еть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247</TotalTime>
  <Words>1015</Words>
  <Application>Microsoft PowerPoint</Application>
  <PresentationFormat>Экран (4:3)</PresentationFormat>
  <Paragraphs>68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Times New Roman</vt:lpstr>
      <vt:lpstr>Wingdings</vt:lpstr>
      <vt:lpstr>Сеть</vt:lpstr>
      <vt:lpstr>Задание С</vt:lpstr>
      <vt:lpstr>Вступление. </vt:lpstr>
      <vt:lpstr>2. Основная часть.</vt:lpstr>
      <vt:lpstr>б) Четко изложи позицию автора текста, его мнение по данной проблеме (найди предложение – вывод, к которому приходит, рассуждая, автор) – это ты уже раскроешь К3.</vt:lpstr>
      <vt:lpstr>3. Заключение.</vt:lpstr>
      <vt:lpstr>Алгоритм работы над сочинением</vt:lpstr>
      <vt:lpstr>Шаблон 1</vt:lpstr>
      <vt:lpstr>Шаблон 2</vt:lpstr>
      <vt:lpstr>Шаблон 3</vt:lpstr>
      <vt:lpstr>Формулировки проблем</vt:lpstr>
      <vt:lpstr>Слайд 11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Задание С</dc:title>
  <dc:creator>Надежда</dc:creator>
  <cp:lastModifiedBy>Антон</cp:lastModifiedBy>
  <cp:revision>3</cp:revision>
  <dcterms:created xsi:type="dcterms:W3CDTF">2011-01-11T11:39:40Z</dcterms:created>
  <dcterms:modified xsi:type="dcterms:W3CDTF">2015-04-09T10:12:37Z</dcterms:modified>
</cp:coreProperties>
</file>