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7445"/>
    <a:srgbClr val="772C03"/>
    <a:srgbClr val="85BD5B"/>
    <a:srgbClr val="F7F5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34" autoAdjust="0"/>
  </p:normalViewPr>
  <p:slideViewPr>
    <p:cSldViewPr>
      <p:cViewPr varScale="1">
        <p:scale>
          <a:sx n="44" d="100"/>
          <a:sy n="44" d="100"/>
        </p:scale>
        <p:origin x="-62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EAF3EA-F844-43A4-9C42-988DFD734FE1}" type="doc">
      <dgm:prSet loTypeId="urn:microsoft.com/office/officeart/2005/8/layout/lProcess3" loCatId="process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F6DE38D-DB0B-442C-B726-C7C4FF4537BA}">
      <dgm:prSet phldrT="[Текст]" custT="1"/>
      <dgm:spPr/>
      <dgm:t>
        <a:bodyPr/>
        <a:lstStyle/>
        <a:p>
          <a:r>
            <a: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Государственные органы </a:t>
          </a:r>
          <a:r>
            <a:rPr lang="ru-RU" sz="32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исполнительнной</a:t>
          </a:r>
          <a:r>
            <a: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 власти</a:t>
          </a:r>
          <a:endParaRPr lang="ru-RU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gm:t>
    </dgm:pt>
    <dgm:pt modelId="{C7D86B74-30EA-4386-BA0C-0F13BF9634E0}" type="parTrans" cxnId="{A2D44EDA-5154-4BE9-A435-6F4B7F72A722}">
      <dgm:prSet/>
      <dgm:spPr/>
      <dgm:t>
        <a:bodyPr/>
        <a:lstStyle/>
        <a:p>
          <a:endParaRPr lang="ru-RU"/>
        </a:p>
      </dgm:t>
    </dgm:pt>
    <dgm:pt modelId="{79EBD480-D75A-482F-97DC-E42C59685924}" type="sibTrans" cxnId="{A2D44EDA-5154-4BE9-A435-6F4B7F72A722}">
      <dgm:prSet/>
      <dgm:spPr/>
      <dgm:t>
        <a:bodyPr/>
        <a:lstStyle/>
        <a:p>
          <a:endParaRPr lang="ru-RU"/>
        </a:p>
      </dgm:t>
    </dgm:pt>
    <dgm:pt modelId="{62762BDF-C6FC-4476-AB94-4D6E3A86ACF4}">
      <dgm:prSet phldrT="[Текст]" custT="1"/>
      <dgm:spPr/>
      <dgm:t>
        <a:bodyPr/>
        <a:lstStyle/>
        <a:p>
          <a:r>
            <a:rPr lang="ru-RU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Должностные лица</a:t>
          </a:r>
          <a:endParaRPr lang="ru-RU" sz="32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gm:t>
    </dgm:pt>
    <dgm:pt modelId="{174EC330-EC4A-42BA-8B77-3B6E92197F22}" type="parTrans" cxnId="{A23DB3D9-746B-4E4B-B077-64C596AD72C2}">
      <dgm:prSet/>
      <dgm:spPr/>
      <dgm:t>
        <a:bodyPr/>
        <a:lstStyle/>
        <a:p>
          <a:endParaRPr lang="ru-RU"/>
        </a:p>
      </dgm:t>
    </dgm:pt>
    <dgm:pt modelId="{04F10971-6BB1-45A3-B54E-ABD77644317C}" type="sibTrans" cxnId="{A23DB3D9-746B-4E4B-B077-64C596AD72C2}">
      <dgm:prSet/>
      <dgm:spPr/>
      <dgm:t>
        <a:bodyPr/>
        <a:lstStyle/>
        <a:p>
          <a:endParaRPr lang="ru-RU"/>
        </a:p>
      </dgm:t>
    </dgm:pt>
    <dgm:pt modelId="{7F3125F6-9986-47B3-B355-41F608F5F5A3}">
      <dgm:prSet phldrT="[Текст]" custT="1"/>
      <dgm:spPr/>
      <dgm:t>
        <a:bodyPr/>
        <a:lstStyle/>
        <a:p>
          <a:r>
            <a:rPr lang="ru-RU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Отдельные граждане</a:t>
          </a:r>
          <a:endParaRPr lang="ru-RU" sz="32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gm:t>
    </dgm:pt>
    <dgm:pt modelId="{93E3FFC2-4334-48C6-937F-FE99B896100E}" type="parTrans" cxnId="{B6A1BA40-B3FD-4F0D-8B20-744FB280C0E3}">
      <dgm:prSet/>
      <dgm:spPr/>
      <dgm:t>
        <a:bodyPr/>
        <a:lstStyle/>
        <a:p>
          <a:endParaRPr lang="ru-RU"/>
        </a:p>
      </dgm:t>
    </dgm:pt>
    <dgm:pt modelId="{87F29DE0-F35E-4EAF-A59C-346082647264}" type="sibTrans" cxnId="{B6A1BA40-B3FD-4F0D-8B20-744FB280C0E3}">
      <dgm:prSet/>
      <dgm:spPr/>
      <dgm:t>
        <a:bodyPr/>
        <a:lstStyle/>
        <a:p>
          <a:endParaRPr lang="ru-RU"/>
        </a:p>
      </dgm:t>
    </dgm:pt>
    <dgm:pt modelId="{1CD8D54E-B308-472C-9563-FA1EA929F24A}">
      <dgm:prSet custT="1"/>
      <dgm:spPr/>
      <dgm:t>
        <a:bodyPr/>
        <a:lstStyle/>
        <a:p>
          <a:r>
            <a:rPr lang="ru-RU" sz="3200" b="1" dirty="0" smtClean="0">
              <a:solidFill>
                <a:schemeClr val="tx1"/>
              </a:solidFill>
              <a:latin typeface="Arial Narrow" pitchFamily="34" charset="0"/>
            </a:rPr>
            <a:t>Органы местного самоуправления</a:t>
          </a:r>
          <a:endParaRPr lang="ru-RU" sz="3200" b="1" dirty="0">
            <a:solidFill>
              <a:schemeClr val="tx1"/>
            </a:solidFill>
            <a:latin typeface="Arial Narrow" pitchFamily="34" charset="0"/>
          </a:endParaRPr>
        </a:p>
      </dgm:t>
    </dgm:pt>
    <dgm:pt modelId="{2E0DB2F0-A7FE-4738-A37B-909705F92A51}" type="parTrans" cxnId="{9ADB51E1-F3FC-47DF-B172-04DAF9759AB7}">
      <dgm:prSet/>
      <dgm:spPr/>
      <dgm:t>
        <a:bodyPr/>
        <a:lstStyle/>
        <a:p>
          <a:endParaRPr lang="ru-RU"/>
        </a:p>
      </dgm:t>
    </dgm:pt>
    <dgm:pt modelId="{926F3F8A-2B87-4C86-879F-AFDC94E85A79}" type="sibTrans" cxnId="{9ADB51E1-F3FC-47DF-B172-04DAF9759AB7}">
      <dgm:prSet/>
      <dgm:spPr/>
      <dgm:t>
        <a:bodyPr/>
        <a:lstStyle/>
        <a:p>
          <a:endParaRPr lang="ru-RU"/>
        </a:p>
      </dgm:t>
    </dgm:pt>
    <dgm:pt modelId="{FB97F153-18C0-4004-A653-A31739F759D7}">
      <dgm:prSet custT="1"/>
      <dgm:spPr/>
      <dgm:t>
        <a:bodyPr/>
        <a:lstStyle/>
        <a:p>
          <a:r>
            <a:rPr lang="ru-RU" sz="3200" b="1" dirty="0" smtClean="0">
              <a:solidFill>
                <a:schemeClr val="tx1"/>
              </a:solidFill>
              <a:latin typeface="Arial Narrow" pitchFamily="34" charset="0"/>
            </a:rPr>
            <a:t>Коммерческие и некоммерческие организации</a:t>
          </a:r>
          <a:endParaRPr lang="ru-RU" sz="3200" b="1" dirty="0">
            <a:solidFill>
              <a:schemeClr val="tx1"/>
            </a:solidFill>
            <a:latin typeface="Arial Narrow" pitchFamily="34" charset="0"/>
          </a:endParaRPr>
        </a:p>
      </dgm:t>
    </dgm:pt>
    <dgm:pt modelId="{A6E2C524-2273-41E1-AEA3-A9739D77B3CC}" type="parTrans" cxnId="{66808285-481A-415F-B15B-9C4F9D3F39D8}">
      <dgm:prSet/>
      <dgm:spPr/>
      <dgm:t>
        <a:bodyPr/>
        <a:lstStyle/>
        <a:p>
          <a:endParaRPr lang="ru-RU"/>
        </a:p>
      </dgm:t>
    </dgm:pt>
    <dgm:pt modelId="{C0D2D736-9925-4038-84A5-CC6B8AC4C6E5}" type="sibTrans" cxnId="{66808285-481A-415F-B15B-9C4F9D3F39D8}">
      <dgm:prSet/>
      <dgm:spPr/>
      <dgm:t>
        <a:bodyPr/>
        <a:lstStyle/>
        <a:p>
          <a:endParaRPr lang="ru-RU"/>
        </a:p>
      </dgm:t>
    </dgm:pt>
    <dgm:pt modelId="{E61A2049-47F0-4583-BE1A-BCB2FC9FE1C1}" type="pres">
      <dgm:prSet presAssocID="{8AEAF3EA-F844-43A4-9C42-988DFD734FE1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364E9B9-815D-4940-BAB3-738C528362C7}" type="pres">
      <dgm:prSet presAssocID="{BF6DE38D-DB0B-442C-B726-C7C4FF4537BA}" presName="horFlow" presStyleCnt="0"/>
      <dgm:spPr/>
    </dgm:pt>
    <dgm:pt modelId="{1665163F-1E3C-4679-88CE-C2035B6C2873}" type="pres">
      <dgm:prSet presAssocID="{BF6DE38D-DB0B-442C-B726-C7C4FF4537BA}" presName="bigChev" presStyleLbl="node1" presStyleIdx="0" presStyleCnt="5" custScaleX="434358" custScaleY="151082" custLinFactNeighborX="0" custLinFactNeighborY="-33687"/>
      <dgm:spPr/>
      <dgm:t>
        <a:bodyPr/>
        <a:lstStyle/>
        <a:p>
          <a:endParaRPr lang="ru-RU"/>
        </a:p>
      </dgm:t>
    </dgm:pt>
    <dgm:pt modelId="{443BAE5B-8F9F-44EA-A6DE-A00ED09980AD}" type="pres">
      <dgm:prSet presAssocID="{BF6DE38D-DB0B-442C-B726-C7C4FF4537BA}" presName="vSp" presStyleCnt="0"/>
      <dgm:spPr/>
    </dgm:pt>
    <dgm:pt modelId="{21EE9E62-5EBE-4685-B551-78890704AB24}" type="pres">
      <dgm:prSet presAssocID="{1CD8D54E-B308-472C-9563-FA1EA929F24A}" presName="horFlow" presStyleCnt="0"/>
      <dgm:spPr/>
    </dgm:pt>
    <dgm:pt modelId="{F8314980-4E98-41F3-B7FD-45FC9ACF724D}" type="pres">
      <dgm:prSet presAssocID="{1CD8D54E-B308-472C-9563-FA1EA929F24A}" presName="bigChev" presStyleLbl="node1" presStyleIdx="1" presStyleCnt="5" custScaleX="434358" custLinFactNeighborX="0" custLinFactNeighborY="-27639"/>
      <dgm:spPr/>
      <dgm:t>
        <a:bodyPr/>
        <a:lstStyle/>
        <a:p>
          <a:endParaRPr lang="ru-RU"/>
        </a:p>
      </dgm:t>
    </dgm:pt>
    <dgm:pt modelId="{CA8C0079-3FA2-4DAE-91EB-478A53B13AE0}" type="pres">
      <dgm:prSet presAssocID="{1CD8D54E-B308-472C-9563-FA1EA929F24A}" presName="vSp" presStyleCnt="0"/>
      <dgm:spPr/>
    </dgm:pt>
    <dgm:pt modelId="{C7E93EA9-CDB7-4BA8-B92E-2C81BAF854AD}" type="pres">
      <dgm:prSet presAssocID="{FB97F153-18C0-4004-A653-A31739F759D7}" presName="horFlow" presStyleCnt="0"/>
      <dgm:spPr/>
    </dgm:pt>
    <dgm:pt modelId="{0AB933C9-E242-4FC5-B557-0A367E858712}" type="pres">
      <dgm:prSet presAssocID="{FB97F153-18C0-4004-A653-A31739F759D7}" presName="bigChev" presStyleLbl="node1" presStyleIdx="2" presStyleCnt="5" custScaleX="434358" custLinFactNeighborX="11" custLinFactNeighborY="-5162"/>
      <dgm:spPr/>
      <dgm:t>
        <a:bodyPr/>
        <a:lstStyle/>
        <a:p>
          <a:endParaRPr lang="ru-RU"/>
        </a:p>
      </dgm:t>
    </dgm:pt>
    <dgm:pt modelId="{18E4565E-49B1-4142-97F9-0258BDB839E5}" type="pres">
      <dgm:prSet presAssocID="{FB97F153-18C0-4004-A653-A31739F759D7}" presName="vSp" presStyleCnt="0"/>
      <dgm:spPr/>
    </dgm:pt>
    <dgm:pt modelId="{390BD873-F584-4AC5-87B0-B8EAA68B14B5}" type="pres">
      <dgm:prSet presAssocID="{62762BDF-C6FC-4476-AB94-4D6E3A86ACF4}" presName="horFlow" presStyleCnt="0"/>
      <dgm:spPr/>
    </dgm:pt>
    <dgm:pt modelId="{B56661AC-A7E6-4419-801D-5CF21C09DFCC}" type="pres">
      <dgm:prSet presAssocID="{62762BDF-C6FC-4476-AB94-4D6E3A86ACF4}" presName="bigChev" presStyleLbl="node1" presStyleIdx="3" presStyleCnt="5" custScaleX="434358" custLinFactNeighborX="1826" custLinFactNeighborY="12302"/>
      <dgm:spPr/>
      <dgm:t>
        <a:bodyPr/>
        <a:lstStyle/>
        <a:p>
          <a:endParaRPr lang="ru-RU"/>
        </a:p>
      </dgm:t>
    </dgm:pt>
    <dgm:pt modelId="{36C31186-D6D5-413E-AD8B-31B4C3A0168F}" type="pres">
      <dgm:prSet presAssocID="{62762BDF-C6FC-4476-AB94-4D6E3A86ACF4}" presName="vSp" presStyleCnt="0"/>
      <dgm:spPr/>
    </dgm:pt>
    <dgm:pt modelId="{4FE147F9-2741-4C2E-8FC5-8366ECF60632}" type="pres">
      <dgm:prSet presAssocID="{7F3125F6-9986-47B3-B355-41F608F5F5A3}" presName="horFlow" presStyleCnt="0"/>
      <dgm:spPr/>
    </dgm:pt>
    <dgm:pt modelId="{232A0C35-9549-44FB-9571-3F4EBAAD3FAF}" type="pres">
      <dgm:prSet presAssocID="{7F3125F6-9986-47B3-B355-41F608F5F5A3}" presName="bigChev" presStyleLbl="node1" presStyleIdx="4" presStyleCnt="5" custScaleX="434358" custLinFactNeighborX="0" custLinFactNeighborY="28803"/>
      <dgm:spPr/>
      <dgm:t>
        <a:bodyPr/>
        <a:lstStyle/>
        <a:p>
          <a:endParaRPr lang="ru-RU"/>
        </a:p>
      </dgm:t>
    </dgm:pt>
  </dgm:ptLst>
  <dgm:cxnLst>
    <dgm:cxn modelId="{7544B49D-145D-496A-A47E-B77AC2C55255}" type="presOf" srcId="{62762BDF-C6FC-4476-AB94-4D6E3A86ACF4}" destId="{B56661AC-A7E6-4419-801D-5CF21C09DFCC}" srcOrd="0" destOrd="0" presId="urn:microsoft.com/office/officeart/2005/8/layout/lProcess3"/>
    <dgm:cxn modelId="{7CDBC2CC-CEE3-422B-A4CC-4D1754DEBEA7}" type="presOf" srcId="{FB97F153-18C0-4004-A653-A31739F759D7}" destId="{0AB933C9-E242-4FC5-B557-0A367E858712}" srcOrd="0" destOrd="0" presId="urn:microsoft.com/office/officeart/2005/8/layout/lProcess3"/>
    <dgm:cxn modelId="{66808285-481A-415F-B15B-9C4F9D3F39D8}" srcId="{8AEAF3EA-F844-43A4-9C42-988DFD734FE1}" destId="{FB97F153-18C0-4004-A653-A31739F759D7}" srcOrd="2" destOrd="0" parTransId="{A6E2C524-2273-41E1-AEA3-A9739D77B3CC}" sibTransId="{C0D2D736-9925-4038-84A5-CC6B8AC4C6E5}"/>
    <dgm:cxn modelId="{B6A1BA40-B3FD-4F0D-8B20-744FB280C0E3}" srcId="{8AEAF3EA-F844-43A4-9C42-988DFD734FE1}" destId="{7F3125F6-9986-47B3-B355-41F608F5F5A3}" srcOrd="4" destOrd="0" parTransId="{93E3FFC2-4334-48C6-937F-FE99B896100E}" sibTransId="{87F29DE0-F35E-4EAF-A59C-346082647264}"/>
    <dgm:cxn modelId="{200463E2-C5A8-4FC0-B910-070EA49C25ED}" type="presOf" srcId="{BF6DE38D-DB0B-442C-B726-C7C4FF4537BA}" destId="{1665163F-1E3C-4679-88CE-C2035B6C2873}" srcOrd="0" destOrd="0" presId="urn:microsoft.com/office/officeart/2005/8/layout/lProcess3"/>
    <dgm:cxn modelId="{B8776A87-B8EE-4F1F-B938-2F86EEA2330A}" type="presOf" srcId="{1CD8D54E-B308-472C-9563-FA1EA929F24A}" destId="{F8314980-4E98-41F3-B7FD-45FC9ACF724D}" srcOrd="0" destOrd="0" presId="urn:microsoft.com/office/officeart/2005/8/layout/lProcess3"/>
    <dgm:cxn modelId="{A2D44EDA-5154-4BE9-A435-6F4B7F72A722}" srcId="{8AEAF3EA-F844-43A4-9C42-988DFD734FE1}" destId="{BF6DE38D-DB0B-442C-B726-C7C4FF4537BA}" srcOrd="0" destOrd="0" parTransId="{C7D86B74-30EA-4386-BA0C-0F13BF9634E0}" sibTransId="{79EBD480-D75A-482F-97DC-E42C59685924}"/>
    <dgm:cxn modelId="{A23DB3D9-746B-4E4B-B077-64C596AD72C2}" srcId="{8AEAF3EA-F844-43A4-9C42-988DFD734FE1}" destId="{62762BDF-C6FC-4476-AB94-4D6E3A86ACF4}" srcOrd="3" destOrd="0" parTransId="{174EC330-EC4A-42BA-8B77-3B6E92197F22}" sibTransId="{04F10971-6BB1-45A3-B54E-ABD77644317C}"/>
    <dgm:cxn modelId="{DD91B05C-97FF-4954-B5F9-9317D422E16E}" type="presOf" srcId="{8AEAF3EA-F844-43A4-9C42-988DFD734FE1}" destId="{E61A2049-47F0-4583-BE1A-BCB2FC9FE1C1}" srcOrd="0" destOrd="0" presId="urn:microsoft.com/office/officeart/2005/8/layout/lProcess3"/>
    <dgm:cxn modelId="{79145563-D777-4C74-A423-BF58E5570643}" type="presOf" srcId="{7F3125F6-9986-47B3-B355-41F608F5F5A3}" destId="{232A0C35-9549-44FB-9571-3F4EBAAD3FAF}" srcOrd="0" destOrd="0" presId="urn:microsoft.com/office/officeart/2005/8/layout/lProcess3"/>
    <dgm:cxn modelId="{9ADB51E1-F3FC-47DF-B172-04DAF9759AB7}" srcId="{8AEAF3EA-F844-43A4-9C42-988DFD734FE1}" destId="{1CD8D54E-B308-472C-9563-FA1EA929F24A}" srcOrd="1" destOrd="0" parTransId="{2E0DB2F0-A7FE-4738-A37B-909705F92A51}" sibTransId="{926F3F8A-2B87-4C86-879F-AFDC94E85A79}"/>
    <dgm:cxn modelId="{6E346271-1D6B-4CBB-8606-E92CB96DE406}" type="presParOf" srcId="{E61A2049-47F0-4583-BE1A-BCB2FC9FE1C1}" destId="{C364E9B9-815D-4940-BAB3-738C528362C7}" srcOrd="0" destOrd="0" presId="urn:microsoft.com/office/officeart/2005/8/layout/lProcess3"/>
    <dgm:cxn modelId="{0C9ABF65-7962-4516-B248-7F82F00EC69A}" type="presParOf" srcId="{C364E9B9-815D-4940-BAB3-738C528362C7}" destId="{1665163F-1E3C-4679-88CE-C2035B6C2873}" srcOrd="0" destOrd="0" presId="urn:microsoft.com/office/officeart/2005/8/layout/lProcess3"/>
    <dgm:cxn modelId="{7FF5A8F4-EA75-4032-9FA0-892846214F35}" type="presParOf" srcId="{E61A2049-47F0-4583-BE1A-BCB2FC9FE1C1}" destId="{443BAE5B-8F9F-44EA-A6DE-A00ED09980AD}" srcOrd="1" destOrd="0" presId="urn:microsoft.com/office/officeart/2005/8/layout/lProcess3"/>
    <dgm:cxn modelId="{AB0E2359-8764-4E96-9B15-A8F77EDFBC0D}" type="presParOf" srcId="{E61A2049-47F0-4583-BE1A-BCB2FC9FE1C1}" destId="{21EE9E62-5EBE-4685-B551-78890704AB24}" srcOrd="2" destOrd="0" presId="urn:microsoft.com/office/officeart/2005/8/layout/lProcess3"/>
    <dgm:cxn modelId="{05778FA1-9E95-433B-BC08-8F9DA847BB81}" type="presParOf" srcId="{21EE9E62-5EBE-4685-B551-78890704AB24}" destId="{F8314980-4E98-41F3-B7FD-45FC9ACF724D}" srcOrd="0" destOrd="0" presId="urn:microsoft.com/office/officeart/2005/8/layout/lProcess3"/>
    <dgm:cxn modelId="{875E030B-37B3-42DB-A7E0-458612461DD4}" type="presParOf" srcId="{E61A2049-47F0-4583-BE1A-BCB2FC9FE1C1}" destId="{CA8C0079-3FA2-4DAE-91EB-478A53B13AE0}" srcOrd="3" destOrd="0" presId="urn:microsoft.com/office/officeart/2005/8/layout/lProcess3"/>
    <dgm:cxn modelId="{626C1FBC-1E39-489D-B3AB-E40EBC4213BB}" type="presParOf" srcId="{E61A2049-47F0-4583-BE1A-BCB2FC9FE1C1}" destId="{C7E93EA9-CDB7-4BA8-B92E-2C81BAF854AD}" srcOrd="4" destOrd="0" presId="urn:microsoft.com/office/officeart/2005/8/layout/lProcess3"/>
    <dgm:cxn modelId="{03866779-189A-4F90-81B1-EED17A33B401}" type="presParOf" srcId="{C7E93EA9-CDB7-4BA8-B92E-2C81BAF854AD}" destId="{0AB933C9-E242-4FC5-B557-0A367E858712}" srcOrd="0" destOrd="0" presId="urn:microsoft.com/office/officeart/2005/8/layout/lProcess3"/>
    <dgm:cxn modelId="{CFB5B212-838C-4EB2-B3B3-1F001A63C183}" type="presParOf" srcId="{E61A2049-47F0-4583-BE1A-BCB2FC9FE1C1}" destId="{18E4565E-49B1-4142-97F9-0258BDB839E5}" srcOrd="5" destOrd="0" presId="urn:microsoft.com/office/officeart/2005/8/layout/lProcess3"/>
    <dgm:cxn modelId="{9569C1CC-6610-4A38-A8CE-DE84A237D948}" type="presParOf" srcId="{E61A2049-47F0-4583-BE1A-BCB2FC9FE1C1}" destId="{390BD873-F584-4AC5-87B0-B8EAA68B14B5}" srcOrd="6" destOrd="0" presId="urn:microsoft.com/office/officeart/2005/8/layout/lProcess3"/>
    <dgm:cxn modelId="{C464E5DA-3977-4BB1-A4FD-3CC9C9D2CB33}" type="presParOf" srcId="{390BD873-F584-4AC5-87B0-B8EAA68B14B5}" destId="{B56661AC-A7E6-4419-801D-5CF21C09DFCC}" srcOrd="0" destOrd="0" presId="urn:microsoft.com/office/officeart/2005/8/layout/lProcess3"/>
    <dgm:cxn modelId="{62331368-613B-46BA-BC79-A7D8F7299A13}" type="presParOf" srcId="{E61A2049-47F0-4583-BE1A-BCB2FC9FE1C1}" destId="{36C31186-D6D5-413E-AD8B-31B4C3A0168F}" srcOrd="7" destOrd="0" presId="urn:microsoft.com/office/officeart/2005/8/layout/lProcess3"/>
    <dgm:cxn modelId="{5DEB385C-CE23-4DF9-853F-758F45E53EB5}" type="presParOf" srcId="{E61A2049-47F0-4583-BE1A-BCB2FC9FE1C1}" destId="{4FE147F9-2741-4C2E-8FC5-8366ECF60632}" srcOrd="8" destOrd="0" presId="urn:microsoft.com/office/officeart/2005/8/layout/lProcess3"/>
    <dgm:cxn modelId="{01BEA4B3-740A-4F16-B4F0-0DA4AFA01157}" type="presParOf" srcId="{4FE147F9-2741-4C2E-8FC5-8366ECF60632}" destId="{232A0C35-9549-44FB-9571-3F4EBAAD3FA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1E3014-BA4C-4FCC-9FA3-3FFD53DC2651}" type="doc">
      <dgm:prSet loTypeId="urn:diagrams.loki3.com/BracketList+Icon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4092052-0A00-40F9-B799-F7C76E3C078E}">
      <dgm:prSet phldrT="[Текст]" custT="1"/>
      <dgm:spPr/>
      <dgm:t>
        <a:bodyPr/>
        <a:lstStyle/>
        <a:p>
          <a:r>
            <a:rPr lang="ru-RU" sz="3200" b="1" dirty="0" smtClean="0">
              <a:latin typeface="Arial Narrow" pitchFamily="34" charset="0"/>
            </a:rPr>
            <a:t>Нормы-запреты</a:t>
          </a:r>
          <a:endParaRPr lang="ru-RU" sz="3200" b="1" dirty="0">
            <a:latin typeface="Arial Narrow" pitchFamily="34" charset="0"/>
          </a:endParaRPr>
        </a:p>
      </dgm:t>
    </dgm:pt>
    <dgm:pt modelId="{3BFA864A-766B-4F82-B509-BF4A238B7724}" type="parTrans" cxnId="{6DDC1BC0-6FDC-4962-9185-A87756822863}">
      <dgm:prSet/>
      <dgm:spPr/>
      <dgm:t>
        <a:bodyPr/>
        <a:lstStyle/>
        <a:p>
          <a:endParaRPr lang="ru-RU"/>
        </a:p>
      </dgm:t>
    </dgm:pt>
    <dgm:pt modelId="{AE830F80-A3F1-44A3-948F-318400534AC7}" type="sibTrans" cxnId="{6DDC1BC0-6FDC-4962-9185-A87756822863}">
      <dgm:prSet/>
      <dgm:spPr/>
      <dgm:t>
        <a:bodyPr/>
        <a:lstStyle/>
        <a:p>
          <a:endParaRPr lang="ru-RU"/>
        </a:p>
      </dgm:t>
    </dgm:pt>
    <dgm:pt modelId="{07500393-77A3-49D4-8B2A-CFC30A8A8994}">
      <dgm:prSet phldrT="[Текст]" custT="1"/>
      <dgm:spPr/>
      <dgm:t>
        <a:bodyPr/>
        <a:lstStyle/>
        <a:p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Действуют как предупреждение не совершать определённые действия</a:t>
          </a:r>
          <a:endParaRPr lang="ru-RU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gm:t>
    </dgm:pt>
    <dgm:pt modelId="{1EB989BB-744B-40B0-A8D7-20A6A37AB924}" type="parTrans" cxnId="{B5075BE5-7F74-4699-A277-3B066557252C}">
      <dgm:prSet/>
      <dgm:spPr/>
      <dgm:t>
        <a:bodyPr/>
        <a:lstStyle/>
        <a:p>
          <a:endParaRPr lang="ru-RU"/>
        </a:p>
      </dgm:t>
    </dgm:pt>
    <dgm:pt modelId="{6D8662EE-7890-499A-91E5-AEC964B0236E}" type="sibTrans" cxnId="{B5075BE5-7F74-4699-A277-3B066557252C}">
      <dgm:prSet/>
      <dgm:spPr/>
      <dgm:t>
        <a:bodyPr/>
        <a:lstStyle/>
        <a:p>
          <a:endParaRPr lang="ru-RU"/>
        </a:p>
      </dgm:t>
    </dgm:pt>
    <dgm:pt modelId="{1717DCC0-3063-4A19-AB8F-BC19F2A3E0DE}">
      <dgm:prSet phldrT="[Текст]" custT="1"/>
      <dgm:spPr/>
      <dgm:t>
        <a:bodyPr/>
        <a:lstStyle/>
        <a:p>
          <a:r>
            <a:rPr lang="ru-RU" sz="3200" b="1" dirty="0" smtClean="0"/>
            <a:t>Нормы-</a:t>
          </a:r>
          <a:r>
            <a:rPr lang="ru-RU" sz="3200" b="1" dirty="0" err="1" smtClean="0"/>
            <a:t>предпи</a:t>
          </a:r>
          <a:r>
            <a:rPr lang="ru-RU" sz="3200" b="1" dirty="0" smtClean="0"/>
            <a:t>-</a:t>
          </a:r>
          <a:r>
            <a:rPr lang="ru-RU" sz="3200" b="1" dirty="0" err="1" smtClean="0"/>
            <a:t>сания</a:t>
          </a:r>
          <a:endParaRPr lang="ru-RU" sz="3200" b="1" dirty="0"/>
        </a:p>
      </dgm:t>
    </dgm:pt>
    <dgm:pt modelId="{915C9183-813F-433F-85F6-7208F8874FF7}" type="parTrans" cxnId="{9B22C1CE-F382-438E-A9F3-BFACD602D358}">
      <dgm:prSet/>
      <dgm:spPr/>
      <dgm:t>
        <a:bodyPr/>
        <a:lstStyle/>
        <a:p>
          <a:endParaRPr lang="ru-RU"/>
        </a:p>
      </dgm:t>
    </dgm:pt>
    <dgm:pt modelId="{DA15A7F5-722A-4B3C-98FD-F2E6B8B73A18}" type="sibTrans" cxnId="{9B22C1CE-F382-438E-A9F3-BFACD602D358}">
      <dgm:prSet/>
      <dgm:spPr/>
      <dgm:t>
        <a:bodyPr/>
        <a:lstStyle/>
        <a:p>
          <a:endParaRPr lang="ru-RU"/>
        </a:p>
      </dgm:t>
    </dgm:pt>
    <dgm:pt modelId="{4359ED78-D0B9-4958-9869-1AA0FA94F252}">
      <dgm:prSet phldrT="[Текст]" custT="1"/>
      <dgm:spPr/>
      <dgm:t>
        <a:bodyPr/>
        <a:lstStyle/>
        <a:p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Требуют от субъекта </a:t>
          </a:r>
          <a:r>
            <a:rPr lang="ru-RU" sz="2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соверше-ния</a:t>
          </a:r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 определённых действий</a:t>
          </a:r>
          <a:endParaRPr lang="ru-RU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gm:t>
    </dgm:pt>
    <dgm:pt modelId="{F3B5A7F8-11C5-4DC1-AE61-D0B35A1E004F}" type="parTrans" cxnId="{2D8CDAC1-778C-4A7E-AAAE-C4AF5F8778E1}">
      <dgm:prSet/>
      <dgm:spPr/>
      <dgm:t>
        <a:bodyPr/>
        <a:lstStyle/>
        <a:p>
          <a:endParaRPr lang="ru-RU"/>
        </a:p>
      </dgm:t>
    </dgm:pt>
    <dgm:pt modelId="{DFF878D4-A7EE-40A0-B0F2-742E6AF725AE}" type="sibTrans" cxnId="{2D8CDAC1-778C-4A7E-AAAE-C4AF5F8778E1}">
      <dgm:prSet/>
      <dgm:spPr/>
      <dgm:t>
        <a:bodyPr/>
        <a:lstStyle/>
        <a:p>
          <a:endParaRPr lang="ru-RU"/>
        </a:p>
      </dgm:t>
    </dgm:pt>
    <dgm:pt modelId="{A69DD78E-E1D7-4A5B-AF1A-3E59D25E2932}">
      <dgm:prSet custT="1"/>
      <dgm:spPr/>
      <dgm:t>
        <a:bodyPr/>
        <a:lstStyle/>
        <a:p>
          <a:r>
            <a:rPr lang="ru-RU" sz="3200" b="1" dirty="0" smtClean="0">
              <a:latin typeface="Arial Narrow" pitchFamily="34" charset="0"/>
            </a:rPr>
            <a:t>Нормы-</a:t>
          </a:r>
          <a:r>
            <a:rPr lang="ru-RU" sz="3200" b="1" dirty="0" err="1" smtClean="0">
              <a:latin typeface="Arial Narrow" pitchFamily="34" charset="0"/>
            </a:rPr>
            <a:t>дозволе</a:t>
          </a:r>
          <a:r>
            <a:rPr lang="ru-RU" sz="3200" b="1" dirty="0" smtClean="0">
              <a:latin typeface="Arial Narrow" pitchFamily="34" charset="0"/>
            </a:rPr>
            <a:t>-</a:t>
          </a:r>
          <a:r>
            <a:rPr lang="ru-RU" sz="3200" b="1" dirty="0" err="1" smtClean="0">
              <a:latin typeface="Arial Narrow" pitchFamily="34" charset="0"/>
            </a:rPr>
            <a:t>ния</a:t>
          </a:r>
          <a:endParaRPr lang="ru-RU" sz="3200" b="1" dirty="0">
            <a:latin typeface="Arial Narrow" pitchFamily="34" charset="0"/>
          </a:endParaRPr>
        </a:p>
      </dgm:t>
    </dgm:pt>
    <dgm:pt modelId="{CBEB983F-2987-46DF-9854-C034C0AC1002}" type="parTrans" cxnId="{9B0000C5-4EE9-4B5A-BB4B-D5DC8A1CCF3F}">
      <dgm:prSet/>
      <dgm:spPr/>
      <dgm:t>
        <a:bodyPr/>
        <a:lstStyle/>
        <a:p>
          <a:endParaRPr lang="ru-RU"/>
        </a:p>
      </dgm:t>
    </dgm:pt>
    <dgm:pt modelId="{C70CD1E3-207C-4D6A-A04F-8275C08987AF}" type="sibTrans" cxnId="{9B0000C5-4EE9-4B5A-BB4B-D5DC8A1CCF3F}">
      <dgm:prSet/>
      <dgm:spPr/>
      <dgm:t>
        <a:bodyPr/>
        <a:lstStyle/>
        <a:p>
          <a:endParaRPr lang="ru-RU"/>
        </a:p>
      </dgm:t>
    </dgm:pt>
    <dgm:pt modelId="{58A04D2E-B05D-4530-ABC4-9B3ED41F8DCC}">
      <dgm:prSet custT="1"/>
      <dgm:spPr/>
      <dgm:t>
        <a:bodyPr/>
        <a:lstStyle/>
        <a:p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Составляют основную часть административного права</a:t>
          </a:r>
          <a:endParaRPr lang="ru-RU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gm:t>
    </dgm:pt>
    <dgm:pt modelId="{7A2F7A7A-C998-4311-805F-7BC25E147D94}" type="parTrans" cxnId="{8EF4B42C-CE01-4EA0-8E14-3C1D558BA636}">
      <dgm:prSet/>
      <dgm:spPr/>
      <dgm:t>
        <a:bodyPr/>
        <a:lstStyle/>
        <a:p>
          <a:endParaRPr lang="ru-RU"/>
        </a:p>
      </dgm:t>
    </dgm:pt>
    <dgm:pt modelId="{4FD5552D-DFF8-4FC2-92E7-FC586C5DB6C2}" type="sibTrans" cxnId="{8EF4B42C-CE01-4EA0-8E14-3C1D558BA636}">
      <dgm:prSet/>
      <dgm:spPr/>
      <dgm:t>
        <a:bodyPr/>
        <a:lstStyle/>
        <a:p>
          <a:endParaRPr lang="ru-RU"/>
        </a:p>
      </dgm:t>
    </dgm:pt>
    <dgm:pt modelId="{F9B680D9-F273-4FE8-A554-304B08DE80A8}">
      <dgm:prSet custT="1"/>
      <dgm:spPr/>
      <dgm:t>
        <a:bodyPr/>
        <a:lstStyle/>
        <a:p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Это права, которыми граждане пользуются по своему </a:t>
          </a:r>
          <a:r>
            <a:rPr lang="ru-RU" sz="2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усмотре-нию</a:t>
          </a:r>
          <a:endParaRPr lang="ru-RU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gm:t>
    </dgm:pt>
    <dgm:pt modelId="{E8691288-A0B6-400E-AA61-5B16A3F9E69F}" type="parTrans" cxnId="{8B670FB6-03C9-47B1-BA26-782B67754AF1}">
      <dgm:prSet/>
      <dgm:spPr/>
      <dgm:t>
        <a:bodyPr/>
        <a:lstStyle/>
        <a:p>
          <a:endParaRPr lang="ru-RU"/>
        </a:p>
      </dgm:t>
    </dgm:pt>
    <dgm:pt modelId="{9F0A5425-EC7A-4E33-8901-1E00CCB7FB87}" type="sibTrans" cxnId="{8B670FB6-03C9-47B1-BA26-782B67754AF1}">
      <dgm:prSet/>
      <dgm:spPr/>
      <dgm:t>
        <a:bodyPr/>
        <a:lstStyle/>
        <a:p>
          <a:endParaRPr lang="ru-RU"/>
        </a:p>
      </dgm:t>
    </dgm:pt>
    <dgm:pt modelId="{B4690515-4EDC-4E68-8A21-6F988915D84C}" type="pres">
      <dgm:prSet presAssocID="{B21E3014-BA4C-4FCC-9FA3-3FFD53DC265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1E538FB-14E7-44AB-A216-BFFC53824D47}" type="pres">
      <dgm:prSet presAssocID="{74092052-0A00-40F9-B799-F7C76E3C078E}" presName="linNode" presStyleCnt="0"/>
      <dgm:spPr/>
    </dgm:pt>
    <dgm:pt modelId="{F4B2ED1A-A509-4D9F-BAEE-0C01B42138AC}" type="pres">
      <dgm:prSet presAssocID="{74092052-0A00-40F9-B799-F7C76E3C078E}" presName="parTx" presStyleLbl="revTx" presStyleIdx="0" presStyleCnt="3" custLinFactNeighborX="764" custLinFactNeighborY="-4165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450D49-8F9C-4FD7-A03F-25BE5A6914BA}" type="pres">
      <dgm:prSet presAssocID="{74092052-0A00-40F9-B799-F7C76E3C078E}" presName="bracket" presStyleLbl="parChTrans1D1" presStyleIdx="0" presStyleCnt="3" custLinFactNeighborX="45426" custLinFactNeighborY="-41657"/>
      <dgm:spPr/>
    </dgm:pt>
    <dgm:pt modelId="{58F60F4E-4AF3-4796-8A16-1B9980F1E970}" type="pres">
      <dgm:prSet presAssocID="{74092052-0A00-40F9-B799-F7C76E3C078E}" presName="spH" presStyleCnt="0"/>
      <dgm:spPr/>
    </dgm:pt>
    <dgm:pt modelId="{9A8F80E8-212F-43BD-AAFA-B1E4DBA27482}" type="pres">
      <dgm:prSet presAssocID="{74092052-0A00-40F9-B799-F7C76E3C078E}" presName="desTx" presStyleLbl="node1" presStyleIdx="0" presStyleCnt="3" custLinFactNeighborX="2444" custLinFactNeighborY="-422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8DF0E3-3FB0-49C2-BF58-8EA7D9D6709D}" type="pres">
      <dgm:prSet presAssocID="{AE830F80-A3F1-44A3-948F-318400534AC7}" presName="spV" presStyleCnt="0"/>
      <dgm:spPr/>
    </dgm:pt>
    <dgm:pt modelId="{3CF75357-CB69-4F7D-A094-A4AC9B10F8AC}" type="pres">
      <dgm:prSet presAssocID="{1717DCC0-3063-4A19-AB8F-BC19F2A3E0DE}" presName="linNode" presStyleCnt="0"/>
      <dgm:spPr/>
    </dgm:pt>
    <dgm:pt modelId="{CD2A3C33-E8F5-448F-9195-1BF2522C6F18}" type="pres">
      <dgm:prSet presAssocID="{1717DCC0-3063-4A19-AB8F-BC19F2A3E0DE}" presName="parTx" presStyleLbl="revTx" presStyleIdx="1" presStyleCnt="3" custLinFactNeighborY="289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6E3634-126E-488A-B294-C7CED36D3A94}" type="pres">
      <dgm:prSet presAssocID="{1717DCC0-3063-4A19-AB8F-BC19F2A3E0DE}" presName="bracket" presStyleLbl="parChTrans1D1" presStyleIdx="1" presStyleCnt="3" custLinFactNeighborX="1198" custLinFactNeighborY="-5460"/>
      <dgm:spPr/>
    </dgm:pt>
    <dgm:pt modelId="{FD48DFEB-8634-4725-96E9-9302FA2EABB9}" type="pres">
      <dgm:prSet presAssocID="{1717DCC0-3063-4A19-AB8F-BC19F2A3E0DE}" presName="spH" presStyleCnt="0"/>
      <dgm:spPr/>
    </dgm:pt>
    <dgm:pt modelId="{E8EFFF68-2D6B-43CF-8548-7A1544CAF862}" type="pres">
      <dgm:prSet presAssocID="{1717DCC0-3063-4A19-AB8F-BC19F2A3E0DE}" presName="desTx" presStyleLbl="node1" presStyleIdx="1" presStyleCnt="3" custLinFactNeighborX="-5286" custLinFactNeighborY="18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733670-E6BC-425C-85D8-E80D4EA37E32}" type="pres">
      <dgm:prSet presAssocID="{DA15A7F5-722A-4B3C-98FD-F2E6B8B73A18}" presName="spV" presStyleCnt="0"/>
      <dgm:spPr/>
    </dgm:pt>
    <dgm:pt modelId="{1DA46178-EE50-4199-A177-E2958B9B8F8D}" type="pres">
      <dgm:prSet presAssocID="{A69DD78E-E1D7-4A5B-AF1A-3E59D25E2932}" presName="linNode" presStyleCnt="0"/>
      <dgm:spPr/>
    </dgm:pt>
    <dgm:pt modelId="{A0DF118B-C94B-442F-AB6D-874F66E0B061}" type="pres">
      <dgm:prSet presAssocID="{A69DD78E-E1D7-4A5B-AF1A-3E59D25E2932}" presName="parTx" presStyleLbl="revTx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97FA3A-E963-49C4-B761-1E69B07775BD}" type="pres">
      <dgm:prSet presAssocID="{A69DD78E-E1D7-4A5B-AF1A-3E59D25E2932}" presName="bracket" presStyleLbl="parChTrans1D1" presStyleIdx="2" presStyleCnt="3"/>
      <dgm:spPr/>
    </dgm:pt>
    <dgm:pt modelId="{131B9347-731B-44A1-8452-4DA85842224A}" type="pres">
      <dgm:prSet presAssocID="{A69DD78E-E1D7-4A5B-AF1A-3E59D25E2932}" presName="spH" presStyleCnt="0"/>
      <dgm:spPr/>
    </dgm:pt>
    <dgm:pt modelId="{DCB76CB6-7A4F-4929-AC13-E0E9761DED96}" type="pres">
      <dgm:prSet presAssocID="{A69DD78E-E1D7-4A5B-AF1A-3E59D25E2932}" presName="des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8CDAC1-778C-4A7E-AAAE-C4AF5F8778E1}" srcId="{1717DCC0-3063-4A19-AB8F-BC19F2A3E0DE}" destId="{4359ED78-D0B9-4958-9869-1AA0FA94F252}" srcOrd="0" destOrd="0" parTransId="{F3B5A7F8-11C5-4DC1-AE61-D0B35A1E004F}" sibTransId="{DFF878D4-A7EE-40A0-B0F2-742E6AF725AE}"/>
    <dgm:cxn modelId="{ED244B8D-C4C8-4D11-B6B9-475D9F2D5E0B}" type="presOf" srcId="{58A04D2E-B05D-4530-ABC4-9B3ED41F8DCC}" destId="{DCB76CB6-7A4F-4929-AC13-E0E9761DED96}" srcOrd="0" destOrd="0" presId="urn:diagrams.loki3.com/BracketList+Icon"/>
    <dgm:cxn modelId="{B5075BE5-7F74-4699-A277-3B066557252C}" srcId="{74092052-0A00-40F9-B799-F7C76E3C078E}" destId="{07500393-77A3-49D4-8B2A-CFC30A8A8994}" srcOrd="0" destOrd="0" parTransId="{1EB989BB-744B-40B0-A8D7-20A6A37AB924}" sibTransId="{6D8662EE-7890-499A-91E5-AEC964B0236E}"/>
    <dgm:cxn modelId="{9B22C1CE-F382-438E-A9F3-BFACD602D358}" srcId="{B21E3014-BA4C-4FCC-9FA3-3FFD53DC2651}" destId="{1717DCC0-3063-4A19-AB8F-BC19F2A3E0DE}" srcOrd="1" destOrd="0" parTransId="{915C9183-813F-433F-85F6-7208F8874FF7}" sibTransId="{DA15A7F5-722A-4B3C-98FD-F2E6B8B73A18}"/>
    <dgm:cxn modelId="{000C46E3-2A2B-4AFC-8A7C-3E06C4005622}" type="presOf" srcId="{4359ED78-D0B9-4958-9869-1AA0FA94F252}" destId="{E8EFFF68-2D6B-43CF-8548-7A1544CAF862}" srcOrd="0" destOrd="0" presId="urn:diagrams.loki3.com/BracketList+Icon"/>
    <dgm:cxn modelId="{231EE61B-5130-498E-BE3D-9864347F95ED}" type="presOf" srcId="{F9B680D9-F273-4FE8-A554-304B08DE80A8}" destId="{DCB76CB6-7A4F-4929-AC13-E0E9761DED96}" srcOrd="0" destOrd="1" presId="urn:diagrams.loki3.com/BracketList+Icon"/>
    <dgm:cxn modelId="{8B670FB6-03C9-47B1-BA26-782B67754AF1}" srcId="{A69DD78E-E1D7-4A5B-AF1A-3E59D25E2932}" destId="{F9B680D9-F273-4FE8-A554-304B08DE80A8}" srcOrd="1" destOrd="0" parTransId="{E8691288-A0B6-400E-AA61-5B16A3F9E69F}" sibTransId="{9F0A5425-EC7A-4E33-8901-1E00CCB7FB87}"/>
    <dgm:cxn modelId="{D8983048-88A1-41F5-B3D3-0427ECDF41B9}" type="presOf" srcId="{74092052-0A00-40F9-B799-F7C76E3C078E}" destId="{F4B2ED1A-A509-4D9F-BAEE-0C01B42138AC}" srcOrd="0" destOrd="0" presId="urn:diagrams.loki3.com/BracketList+Icon"/>
    <dgm:cxn modelId="{6DDC1BC0-6FDC-4962-9185-A87756822863}" srcId="{B21E3014-BA4C-4FCC-9FA3-3FFD53DC2651}" destId="{74092052-0A00-40F9-B799-F7C76E3C078E}" srcOrd="0" destOrd="0" parTransId="{3BFA864A-766B-4F82-B509-BF4A238B7724}" sibTransId="{AE830F80-A3F1-44A3-948F-318400534AC7}"/>
    <dgm:cxn modelId="{B2033EDE-DCBB-448A-A816-741E4E1CD825}" type="presOf" srcId="{1717DCC0-3063-4A19-AB8F-BC19F2A3E0DE}" destId="{CD2A3C33-E8F5-448F-9195-1BF2522C6F18}" srcOrd="0" destOrd="0" presId="urn:diagrams.loki3.com/BracketList+Icon"/>
    <dgm:cxn modelId="{23C6D545-2E3C-47C3-9C0A-36211788FACE}" type="presOf" srcId="{07500393-77A3-49D4-8B2A-CFC30A8A8994}" destId="{9A8F80E8-212F-43BD-AAFA-B1E4DBA27482}" srcOrd="0" destOrd="0" presId="urn:diagrams.loki3.com/BracketList+Icon"/>
    <dgm:cxn modelId="{789A2FA6-64EF-47F8-959D-F8BB6CE4A433}" type="presOf" srcId="{B21E3014-BA4C-4FCC-9FA3-3FFD53DC2651}" destId="{B4690515-4EDC-4E68-8A21-6F988915D84C}" srcOrd="0" destOrd="0" presId="urn:diagrams.loki3.com/BracketList+Icon"/>
    <dgm:cxn modelId="{9B0000C5-4EE9-4B5A-BB4B-D5DC8A1CCF3F}" srcId="{B21E3014-BA4C-4FCC-9FA3-3FFD53DC2651}" destId="{A69DD78E-E1D7-4A5B-AF1A-3E59D25E2932}" srcOrd="2" destOrd="0" parTransId="{CBEB983F-2987-46DF-9854-C034C0AC1002}" sibTransId="{C70CD1E3-207C-4D6A-A04F-8275C08987AF}"/>
    <dgm:cxn modelId="{8EF4B42C-CE01-4EA0-8E14-3C1D558BA636}" srcId="{A69DD78E-E1D7-4A5B-AF1A-3E59D25E2932}" destId="{58A04D2E-B05D-4530-ABC4-9B3ED41F8DCC}" srcOrd="0" destOrd="0" parTransId="{7A2F7A7A-C998-4311-805F-7BC25E147D94}" sibTransId="{4FD5552D-DFF8-4FC2-92E7-FC586C5DB6C2}"/>
    <dgm:cxn modelId="{602944DE-C1F8-4535-A427-5ECD82E7936F}" type="presOf" srcId="{A69DD78E-E1D7-4A5B-AF1A-3E59D25E2932}" destId="{A0DF118B-C94B-442F-AB6D-874F66E0B061}" srcOrd="0" destOrd="0" presId="urn:diagrams.loki3.com/BracketList+Icon"/>
    <dgm:cxn modelId="{E74832D9-0E01-479A-A290-808803FB5CD4}" type="presParOf" srcId="{B4690515-4EDC-4E68-8A21-6F988915D84C}" destId="{E1E538FB-14E7-44AB-A216-BFFC53824D47}" srcOrd="0" destOrd="0" presId="urn:diagrams.loki3.com/BracketList+Icon"/>
    <dgm:cxn modelId="{AEF38671-2ECC-460D-B748-911B2C68B6BB}" type="presParOf" srcId="{E1E538FB-14E7-44AB-A216-BFFC53824D47}" destId="{F4B2ED1A-A509-4D9F-BAEE-0C01B42138AC}" srcOrd="0" destOrd="0" presId="urn:diagrams.loki3.com/BracketList+Icon"/>
    <dgm:cxn modelId="{73DB5560-6A2F-450A-B29B-FE2E404F3549}" type="presParOf" srcId="{E1E538FB-14E7-44AB-A216-BFFC53824D47}" destId="{A8450D49-8F9C-4FD7-A03F-25BE5A6914BA}" srcOrd="1" destOrd="0" presId="urn:diagrams.loki3.com/BracketList+Icon"/>
    <dgm:cxn modelId="{8E410B96-7997-4932-BBD4-1769412122AE}" type="presParOf" srcId="{E1E538FB-14E7-44AB-A216-BFFC53824D47}" destId="{58F60F4E-4AF3-4796-8A16-1B9980F1E970}" srcOrd="2" destOrd="0" presId="urn:diagrams.loki3.com/BracketList+Icon"/>
    <dgm:cxn modelId="{F054E572-0F0A-46F8-8D84-E80A7AFC4334}" type="presParOf" srcId="{E1E538FB-14E7-44AB-A216-BFFC53824D47}" destId="{9A8F80E8-212F-43BD-AAFA-B1E4DBA27482}" srcOrd="3" destOrd="0" presId="urn:diagrams.loki3.com/BracketList+Icon"/>
    <dgm:cxn modelId="{81DE67B6-8B56-4AAB-AEC5-3366B94C177A}" type="presParOf" srcId="{B4690515-4EDC-4E68-8A21-6F988915D84C}" destId="{768DF0E3-3FB0-49C2-BF58-8EA7D9D6709D}" srcOrd="1" destOrd="0" presId="urn:diagrams.loki3.com/BracketList+Icon"/>
    <dgm:cxn modelId="{8E570577-1324-453A-9757-E9AB97A5C294}" type="presParOf" srcId="{B4690515-4EDC-4E68-8A21-6F988915D84C}" destId="{3CF75357-CB69-4F7D-A094-A4AC9B10F8AC}" srcOrd="2" destOrd="0" presId="urn:diagrams.loki3.com/BracketList+Icon"/>
    <dgm:cxn modelId="{276270F0-987F-408E-92DA-8BDD204CCCA0}" type="presParOf" srcId="{3CF75357-CB69-4F7D-A094-A4AC9B10F8AC}" destId="{CD2A3C33-E8F5-448F-9195-1BF2522C6F18}" srcOrd="0" destOrd="0" presId="urn:diagrams.loki3.com/BracketList+Icon"/>
    <dgm:cxn modelId="{025A756E-4A11-48C6-88B0-888D4D4CE5C7}" type="presParOf" srcId="{3CF75357-CB69-4F7D-A094-A4AC9B10F8AC}" destId="{DC6E3634-126E-488A-B294-C7CED36D3A94}" srcOrd="1" destOrd="0" presId="urn:diagrams.loki3.com/BracketList+Icon"/>
    <dgm:cxn modelId="{04057995-6C60-4B9B-A9BD-13FA6BB77CB9}" type="presParOf" srcId="{3CF75357-CB69-4F7D-A094-A4AC9B10F8AC}" destId="{FD48DFEB-8634-4725-96E9-9302FA2EABB9}" srcOrd="2" destOrd="0" presId="urn:diagrams.loki3.com/BracketList+Icon"/>
    <dgm:cxn modelId="{82E59F91-6B41-4DE6-BA3D-3AFAAAFA5C96}" type="presParOf" srcId="{3CF75357-CB69-4F7D-A094-A4AC9B10F8AC}" destId="{E8EFFF68-2D6B-43CF-8548-7A1544CAF862}" srcOrd="3" destOrd="0" presId="urn:diagrams.loki3.com/BracketList+Icon"/>
    <dgm:cxn modelId="{6A3B6682-7F21-4E8C-A9B0-997DC59BDBCF}" type="presParOf" srcId="{B4690515-4EDC-4E68-8A21-6F988915D84C}" destId="{30733670-E6BC-425C-85D8-E80D4EA37E32}" srcOrd="3" destOrd="0" presId="urn:diagrams.loki3.com/BracketList+Icon"/>
    <dgm:cxn modelId="{52F276D0-3670-4254-9BC3-C7124CD52C3A}" type="presParOf" srcId="{B4690515-4EDC-4E68-8A21-6F988915D84C}" destId="{1DA46178-EE50-4199-A177-E2958B9B8F8D}" srcOrd="4" destOrd="0" presId="urn:diagrams.loki3.com/BracketList+Icon"/>
    <dgm:cxn modelId="{BDE1092B-D663-40D3-936A-B99A83F7019D}" type="presParOf" srcId="{1DA46178-EE50-4199-A177-E2958B9B8F8D}" destId="{A0DF118B-C94B-442F-AB6D-874F66E0B061}" srcOrd="0" destOrd="0" presId="urn:diagrams.loki3.com/BracketList+Icon"/>
    <dgm:cxn modelId="{9185C67D-F633-47D3-8529-451D7660CBA2}" type="presParOf" srcId="{1DA46178-EE50-4199-A177-E2958B9B8F8D}" destId="{9297FA3A-E963-49C4-B761-1E69B07775BD}" srcOrd="1" destOrd="0" presId="urn:diagrams.loki3.com/BracketList+Icon"/>
    <dgm:cxn modelId="{F841B951-6A80-483C-97CE-1E07BF8C1A7F}" type="presParOf" srcId="{1DA46178-EE50-4199-A177-E2958B9B8F8D}" destId="{131B9347-731B-44A1-8452-4DA85842224A}" srcOrd="2" destOrd="0" presId="urn:diagrams.loki3.com/BracketList+Icon"/>
    <dgm:cxn modelId="{D35C1BAD-8A78-4623-8A13-7D57D370C63B}" type="presParOf" srcId="{1DA46178-EE50-4199-A177-E2958B9B8F8D}" destId="{DCB76CB6-7A4F-4929-AC13-E0E9761DED96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65163F-1E3C-4679-88CE-C2035B6C2873}">
      <dsp:nvSpPr>
        <dsp:cNvPr id="0" name=""/>
        <dsp:cNvSpPr/>
      </dsp:nvSpPr>
      <dsp:spPr>
        <a:xfrm>
          <a:off x="3" y="0"/>
          <a:ext cx="7929610" cy="1103257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Государственные органы </a:t>
          </a:r>
          <a:r>
            <a:rPr lang="ru-RU" sz="32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исполнительнной</a:t>
          </a:r>
          <a:r>
            <a:rPr lang="ru-RU" sz="3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 власти</a:t>
          </a:r>
          <a:endParaRPr lang="ru-RU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sp:txBody>
      <dsp:txXfrm>
        <a:off x="551632" y="0"/>
        <a:ext cx="6826353" cy="1103257"/>
      </dsp:txXfrm>
    </dsp:sp>
    <dsp:sp modelId="{F8314980-4E98-41F3-B7FD-45FC9ACF724D}">
      <dsp:nvSpPr>
        <dsp:cNvPr id="0" name=""/>
        <dsp:cNvSpPr/>
      </dsp:nvSpPr>
      <dsp:spPr>
        <a:xfrm>
          <a:off x="3" y="1213990"/>
          <a:ext cx="7929610" cy="730237"/>
        </a:xfrm>
        <a:prstGeom prst="chevron">
          <a:avLst/>
        </a:prstGeom>
        <a:gradFill rotWithShape="0">
          <a:gsLst>
            <a:gs pos="0">
              <a:schemeClr val="accent5">
                <a:hueOff val="-2483469"/>
                <a:satOff val="9953"/>
                <a:lumOff val="2157"/>
                <a:alphaOff val="0"/>
                <a:shade val="51000"/>
                <a:satMod val="130000"/>
              </a:schemeClr>
            </a:gs>
            <a:gs pos="80000">
              <a:schemeClr val="accent5">
                <a:hueOff val="-2483469"/>
                <a:satOff val="9953"/>
                <a:lumOff val="2157"/>
                <a:alphaOff val="0"/>
                <a:shade val="93000"/>
                <a:satMod val="130000"/>
              </a:schemeClr>
            </a:gs>
            <a:gs pos="100000">
              <a:schemeClr val="accent5">
                <a:hueOff val="-2483469"/>
                <a:satOff val="9953"/>
                <a:lumOff val="215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tx1"/>
              </a:solidFill>
              <a:latin typeface="Arial Narrow" pitchFamily="34" charset="0"/>
            </a:rPr>
            <a:t>Органы местного самоуправления</a:t>
          </a:r>
          <a:endParaRPr lang="ru-RU" sz="32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365122" y="1213990"/>
        <a:ext cx="7199373" cy="730237"/>
      </dsp:txXfrm>
    </dsp:sp>
    <dsp:sp modelId="{0AB933C9-E242-4FC5-B557-0A367E858712}">
      <dsp:nvSpPr>
        <dsp:cNvPr id="0" name=""/>
        <dsp:cNvSpPr/>
      </dsp:nvSpPr>
      <dsp:spPr>
        <a:xfrm>
          <a:off x="7" y="2210596"/>
          <a:ext cx="7929610" cy="730237"/>
        </a:xfrm>
        <a:prstGeom prst="chevron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tx1"/>
              </a:solidFill>
              <a:latin typeface="Arial Narrow" pitchFamily="34" charset="0"/>
            </a:rPr>
            <a:t>Коммерческие и некоммерческие организации</a:t>
          </a:r>
          <a:endParaRPr lang="ru-RU" sz="32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365126" y="2210596"/>
        <a:ext cx="7199373" cy="730237"/>
      </dsp:txXfrm>
    </dsp:sp>
    <dsp:sp modelId="{B56661AC-A7E6-4419-801D-5CF21C09DFCC}">
      <dsp:nvSpPr>
        <dsp:cNvPr id="0" name=""/>
        <dsp:cNvSpPr/>
      </dsp:nvSpPr>
      <dsp:spPr>
        <a:xfrm>
          <a:off x="7" y="3170596"/>
          <a:ext cx="7929610" cy="730237"/>
        </a:xfrm>
        <a:prstGeom prst="chevron">
          <a:avLst/>
        </a:prstGeom>
        <a:gradFill rotWithShape="0">
          <a:gsLst>
            <a:gs pos="0">
              <a:schemeClr val="accent5">
                <a:hueOff val="-7450407"/>
                <a:satOff val="29858"/>
                <a:lumOff val="6471"/>
                <a:alphaOff val="0"/>
                <a:shade val="51000"/>
                <a:satMod val="130000"/>
              </a:schemeClr>
            </a:gs>
            <a:gs pos="80000">
              <a:schemeClr val="accent5">
                <a:hueOff val="-7450407"/>
                <a:satOff val="29858"/>
                <a:lumOff val="6471"/>
                <a:alphaOff val="0"/>
                <a:shade val="93000"/>
                <a:satMod val="130000"/>
              </a:schemeClr>
            </a:gs>
            <a:gs pos="100000">
              <a:schemeClr val="accent5">
                <a:hueOff val="-7450407"/>
                <a:satOff val="29858"/>
                <a:lumOff val="647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Должностные лица</a:t>
          </a:r>
          <a:endParaRPr lang="ru-RU" sz="32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sp:txBody>
      <dsp:txXfrm>
        <a:off x="365126" y="3170596"/>
        <a:ext cx="7199373" cy="730237"/>
      </dsp:txXfrm>
    </dsp:sp>
    <dsp:sp modelId="{232A0C35-9549-44FB-9571-3F4EBAAD3FAF}">
      <dsp:nvSpPr>
        <dsp:cNvPr id="0" name=""/>
        <dsp:cNvSpPr/>
      </dsp:nvSpPr>
      <dsp:spPr>
        <a:xfrm>
          <a:off x="3" y="4123563"/>
          <a:ext cx="7929610" cy="730237"/>
        </a:xfrm>
        <a:prstGeom prst="chevron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Отдельные граждане</a:t>
          </a:r>
          <a:endParaRPr lang="ru-RU" sz="32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sp:txBody>
      <dsp:txXfrm>
        <a:off x="365122" y="4123563"/>
        <a:ext cx="7199373" cy="7302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B2ED1A-A509-4D9F-BAEE-0C01B42138AC}">
      <dsp:nvSpPr>
        <dsp:cNvPr id="0" name=""/>
        <dsp:cNvSpPr/>
      </dsp:nvSpPr>
      <dsp:spPr>
        <a:xfrm>
          <a:off x="3029" y="0"/>
          <a:ext cx="1982404" cy="985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81280" rIns="227584" bIns="81280" numCol="1" spcCol="1270" anchor="ctr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Arial Narrow" pitchFamily="34" charset="0"/>
            </a:rPr>
            <a:t>Нормы-запреты</a:t>
          </a:r>
          <a:endParaRPr lang="ru-RU" sz="3200" b="1" kern="1200" dirty="0">
            <a:latin typeface="Arial Narrow" pitchFamily="34" charset="0"/>
          </a:endParaRPr>
        </a:p>
      </dsp:txBody>
      <dsp:txXfrm>
        <a:off x="3029" y="0"/>
        <a:ext cx="1982404" cy="985049"/>
      </dsp:txXfrm>
    </dsp:sp>
    <dsp:sp modelId="{A8450D49-8F9C-4FD7-A03F-25BE5A6914BA}">
      <dsp:nvSpPr>
        <dsp:cNvPr id="0" name=""/>
        <dsp:cNvSpPr/>
      </dsp:nvSpPr>
      <dsp:spPr>
        <a:xfrm>
          <a:off x="2054446" y="0"/>
          <a:ext cx="396480" cy="1292876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8F80E8-212F-43BD-AAFA-B1E4DBA27482}">
      <dsp:nvSpPr>
        <dsp:cNvPr id="0" name=""/>
        <dsp:cNvSpPr/>
      </dsp:nvSpPr>
      <dsp:spPr>
        <a:xfrm>
          <a:off x="2537477" y="0"/>
          <a:ext cx="5392140" cy="129287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Действуют как предупреждение не совершать определённые действия</a:t>
          </a:r>
          <a:endParaRPr lang="ru-RU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sp:txBody>
      <dsp:txXfrm>
        <a:off x="2537477" y="0"/>
        <a:ext cx="5392140" cy="1292876"/>
      </dsp:txXfrm>
    </dsp:sp>
    <dsp:sp modelId="{CD2A3C33-E8F5-448F-9195-1BF2522C6F18}">
      <dsp:nvSpPr>
        <dsp:cNvPr id="0" name=""/>
        <dsp:cNvSpPr/>
      </dsp:nvSpPr>
      <dsp:spPr>
        <a:xfrm>
          <a:off x="0" y="1355718"/>
          <a:ext cx="1982404" cy="1465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81280" rIns="227584" bIns="81280" numCol="1" spcCol="1270" anchor="ctr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Нормы-</a:t>
          </a:r>
          <a:r>
            <a:rPr lang="ru-RU" sz="3200" b="1" kern="1200" dirty="0" err="1" smtClean="0"/>
            <a:t>предпи</a:t>
          </a:r>
          <a:r>
            <a:rPr lang="ru-RU" sz="3200" b="1" kern="1200" dirty="0" smtClean="0"/>
            <a:t>-</a:t>
          </a:r>
          <a:r>
            <a:rPr lang="ru-RU" sz="3200" b="1" kern="1200" dirty="0" err="1" smtClean="0"/>
            <a:t>сания</a:t>
          </a:r>
          <a:endParaRPr lang="ru-RU" sz="3200" b="1" kern="1200" dirty="0"/>
        </a:p>
      </dsp:txBody>
      <dsp:txXfrm>
        <a:off x="0" y="1355718"/>
        <a:ext cx="1982404" cy="1465560"/>
      </dsp:txXfrm>
    </dsp:sp>
    <dsp:sp modelId="{DC6E3634-126E-488A-B294-C7CED36D3A94}">
      <dsp:nvSpPr>
        <dsp:cNvPr id="0" name=""/>
        <dsp:cNvSpPr/>
      </dsp:nvSpPr>
      <dsp:spPr>
        <a:xfrm>
          <a:off x="1984304" y="1233285"/>
          <a:ext cx="396480" cy="146556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EFFF68-2D6B-43CF-8548-7A1544CAF862}">
      <dsp:nvSpPr>
        <dsp:cNvPr id="0" name=""/>
        <dsp:cNvSpPr/>
      </dsp:nvSpPr>
      <dsp:spPr>
        <a:xfrm>
          <a:off x="2529094" y="1340198"/>
          <a:ext cx="5392140" cy="146556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Требуют от субъекта </a:t>
          </a:r>
          <a:r>
            <a:rPr lang="ru-RU" sz="28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соверше-ния</a:t>
          </a:r>
          <a:r>
            <a:rPr lang="ru-RU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 определённых действий</a:t>
          </a:r>
          <a:endParaRPr lang="ru-RU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sp:txBody>
      <dsp:txXfrm>
        <a:off x="2529094" y="1340198"/>
        <a:ext cx="5392140" cy="1465560"/>
      </dsp:txXfrm>
    </dsp:sp>
    <dsp:sp modelId="{A0DF118B-C94B-442F-AB6D-874F66E0B061}">
      <dsp:nvSpPr>
        <dsp:cNvPr id="0" name=""/>
        <dsp:cNvSpPr/>
      </dsp:nvSpPr>
      <dsp:spPr>
        <a:xfrm>
          <a:off x="0" y="3144709"/>
          <a:ext cx="1982404" cy="1393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81280" rIns="227584" bIns="81280" numCol="1" spcCol="1270" anchor="ctr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Arial Narrow" pitchFamily="34" charset="0"/>
            </a:rPr>
            <a:t>Нормы-</a:t>
          </a:r>
          <a:r>
            <a:rPr lang="ru-RU" sz="3200" b="1" kern="1200" dirty="0" err="1" smtClean="0">
              <a:latin typeface="Arial Narrow" pitchFamily="34" charset="0"/>
            </a:rPr>
            <a:t>дозволе</a:t>
          </a:r>
          <a:r>
            <a:rPr lang="ru-RU" sz="3200" b="1" kern="1200" dirty="0" smtClean="0">
              <a:latin typeface="Arial Narrow" pitchFamily="34" charset="0"/>
            </a:rPr>
            <a:t>-</a:t>
          </a:r>
          <a:r>
            <a:rPr lang="ru-RU" sz="3200" b="1" kern="1200" dirty="0" err="1" smtClean="0">
              <a:latin typeface="Arial Narrow" pitchFamily="34" charset="0"/>
            </a:rPr>
            <a:t>ния</a:t>
          </a:r>
          <a:endParaRPr lang="ru-RU" sz="3200" b="1" kern="1200" dirty="0">
            <a:latin typeface="Arial Narrow" pitchFamily="34" charset="0"/>
          </a:endParaRPr>
        </a:p>
      </dsp:txBody>
      <dsp:txXfrm>
        <a:off x="0" y="3144709"/>
        <a:ext cx="1982404" cy="1393484"/>
      </dsp:txXfrm>
    </dsp:sp>
    <dsp:sp modelId="{9297FA3A-E963-49C4-B761-1E69B07775BD}">
      <dsp:nvSpPr>
        <dsp:cNvPr id="0" name=""/>
        <dsp:cNvSpPr/>
      </dsp:nvSpPr>
      <dsp:spPr>
        <a:xfrm>
          <a:off x="1982404" y="2796338"/>
          <a:ext cx="396480" cy="2090226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B76CB6-7A4F-4929-AC13-E0E9761DED96}">
      <dsp:nvSpPr>
        <dsp:cNvPr id="0" name=""/>
        <dsp:cNvSpPr/>
      </dsp:nvSpPr>
      <dsp:spPr>
        <a:xfrm>
          <a:off x="2537477" y="2796338"/>
          <a:ext cx="5392140" cy="209022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Составляют основную часть административного права</a:t>
          </a:r>
          <a:endParaRPr lang="ru-RU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Это права, которыми граждане пользуются по своему </a:t>
          </a:r>
          <a:r>
            <a:rPr lang="ru-RU" sz="28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усмотре-нию</a:t>
          </a:r>
          <a:endParaRPr lang="ru-RU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sp:txBody>
      <dsp:txXfrm>
        <a:off x="2537477" y="2796338"/>
        <a:ext cx="5392140" cy="20902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BracketList+Icon">
  <dgm:title val="Список с вертикальной скобкой"/>
  <dgm:desc val="Служит для отображения сгруппированных блоков данных.  Хорошо подходит для размещения большого количества текста уровня 2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94328-1CB5-4481-B046-663606390ECE}" type="datetimeFigureOut">
              <a:rPr lang="ru-RU" smtClean="0"/>
              <a:pPr/>
              <a:t>18.02.2013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12ABC-1F85-4E8D-AC88-7C280DD4F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94328-1CB5-4481-B046-663606390ECE}" type="datetimeFigureOut">
              <a:rPr lang="ru-RU" smtClean="0"/>
              <a:pPr/>
              <a:t>18.02.2013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12ABC-1F85-4E8D-AC88-7C280DD4F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94328-1CB5-4481-B046-663606390ECE}" type="datetimeFigureOut">
              <a:rPr lang="ru-RU" smtClean="0"/>
              <a:pPr/>
              <a:t>18.02.2013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12ABC-1F85-4E8D-AC88-7C280DD4F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94328-1CB5-4481-B046-663606390ECE}" type="datetimeFigureOut">
              <a:rPr lang="ru-RU" smtClean="0"/>
              <a:pPr/>
              <a:t>18.02.2013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12ABC-1F85-4E8D-AC88-7C280DD4F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94328-1CB5-4481-B046-663606390ECE}" type="datetimeFigureOut">
              <a:rPr lang="ru-RU" smtClean="0"/>
              <a:pPr/>
              <a:t>18.02.2013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12ABC-1F85-4E8D-AC88-7C280DD4F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94328-1CB5-4481-B046-663606390ECE}" type="datetimeFigureOut">
              <a:rPr lang="ru-RU" smtClean="0"/>
              <a:pPr/>
              <a:t>18.02.2013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12ABC-1F85-4E8D-AC88-7C280DD4F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94328-1CB5-4481-B046-663606390ECE}" type="datetimeFigureOut">
              <a:rPr lang="ru-RU" smtClean="0"/>
              <a:pPr/>
              <a:t>18.02.2013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12ABC-1F85-4E8D-AC88-7C280DD4F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94328-1CB5-4481-B046-663606390ECE}" type="datetimeFigureOut">
              <a:rPr lang="ru-RU" smtClean="0"/>
              <a:pPr/>
              <a:t>18.02.2013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12ABC-1F85-4E8D-AC88-7C280DD4F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94328-1CB5-4481-B046-663606390ECE}" type="datetimeFigureOut">
              <a:rPr lang="ru-RU" smtClean="0"/>
              <a:pPr/>
              <a:t>18.02.2013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12ABC-1F85-4E8D-AC88-7C280DD4F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94328-1CB5-4481-B046-663606390ECE}" type="datetimeFigureOut">
              <a:rPr lang="ru-RU" smtClean="0"/>
              <a:pPr/>
              <a:t>18.02.2013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12ABC-1F85-4E8D-AC88-7C280DD4F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94328-1CB5-4481-B046-663606390ECE}" type="datetimeFigureOut">
              <a:rPr lang="ru-RU" smtClean="0"/>
              <a:pPr/>
              <a:t>18.02.2013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12ABC-1F85-4E8D-AC88-7C280DD4F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94328-1CB5-4481-B046-663606390ECE}" type="datetimeFigureOut">
              <a:rPr lang="ru-RU" smtClean="0"/>
              <a:pPr/>
              <a:t>18.02.2013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12ABC-1F85-4E8D-AC88-7C280DD4F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chemeClr val="accent5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Группа 31"/>
          <p:cNvGrpSpPr/>
          <p:nvPr/>
        </p:nvGrpSpPr>
        <p:grpSpPr>
          <a:xfrm>
            <a:off x="1857356" y="571480"/>
            <a:ext cx="4286280" cy="5286412"/>
            <a:chOff x="1857356" y="571480"/>
            <a:chExt cx="4286280" cy="5286412"/>
          </a:xfrm>
          <a:scene3d>
            <a:camera prst="perspectiveHeroicExtremeRightFacing">
              <a:rot lat="600000" lon="20400000" rev="174516"/>
            </a:camera>
            <a:lightRig rig="threePt" dir="t"/>
          </a:scene3d>
        </p:grpSpPr>
        <p:sp>
          <p:nvSpPr>
            <p:cNvPr id="5" name="Прямоугольник 4"/>
            <p:cNvSpPr/>
            <p:nvPr/>
          </p:nvSpPr>
          <p:spPr>
            <a:xfrm>
              <a:off x="1857356" y="571480"/>
              <a:ext cx="4286280" cy="5286412"/>
            </a:xfrm>
            <a:prstGeom prst="rect">
              <a:avLst/>
            </a:prstGeom>
            <a:solidFill>
              <a:srgbClr val="85BD5B"/>
            </a:solidFill>
            <a:ln w="9525" cmpd="sng">
              <a:solidFill>
                <a:schemeClr val="accent3"/>
              </a:solidFill>
            </a:ln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30" name="Группа 29"/>
            <p:cNvGrpSpPr/>
            <p:nvPr/>
          </p:nvGrpSpPr>
          <p:grpSpPr>
            <a:xfrm>
              <a:off x="3000364" y="2428868"/>
              <a:ext cx="2000264" cy="1214446"/>
              <a:chOff x="3214678" y="2428868"/>
              <a:chExt cx="1857388" cy="857256"/>
            </a:xfrm>
          </p:grpSpPr>
          <p:cxnSp>
            <p:nvCxnSpPr>
              <p:cNvPr id="7" name="Прямая соединительная линия 6"/>
              <p:cNvCxnSpPr/>
              <p:nvPr/>
            </p:nvCxnSpPr>
            <p:spPr>
              <a:xfrm>
                <a:off x="3214678" y="2643182"/>
                <a:ext cx="1857388" cy="0"/>
              </a:xfrm>
              <a:prstGeom prst="line">
                <a:avLst/>
              </a:prstGeom>
              <a:ln w="15875">
                <a:solidFill>
                  <a:schemeClr val="tx1">
                    <a:lumMod val="75000"/>
                    <a:lumOff val="25000"/>
                  </a:schemeClr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Прямая соединительная линия 9"/>
              <p:cNvCxnSpPr/>
              <p:nvPr/>
            </p:nvCxnSpPr>
            <p:spPr>
              <a:xfrm>
                <a:off x="3214678" y="2857496"/>
                <a:ext cx="1857388" cy="0"/>
              </a:xfrm>
              <a:prstGeom prst="line">
                <a:avLst/>
              </a:prstGeom>
              <a:ln w="15875">
                <a:solidFill>
                  <a:schemeClr val="tx1">
                    <a:lumMod val="75000"/>
                    <a:lumOff val="25000"/>
                  </a:schemeClr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Прямая соединительная линия 10"/>
              <p:cNvCxnSpPr/>
              <p:nvPr/>
            </p:nvCxnSpPr>
            <p:spPr>
              <a:xfrm>
                <a:off x="3214678" y="3071810"/>
                <a:ext cx="1857388" cy="0"/>
              </a:xfrm>
              <a:prstGeom prst="line">
                <a:avLst/>
              </a:prstGeom>
              <a:ln w="15875">
                <a:solidFill>
                  <a:schemeClr val="tx1">
                    <a:lumMod val="75000"/>
                    <a:lumOff val="25000"/>
                  </a:schemeClr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3214678" y="3286124"/>
                <a:ext cx="1857388" cy="0"/>
              </a:xfrm>
              <a:prstGeom prst="line">
                <a:avLst/>
              </a:prstGeom>
              <a:ln w="15875">
                <a:solidFill>
                  <a:schemeClr val="tx1">
                    <a:lumMod val="75000"/>
                    <a:lumOff val="25000"/>
                  </a:schemeClr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>
                <a:off x="3214678" y="2428868"/>
                <a:ext cx="1857388" cy="0"/>
              </a:xfrm>
              <a:prstGeom prst="line">
                <a:avLst/>
              </a:prstGeom>
              <a:ln w="15875">
                <a:solidFill>
                  <a:schemeClr val="tx1">
                    <a:lumMod val="75000"/>
                    <a:lumOff val="25000"/>
                  </a:schemeClr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TextBox 30"/>
            <p:cNvSpPr txBox="1"/>
            <p:nvPr/>
          </p:nvSpPr>
          <p:spPr>
            <a:xfrm>
              <a:off x="3000364" y="1643050"/>
              <a:ext cx="2071702" cy="2062103"/>
            </a:xfrm>
            <a:prstGeom prst="rect">
              <a:avLst/>
            </a:prstGeom>
            <a:noFill/>
            <a:sp3d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  </a:t>
              </a:r>
              <a:r>
                <a:rPr lang="ru-RU" dirty="0" smtClean="0">
                  <a:latin typeface="CyrillicOld" pitchFamily="2" charset="0"/>
                </a:rPr>
                <a:t> </a:t>
              </a:r>
              <a:r>
                <a:rPr lang="ru-RU" sz="3200" dirty="0" smtClean="0">
                  <a:latin typeface="CyrillicOld" pitchFamily="2" charset="0"/>
                </a:rPr>
                <a:t>Тетрадь </a:t>
              </a:r>
              <a:r>
                <a:rPr lang="ru-RU" sz="3200" b="1" i="1" dirty="0" smtClean="0">
                  <a:latin typeface="CyrillicOld" pitchFamily="2" charset="0"/>
                </a:rPr>
                <a:t>по обществознанию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141474" y="2454650"/>
            <a:ext cx="2786082" cy="2554545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ru-RU" sz="4000" b="1" i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Old" pitchFamily="2" charset="0"/>
              </a:rPr>
              <a:t>Административные правоотношения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chemeClr val="accent5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642918"/>
            <a:ext cx="7929618" cy="5643602"/>
          </a:xfrm>
          <a:prstGeom prst="rect">
            <a:avLst/>
          </a:prstGeom>
          <a:solidFill>
            <a:srgbClr val="F7F5F3"/>
          </a:solidFill>
          <a:ln w="19050" cmpd="sng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>
            <a:stCxn id="4" idx="0"/>
            <a:endCxn id="4" idx="2"/>
          </p:cNvCxnSpPr>
          <p:nvPr/>
        </p:nvCxnSpPr>
        <p:spPr>
          <a:xfrm rot="16200000" flipH="1">
            <a:off x="1714480" y="3464719"/>
            <a:ext cx="564360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  <a:effectLst>
            <a:outerShdw blurRad="101600" dist="25400" algn="l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-1678825" y="3464719"/>
            <a:ext cx="56436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5107785" y="3464719"/>
            <a:ext cx="56436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Группа 38"/>
          <p:cNvGrpSpPr/>
          <p:nvPr/>
        </p:nvGrpSpPr>
        <p:grpSpPr>
          <a:xfrm>
            <a:off x="571472" y="1071546"/>
            <a:ext cx="7929618" cy="4857784"/>
            <a:chOff x="571472" y="1000108"/>
            <a:chExt cx="7929618" cy="4857784"/>
          </a:xfrm>
        </p:grpSpPr>
        <p:cxnSp>
          <p:nvCxnSpPr>
            <p:cNvPr id="20" name="Прямая соединительная линия 19"/>
            <p:cNvCxnSpPr/>
            <p:nvPr/>
          </p:nvCxnSpPr>
          <p:spPr>
            <a:xfrm rot="10800000">
              <a:off x="571472" y="100010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10800000">
              <a:off x="571472" y="128586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rot="10800000">
              <a:off x="571472" y="157161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rot="10800000">
              <a:off x="571472" y="185736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10800000">
              <a:off x="571472" y="242886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10800000">
              <a:off x="571472" y="214311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rot="10800000">
              <a:off x="571472" y="271462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10800000">
              <a:off x="571472" y="300037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rot="10800000">
              <a:off x="571472" y="357187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10800000">
              <a:off x="571472" y="328612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10800000">
              <a:off x="571472" y="385762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rot="10800000">
              <a:off x="571472" y="414338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rot="10800000">
              <a:off x="571472" y="442913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rot="10800000">
              <a:off x="571472" y="528638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rot="10800000">
              <a:off x="571472" y="500063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 rot="10800000">
              <a:off x="571472" y="471488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 rot="10800000">
              <a:off x="571472" y="557214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 rot="10800000">
              <a:off x="571472" y="585789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571472" y="642918"/>
            <a:ext cx="792961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Arial Narrow" pitchFamily="34" charset="0"/>
              </a:rPr>
              <a:t>Область применения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i="1" dirty="0" smtClean="0">
                <a:latin typeface="Arial Narrow" pitchFamily="34" charset="0"/>
              </a:rPr>
              <a:t>Административное право регулирует деятельность исполнительной власти</a:t>
            </a:r>
            <a:r>
              <a:rPr lang="ru-RU" sz="2400" i="1" dirty="0" smtClean="0">
                <a:latin typeface="Arial Narrow" pitchFamily="34" charset="0"/>
              </a:rPr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i="1" dirty="0" smtClean="0">
                <a:latin typeface="Arial Narrow" pitchFamily="34" charset="0"/>
              </a:rPr>
              <a:t>Деятельность органов, призванных осуществлять функции государства.</a:t>
            </a:r>
          </a:p>
          <a:p>
            <a:r>
              <a:rPr lang="ru-RU" sz="3200" b="1" dirty="0" smtClean="0">
                <a:latin typeface="Arial Narrow" pitchFamily="34" charset="0"/>
              </a:rPr>
              <a:t>Особенности норм административного права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i="1" dirty="0" smtClean="0">
                <a:latin typeface="Arial Narrow" pitchFamily="34" charset="0"/>
              </a:rPr>
              <a:t>Предписания всегда носят властный, императивный (</a:t>
            </a:r>
            <a:r>
              <a:rPr lang="ru-RU" sz="2400" dirty="0" smtClean="0">
                <a:latin typeface="Arial Narrow" pitchFamily="34" charset="0"/>
              </a:rPr>
              <a:t>строго обязательный</a:t>
            </a:r>
            <a:r>
              <a:rPr lang="ru-RU" sz="2400" i="1" dirty="0" smtClean="0">
                <a:latin typeface="Arial Narrow" pitchFamily="34" charset="0"/>
              </a:rPr>
              <a:t>) характер,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i="1" dirty="0" smtClean="0">
                <a:latin typeface="Arial Narrow" pitchFamily="34" charset="0"/>
              </a:rPr>
              <a:t>Охватывают все основные сферы жизни общества.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4543445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46" y="4557732"/>
            <a:ext cx="2305051" cy="172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897" y="4572020"/>
            <a:ext cx="2667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4557732"/>
            <a:ext cx="2587676" cy="172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48" y="4572020"/>
            <a:ext cx="228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49" y="4618346"/>
            <a:ext cx="2295204" cy="1719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01" y="4505348"/>
            <a:ext cx="2433518" cy="183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766" y="4561134"/>
            <a:ext cx="2588079" cy="1725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982" y="4538676"/>
            <a:ext cx="2562327" cy="1798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chemeClr val="accent5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642918"/>
            <a:ext cx="7929618" cy="5643602"/>
          </a:xfrm>
          <a:prstGeom prst="rect">
            <a:avLst/>
          </a:prstGeom>
          <a:solidFill>
            <a:srgbClr val="F7F5F3"/>
          </a:solidFill>
          <a:ln w="19050" cmpd="sng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>
            <a:stCxn id="4" idx="0"/>
            <a:endCxn id="4" idx="2"/>
          </p:cNvCxnSpPr>
          <p:nvPr/>
        </p:nvCxnSpPr>
        <p:spPr>
          <a:xfrm rot="16200000" flipH="1">
            <a:off x="1714480" y="3464719"/>
            <a:ext cx="564360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  <a:effectLst>
            <a:outerShdw blurRad="101600" dist="25400" algn="l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-1678825" y="3464719"/>
            <a:ext cx="56436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5107785" y="3464719"/>
            <a:ext cx="56436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38"/>
          <p:cNvGrpSpPr/>
          <p:nvPr/>
        </p:nvGrpSpPr>
        <p:grpSpPr>
          <a:xfrm>
            <a:off x="571472" y="1071546"/>
            <a:ext cx="7929618" cy="4857784"/>
            <a:chOff x="571472" y="1000108"/>
            <a:chExt cx="7929618" cy="4857784"/>
          </a:xfrm>
        </p:grpSpPr>
        <p:cxnSp>
          <p:nvCxnSpPr>
            <p:cNvPr id="20" name="Прямая соединительная линия 19"/>
            <p:cNvCxnSpPr/>
            <p:nvPr/>
          </p:nvCxnSpPr>
          <p:spPr>
            <a:xfrm rot="10800000">
              <a:off x="571472" y="100010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10800000">
              <a:off x="571472" y="128586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rot="10800000">
              <a:off x="571472" y="157161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rot="10800000">
              <a:off x="571472" y="185736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10800000">
              <a:off x="571472" y="242886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10800000">
              <a:off x="571472" y="214311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rot="10800000">
              <a:off x="571472" y="271462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10800000">
              <a:off x="571472" y="300037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rot="10800000">
              <a:off x="571472" y="357187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10800000">
              <a:off x="571472" y="328612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10800000">
              <a:off x="571472" y="385762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rot="10800000">
              <a:off x="571472" y="414338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rot="10800000">
              <a:off x="571472" y="442913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rot="10800000">
              <a:off x="571472" y="528638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rot="10800000">
              <a:off x="571472" y="500063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 rot="10800000">
              <a:off x="571472" y="471488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 rot="10800000">
              <a:off x="571472" y="557214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 rot="10800000">
              <a:off x="571472" y="585789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571472" y="642918"/>
            <a:ext cx="79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Arial Narrow" pitchFamily="34" charset="0"/>
              </a:rPr>
              <a:t>Субъекты административного права</a:t>
            </a:r>
            <a:endParaRPr lang="ru-RU" sz="3200" b="1" dirty="0">
              <a:latin typeface="Arial Narrow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687829400"/>
              </p:ext>
            </p:extLst>
          </p:nvPr>
        </p:nvGraphicFramePr>
        <p:xfrm>
          <a:off x="571472" y="1432718"/>
          <a:ext cx="7929618" cy="4853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chemeClr val="accent5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642918"/>
            <a:ext cx="7929618" cy="5643602"/>
          </a:xfrm>
          <a:prstGeom prst="rect">
            <a:avLst/>
          </a:prstGeom>
          <a:solidFill>
            <a:srgbClr val="F7F5F3"/>
          </a:solidFill>
          <a:ln w="19050" cmpd="sng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>
            <a:stCxn id="4" idx="0"/>
            <a:endCxn id="4" idx="2"/>
          </p:cNvCxnSpPr>
          <p:nvPr/>
        </p:nvCxnSpPr>
        <p:spPr>
          <a:xfrm rot="16200000" flipH="1">
            <a:off x="1714480" y="3464719"/>
            <a:ext cx="564360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  <a:effectLst>
            <a:outerShdw blurRad="101600" dist="25400" algn="l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-1678825" y="3464719"/>
            <a:ext cx="56436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5107785" y="3464719"/>
            <a:ext cx="56436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38"/>
          <p:cNvGrpSpPr/>
          <p:nvPr/>
        </p:nvGrpSpPr>
        <p:grpSpPr>
          <a:xfrm>
            <a:off x="571472" y="1071546"/>
            <a:ext cx="7929618" cy="4857784"/>
            <a:chOff x="571472" y="1000108"/>
            <a:chExt cx="7929618" cy="4857784"/>
          </a:xfrm>
        </p:grpSpPr>
        <p:cxnSp>
          <p:nvCxnSpPr>
            <p:cNvPr id="20" name="Прямая соединительная линия 19"/>
            <p:cNvCxnSpPr/>
            <p:nvPr/>
          </p:nvCxnSpPr>
          <p:spPr>
            <a:xfrm rot="10800000">
              <a:off x="571472" y="100010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10800000">
              <a:off x="571472" y="128586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rot="10800000">
              <a:off x="571472" y="157161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rot="10800000">
              <a:off x="571472" y="185736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10800000">
              <a:off x="571472" y="242886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10800000">
              <a:off x="571472" y="214311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rot="10800000">
              <a:off x="571472" y="271462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10800000">
              <a:off x="571472" y="300037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rot="10800000">
              <a:off x="571472" y="357187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10800000">
              <a:off x="571472" y="328612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10800000">
              <a:off x="571472" y="385762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rot="10800000">
              <a:off x="571472" y="414338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rot="10800000">
              <a:off x="571472" y="442913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rot="10800000">
              <a:off x="571472" y="528638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rot="10800000">
              <a:off x="571472" y="500063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 rot="10800000">
              <a:off x="571472" y="471488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 rot="10800000">
              <a:off x="571472" y="557214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 rot="10800000">
              <a:off x="571472" y="585789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571472" y="642918"/>
            <a:ext cx="79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Arial Narrow" pitchFamily="34" charset="0"/>
              </a:rPr>
              <a:t>Формы норм административного права</a:t>
            </a:r>
            <a:endParaRPr lang="ru-RU" sz="3200" b="1" dirty="0">
              <a:latin typeface="Arial Narrow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415862634"/>
              </p:ext>
            </p:extLst>
          </p:nvPr>
        </p:nvGraphicFramePr>
        <p:xfrm>
          <a:off x="571472" y="1397000"/>
          <a:ext cx="7929618" cy="4889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chemeClr val="accent5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642918"/>
            <a:ext cx="7929618" cy="5643602"/>
          </a:xfrm>
          <a:prstGeom prst="rect">
            <a:avLst/>
          </a:prstGeom>
          <a:solidFill>
            <a:srgbClr val="F7F5F3"/>
          </a:solidFill>
          <a:ln w="19050" cmpd="sng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>
            <a:stCxn id="4" idx="0"/>
            <a:endCxn id="4" idx="2"/>
          </p:cNvCxnSpPr>
          <p:nvPr/>
        </p:nvCxnSpPr>
        <p:spPr>
          <a:xfrm rot="16200000" flipH="1">
            <a:off x="1714480" y="3464719"/>
            <a:ext cx="564360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  <a:effectLst>
            <a:outerShdw blurRad="101600" dist="25400" algn="l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-1678825" y="3464719"/>
            <a:ext cx="56436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5107785" y="3464719"/>
            <a:ext cx="56436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38"/>
          <p:cNvGrpSpPr/>
          <p:nvPr/>
        </p:nvGrpSpPr>
        <p:grpSpPr>
          <a:xfrm>
            <a:off x="571472" y="1071546"/>
            <a:ext cx="7929618" cy="4857784"/>
            <a:chOff x="571472" y="1000108"/>
            <a:chExt cx="7929618" cy="4857784"/>
          </a:xfrm>
        </p:grpSpPr>
        <p:cxnSp>
          <p:nvCxnSpPr>
            <p:cNvPr id="20" name="Прямая соединительная линия 19"/>
            <p:cNvCxnSpPr/>
            <p:nvPr/>
          </p:nvCxnSpPr>
          <p:spPr>
            <a:xfrm rot="10800000">
              <a:off x="571472" y="100010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10800000">
              <a:off x="571472" y="128586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rot="10800000">
              <a:off x="571472" y="157161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rot="10800000">
              <a:off x="571472" y="185736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10800000">
              <a:off x="571472" y="242886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10800000">
              <a:off x="571472" y="214311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rot="10800000">
              <a:off x="571472" y="271462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10800000">
              <a:off x="571472" y="300037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rot="10800000">
              <a:off x="571472" y="357187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10800000">
              <a:off x="571472" y="328612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10800000">
              <a:off x="571472" y="385762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rot="10800000">
              <a:off x="571472" y="414338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rot="10800000">
              <a:off x="571472" y="442913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rot="10800000">
              <a:off x="571472" y="528638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rot="10800000">
              <a:off x="571472" y="500063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 rot="10800000">
              <a:off x="571472" y="471488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 rot="10800000">
              <a:off x="571472" y="557214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 rot="10800000">
              <a:off x="571472" y="585789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571472" y="642918"/>
            <a:ext cx="792961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Arial Narrow" pitchFamily="34" charset="0"/>
              </a:rPr>
              <a:t>Черты административного правоотношения</a:t>
            </a:r>
          </a:p>
          <a:p>
            <a:pPr>
              <a:buFont typeface="Arial" pitchFamily="34" charset="0"/>
              <a:buChar char="•"/>
            </a:pPr>
            <a:r>
              <a:rPr lang="ru-RU" sz="2800" i="1" dirty="0" smtClean="0">
                <a:latin typeface="Arial Narrow" pitchFamily="34" charset="0"/>
              </a:rPr>
              <a:t>Административные </a:t>
            </a:r>
            <a:r>
              <a:rPr lang="ru-RU" sz="2800" i="1" dirty="0" smtClean="0">
                <a:latin typeface="Arial Narrow" pitchFamily="34" charset="0"/>
              </a:rPr>
              <a:t>правоотношения </a:t>
            </a:r>
            <a:r>
              <a:rPr lang="ru-RU" sz="2800" i="1" dirty="0" smtClean="0">
                <a:latin typeface="Arial Narrow" pitchFamily="34" charset="0"/>
              </a:rPr>
              <a:t>носят </a:t>
            </a:r>
            <a:r>
              <a:rPr lang="ru-RU" sz="2800" dirty="0" smtClean="0">
                <a:latin typeface="Arial Narrow" pitchFamily="34" charset="0"/>
              </a:rPr>
              <a:t>избирательный характер</a:t>
            </a:r>
            <a:r>
              <a:rPr lang="ru-RU" sz="2800" i="1" dirty="0" smtClean="0">
                <a:latin typeface="Arial Narrow" pitchFamily="34" charset="0"/>
              </a:rPr>
              <a:t>, </a:t>
            </a:r>
            <a:r>
              <a:rPr lang="ru-RU" sz="2800" i="1" dirty="0">
                <a:latin typeface="Arial Narrow" pitchFamily="34" charset="0"/>
              </a:rPr>
              <a:t>т</a:t>
            </a:r>
            <a:r>
              <a:rPr lang="ru-RU" sz="2800" i="1" dirty="0" smtClean="0">
                <a:latin typeface="Arial Narrow" pitchFamily="34" charset="0"/>
              </a:rPr>
              <a:t>.е. действуют </a:t>
            </a:r>
            <a:r>
              <a:rPr lang="ru-RU" sz="2800" dirty="0" smtClean="0">
                <a:latin typeface="Arial Narrow" pitchFamily="34" charset="0"/>
              </a:rPr>
              <a:t>только</a:t>
            </a:r>
            <a:r>
              <a:rPr lang="ru-RU" sz="2800" i="1" dirty="0" smtClean="0">
                <a:latin typeface="Arial Narrow" pitchFamily="34" charset="0"/>
              </a:rPr>
              <a:t> в сфере деятельности исполнительной власти;</a:t>
            </a:r>
          </a:p>
          <a:p>
            <a:pPr>
              <a:buFont typeface="Arial" pitchFamily="34" charset="0"/>
              <a:buChar char="•"/>
            </a:pPr>
            <a:r>
              <a:rPr lang="ru-RU" sz="2800" i="1" dirty="0" smtClean="0">
                <a:latin typeface="Arial Narrow" pitchFamily="34" charset="0"/>
              </a:rPr>
              <a:t>Одна из сторон административных отношений </a:t>
            </a:r>
            <a:r>
              <a:rPr lang="ru-RU" sz="2800" dirty="0" smtClean="0">
                <a:latin typeface="Arial Narrow" pitchFamily="34" charset="0"/>
              </a:rPr>
              <a:t>всегда</a:t>
            </a:r>
            <a:r>
              <a:rPr lang="ru-RU" sz="2800" i="1" dirty="0" smtClean="0">
                <a:latin typeface="Arial Narrow" pitchFamily="34" charset="0"/>
              </a:rPr>
              <a:t> субъект административной власти;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Arial Narrow" pitchFamily="34" charset="0"/>
              </a:rPr>
              <a:t>Всегда</a:t>
            </a:r>
            <a:r>
              <a:rPr lang="ru-RU" sz="2800" i="1" dirty="0" smtClean="0">
                <a:latin typeface="Arial Narrow" pitchFamily="34" charset="0"/>
              </a:rPr>
              <a:t> имеют </a:t>
            </a:r>
            <a:r>
              <a:rPr lang="ru-RU" sz="2800" dirty="0" smtClean="0">
                <a:latin typeface="Arial Narrow" pitchFamily="34" charset="0"/>
              </a:rPr>
              <a:t>властный характер</a:t>
            </a:r>
            <a:r>
              <a:rPr lang="ru-RU" sz="2800" i="1" dirty="0">
                <a:latin typeface="Arial Narrow" pitchFamily="34" charset="0"/>
              </a:rPr>
              <a:t>,</a:t>
            </a:r>
            <a:r>
              <a:rPr lang="ru-RU" sz="2800" i="1" dirty="0" smtClean="0">
                <a:latin typeface="Arial Narrow" pitchFamily="34" charset="0"/>
              </a:rPr>
              <a:t> </a:t>
            </a:r>
            <a:r>
              <a:rPr lang="ru-RU" sz="2800" i="1" dirty="0">
                <a:latin typeface="Arial Narrow" pitchFamily="34" charset="0"/>
              </a:rPr>
              <a:t>т</a:t>
            </a:r>
            <a:r>
              <a:rPr lang="ru-RU" sz="2800" i="1" dirty="0" smtClean="0">
                <a:latin typeface="Arial Narrow" pitchFamily="34" charset="0"/>
              </a:rPr>
              <a:t>.е. один из субъектов наделён государственно-властными полномочиями (управляет, распоряжается, действует от имени государства;</a:t>
            </a:r>
          </a:p>
          <a:p>
            <a:pPr>
              <a:buFont typeface="Arial" pitchFamily="34" charset="0"/>
              <a:buChar char="•"/>
            </a:pPr>
            <a:r>
              <a:rPr lang="ru-RU" sz="2800" i="1" dirty="0" smtClean="0">
                <a:latin typeface="Arial Narrow" pitchFamily="34" charset="0"/>
              </a:rPr>
              <a:t>Возникает </a:t>
            </a:r>
            <a:r>
              <a:rPr lang="ru-RU" sz="2800" dirty="0" smtClean="0">
                <a:latin typeface="Arial Narrow" pitchFamily="34" charset="0"/>
              </a:rPr>
              <a:t>только</a:t>
            </a:r>
            <a:r>
              <a:rPr lang="ru-RU" sz="2800" i="1" dirty="0" smtClean="0">
                <a:latin typeface="Arial Narrow" pitchFamily="34" charset="0"/>
              </a:rPr>
              <a:t> в случае, если предусмотрено нормами административного права.</a:t>
            </a:r>
            <a:endParaRPr lang="ru-RU" sz="2800" i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53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chemeClr val="accent5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642918"/>
            <a:ext cx="7929618" cy="5643602"/>
          </a:xfrm>
          <a:prstGeom prst="rect">
            <a:avLst/>
          </a:prstGeom>
          <a:solidFill>
            <a:srgbClr val="F7F5F3"/>
          </a:solidFill>
          <a:ln w="19050" cmpd="sng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>
            <a:stCxn id="4" idx="0"/>
            <a:endCxn id="4" idx="2"/>
          </p:cNvCxnSpPr>
          <p:nvPr/>
        </p:nvCxnSpPr>
        <p:spPr>
          <a:xfrm rot="16200000" flipH="1">
            <a:off x="1714480" y="3464719"/>
            <a:ext cx="564360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  <a:effectLst>
            <a:outerShdw blurRad="101600" dist="25400" algn="l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-1678825" y="3464719"/>
            <a:ext cx="56436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5107785" y="3464719"/>
            <a:ext cx="56436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38"/>
          <p:cNvGrpSpPr/>
          <p:nvPr/>
        </p:nvGrpSpPr>
        <p:grpSpPr>
          <a:xfrm>
            <a:off x="571472" y="1071546"/>
            <a:ext cx="7929618" cy="4857784"/>
            <a:chOff x="571472" y="1000108"/>
            <a:chExt cx="7929618" cy="4857784"/>
          </a:xfrm>
        </p:grpSpPr>
        <p:cxnSp>
          <p:nvCxnSpPr>
            <p:cNvPr id="20" name="Прямая соединительная линия 19"/>
            <p:cNvCxnSpPr/>
            <p:nvPr/>
          </p:nvCxnSpPr>
          <p:spPr>
            <a:xfrm rot="10800000">
              <a:off x="571472" y="100010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10800000">
              <a:off x="571472" y="128586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rot="10800000">
              <a:off x="571472" y="157161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rot="10800000">
              <a:off x="571472" y="185736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10800000">
              <a:off x="571472" y="242886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10800000">
              <a:off x="571472" y="214311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rot="10800000">
              <a:off x="571472" y="271462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10800000">
              <a:off x="571472" y="300037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rot="10800000">
              <a:off x="571472" y="357187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10800000">
              <a:off x="571472" y="328612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10800000">
              <a:off x="571472" y="385762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rot="10800000">
              <a:off x="571472" y="414338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rot="10800000">
              <a:off x="571472" y="442913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rot="10800000">
              <a:off x="571472" y="528638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rot="10800000">
              <a:off x="571472" y="500063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 rot="10800000">
              <a:off x="571472" y="471488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 rot="10800000">
              <a:off x="571472" y="557214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 rot="10800000">
              <a:off x="571472" y="585789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571472" y="642918"/>
            <a:ext cx="79296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latin typeface="Arial Narrow" pitchFamily="34" charset="0"/>
              </a:rPr>
              <a:t>Административные правонарушения рассматриваются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i="1" dirty="0" smtClean="0">
                <a:latin typeface="Arial Narrow" pitchFamily="34" charset="0"/>
              </a:rPr>
              <a:t>В судебном порядке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i="1" dirty="0" smtClean="0">
                <a:latin typeface="Arial Narrow" pitchFamily="34" charset="0"/>
              </a:rPr>
              <a:t>В несудебном порядке</a:t>
            </a:r>
          </a:p>
          <a:p>
            <a:r>
              <a:rPr lang="ru-RU" sz="2400" i="1" dirty="0" err="1" smtClean="0">
                <a:latin typeface="Arial Narrow" pitchFamily="34" charset="0"/>
              </a:rPr>
              <a:t>Т.о</a:t>
            </a:r>
            <a:r>
              <a:rPr lang="ru-RU" sz="2400" i="1" dirty="0" smtClean="0">
                <a:latin typeface="Arial Narrow" pitchFamily="34" charset="0"/>
              </a:rPr>
              <a:t>. </a:t>
            </a:r>
            <a:r>
              <a:rPr lang="ru-RU" sz="2400" b="1" i="1" dirty="0" smtClean="0">
                <a:latin typeface="Arial Narrow" pitchFamily="34" charset="0"/>
              </a:rPr>
              <a:t>административные правоотношения – это </a:t>
            </a:r>
            <a:r>
              <a:rPr lang="ru-RU" sz="2400" b="1" i="1" dirty="0" err="1" smtClean="0">
                <a:latin typeface="Arial Narrow" pitchFamily="34" charset="0"/>
              </a:rPr>
              <a:t>общест</a:t>
            </a:r>
            <a:r>
              <a:rPr lang="ru-RU" sz="2400" b="1" i="1" dirty="0" smtClean="0">
                <a:latin typeface="Arial Narrow" pitchFamily="34" charset="0"/>
              </a:rPr>
              <a:t>-венные отношения, которые складываются в сфере деятельности исполнительной власти и регулируются нормами административного права.</a:t>
            </a:r>
            <a:endParaRPr lang="ru-RU" sz="2400" b="1" i="1" dirty="0">
              <a:latin typeface="Arial Narrow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9103">
            <a:off x="4385805" y="3814176"/>
            <a:ext cx="3624064" cy="2378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77754">
            <a:off x="2277259" y="3601013"/>
            <a:ext cx="2232248" cy="2804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638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chemeClr val="accent5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642918"/>
            <a:ext cx="7929618" cy="5643602"/>
          </a:xfrm>
          <a:prstGeom prst="rect">
            <a:avLst/>
          </a:prstGeom>
          <a:solidFill>
            <a:srgbClr val="F7F5F3"/>
          </a:solidFill>
          <a:ln w="19050" cmpd="sng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>
            <a:stCxn id="4" idx="0"/>
            <a:endCxn id="4" idx="2"/>
          </p:cNvCxnSpPr>
          <p:nvPr/>
        </p:nvCxnSpPr>
        <p:spPr>
          <a:xfrm rot="16200000" flipH="1">
            <a:off x="1714480" y="3464719"/>
            <a:ext cx="564360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  <a:effectLst>
            <a:outerShdw blurRad="101600" dist="25400" algn="l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-1678825" y="3464719"/>
            <a:ext cx="56436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5107785" y="3464719"/>
            <a:ext cx="56436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38"/>
          <p:cNvGrpSpPr/>
          <p:nvPr/>
        </p:nvGrpSpPr>
        <p:grpSpPr>
          <a:xfrm>
            <a:off x="571472" y="1071546"/>
            <a:ext cx="7929618" cy="4857784"/>
            <a:chOff x="571472" y="1000108"/>
            <a:chExt cx="7929618" cy="4857784"/>
          </a:xfrm>
        </p:grpSpPr>
        <p:cxnSp>
          <p:nvCxnSpPr>
            <p:cNvPr id="20" name="Прямая соединительная линия 19"/>
            <p:cNvCxnSpPr/>
            <p:nvPr/>
          </p:nvCxnSpPr>
          <p:spPr>
            <a:xfrm rot="10800000">
              <a:off x="571472" y="100010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10800000">
              <a:off x="571472" y="128586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rot="10800000">
              <a:off x="571472" y="157161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rot="10800000">
              <a:off x="571472" y="185736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10800000">
              <a:off x="571472" y="242886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10800000">
              <a:off x="571472" y="214311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rot="10800000">
              <a:off x="571472" y="271462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10800000">
              <a:off x="571472" y="300037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rot="10800000">
              <a:off x="571472" y="357187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10800000">
              <a:off x="571472" y="328612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10800000">
              <a:off x="571472" y="385762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rot="10800000">
              <a:off x="571472" y="414338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rot="10800000">
              <a:off x="571472" y="442913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rot="10800000">
              <a:off x="571472" y="528638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rot="10800000">
              <a:off x="571472" y="500063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 rot="10800000">
              <a:off x="571472" y="471488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 rot="10800000">
              <a:off x="571472" y="557214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 rot="10800000">
              <a:off x="571472" y="585789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571472" y="642918"/>
            <a:ext cx="7929618" cy="580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Arial Narrow" pitchFamily="34" charset="0"/>
              </a:rPr>
              <a:t>Административные правонарушения</a:t>
            </a:r>
          </a:p>
          <a:p>
            <a:r>
              <a:rPr lang="ru-RU" sz="2800" i="1" dirty="0" smtClean="0">
                <a:latin typeface="Arial Narrow" pitchFamily="34" charset="0"/>
              </a:rPr>
              <a:t>Административное правонарушение называется </a:t>
            </a:r>
            <a:r>
              <a:rPr lang="ru-RU" sz="2800" b="1" i="1" dirty="0" smtClean="0">
                <a:latin typeface="Arial Narrow" pitchFamily="34" charset="0"/>
              </a:rPr>
              <a:t>проступок.</a:t>
            </a:r>
          </a:p>
          <a:p>
            <a:r>
              <a:rPr lang="ru-RU" sz="2800" i="1" dirty="0" smtClean="0">
                <a:latin typeface="Arial Narrow" pitchFamily="34" charset="0"/>
              </a:rPr>
              <a:t>Он посягает на: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i="1" dirty="0" smtClean="0">
                <a:latin typeface="Arial Narrow" pitchFamily="34" charset="0"/>
              </a:rPr>
              <a:t>Общественный порядок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i="1" dirty="0" smtClean="0">
                <a:latin typeface="Arial Narrow" pitchFamily="34" charset="0"/>
              </a:rPr>
              <a:t>Собственность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i="1" dirty="0" smtClean="0">
                <a:latin typeface="Arial Narrow" pitchFamily="34" charset="0"/>
              </a:rPr>
              <a:t>Права и свободы граждан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i="1" dirty="0" smtClean="0">
                <a:latin typeface="Arial Narrow" pitchFamily="34" charset="0"/>
              </a:rPr>
              <a:t>Установленный порядок управления</a:t>
            </a:r>
          </a:p>
          <a:p>
            <a:pPr algn="ctr"/>
            <a:r>
              <a:rPr lang="ru-RU" sz="3100" b="1" dirty="0" smtClean="0">
                <a:latin typeface="Arial Narrow" pitchFamily="34" charset="0"/>
              </a:rPr>
              <a:t>Признаки административного правонарушения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i="1" dirty="0" smtClean="0">
                <a:latin typeface="Arial Narrow" pitchFamily="34" charset="0"/>
              </a:rPr>
              <a:t>Всегда деяние – действие или бездействие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i="1" dirty="0" smtClean="0">
                <a:latin typeface="Arial Narrow" pitchFamily="34" charset="0"/>
              </a:rPr>
              <a:t>Антиобщественное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i="1" dirty="0" smtClean="0">
                <a:latin typeface="Arial Narrow" pitchFamily="34" charset="0"/>
              </a:rPr>
              <a:t>Противоправное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i="1" dirty="0" smtClean="0">
                <a:latin typeface="Arial Narrow" pitchFamily="34" charset="0"/>
              </a:rPr>
              <a:t>Виновное </a:t>
            </a:r>
            <a:endParaRPr lang="ru-RU" sz="2800" i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24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chemeClr val="accent5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642918"/>
            <a:ext cx="7929618" cy="5643602"/>
          </a:xfrm>
          <a:prstGeom prst="rect">
            <a:avLst/>
          </a:prstGeom>
          <a:solidFill>
            <a:srgbClr val="F7F5F3"/>
          </a:solidFill>
          <a:ln w="19050" cmpd="sng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>
            <a:stCxn id="4" idx="0"/>
            <a:endCxn id="4" idx="2"/>
          </p:cNvCxnSpPr>
          <p:nvPr/>
        </p:nvCxnSpPr>
        <p:spPr>
          <a:xfrm rot="16200000" flipH="1">
            <a:off x="1714480" y="3464719"/>
            <a:ext cx="564360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  <a:effectLst>
            <a:outerShdw blurRad="101600" dist="25400" algn="l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-1678825" y="3464719"/>
            <a:ext cx="56436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5107785" y="3464719"/>
            <a:ext cx="56436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38"/>
          <p:cNvGrpSpPr/>
          <p:nvPr/>
        </p:nvGrpSpPr>
        <p:grpSpPr>
          <a:xfrm>
            <a:off x="571472" y="1071546"/>
            <a:ext cx="7929618" cy="4857784"/>
            <a:chOff x="571472" y="1000108"/>
            <a:chExt cx="7929618" cy="4857784"/>
          </a:xfrm>
        </p:grpSpPr>
        <p:cxnSp>
          <p:nvCxnSpPr>
            <p:cNvPr id="20" name="Прямая соединительная линия 19"/>
            <p:cNvCxnSpPr/>
            <p:nvPr/>
          </p:nvCxnSpPr>
          <p:spPr>
            <a:xfrm rot="10800000">
              <a:off x="571472" y="100010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10800000">
              <a:off x="571472" y="128586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rot="10800000">
              <a:off x="571472" y="157161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rot="10800000">
              <a:off x="571472" y="185736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10800000">
              <a:off x="571472" y="242886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10800000">
              <a:off x="571472" y="214311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rot="10800000">
              <a:off x="571472" y="271462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10800000">
              <a:off x="571472" y="300037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rot="10800000">
              <a:off x="571472" y="357187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10800000">
              <a:off x="571472" y="328612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10800000">
              <a:off x="571472" y="385762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rot="10800000">
              <a:off x="571472" y="414338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rot="10800000">
              <a:off x="571472" y="442913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rot="10800000">
              <a:off x="571472" y="528638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rot="10800000">
              <a:off x="571472" y="500063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 rot="10800000">
              <a:off x="571472" y="471488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 rot="10800000">
              <a:off x="571472" y="557214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 rot="10800000">
              <a:off x="571472" y="585789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Пятиугольник 4"/>
          <p:cNvSpPr/>
          <p:nvPr/>
        </p:nvSpPr>
        <p:spPr>
          <a:xfrm>
            <a:off x="571472" y="908718"/>
            <a:ext cx="6448800" cy="2163091"/>
          </a:xfrm>
          <a:prstGeom prst="homePlate">
            <a:avLst>
              <a:gd name="adj" fmla="val 34953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Незаконное приобретение и хранение </a:t>
            </a:r>
            <a:r>
              <a:rPr lang="ru-RU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наркоти-ческих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средств, мелкое хулиганство, азартные игры, распитие спиртных напитков в 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обществен-</a:t>
            </a:r>
            <a:r>
              <a:rPr lang="ru-RU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ных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местах, доведение несовершеннолетних до состояния опьянения и т.п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236296" y="908718"/>
            <a:ext cx="1080120" cy="216309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Посягающие на общественный порядок</a:t>
            </a:r>
            <a:endPara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Пятиугольник 38"/>
          <p:cNvSpPr/>
          <p:nvPr/>
        </p:nvSpPr>
        <p:spPr>
          <a:xfrm>
            <a:off x="571472" y="3496577"/>
            <a:ext cx="6448800" cy="2163091"/>
          </a:xfrm>
          <a:prstGeom prst="homePlate">
            <a:avLst>
              <a:gd name="adj" fmla="val 34953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Посягательство на государственную собственность: недра, воды, леса, животный мир; мелкие хищения государственной собственности и общественного имущества и т.п.</a:t>
            </a:r>
            <a:endParaRPr lang="ru-RU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236296" y="3496577"/>
            <a:ext cx="1080120" cy="2163091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Посягающие на собственность</a:t>
            </a:r>
            <a:endPara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641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9" grpId="0" animBg="1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chemeClr val="accent5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642918"/>
            <a:ext cx="7929618" cy="5643602"/>
          </a:xfrm>
          <a:prstGeom prst="rect">
            <a:avLst/>
          </a:prstGeom>
          <a:solidFill>
            <a:srgbClr val="F7F5F3"/>
          </a:solidFill>
          <a:ln w="19050" cmpd="sng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>
            <a:stCxn id="4" idx="0"/>
            <a:endCxn id="4" idx="2"/>
          </p:cNvCxnSpPr>
          <p:nvPr/>
        </p:nvCxnSpPr>
        <p:spPr>
          <a:xfrm rot="16200000" flipH="1">
            <a:off x="1714480" y="3464719"/>
            <a:ext cx="564360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  <a:effectLst>
            <a:outerShdw blurRad="101600" dist="25400" algn="l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-1678825" y="3464719"/>
            <a:ext cx="56436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5107785" y="3464719"/>
            <a:ext cx="56436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38"/>
          <p:cNvGrpSpPr/>
          <p:nvPr/>
        </p:nvGrpSpPr>
        <p:grpSpPr>
          <a:xfrm>
            <a:off x="571472" y="1071546"/>
            <a:ext cx="7929618" cy="4857784"/>
            <a:chOff x="571472" y="1000108"/>
            <a:chExt cx="7929618" cy="4857784"/>
          </a:xfrm>
        </p:grpSpPr>
        <p:cxnSp>
          <p:nvCxnSpPr>
            <p:cNvPr id="20" name="Прямая соединительная линия 19"/>
            <p:cNvCxnSpPr/>
            <p:nvPr/>
          </p:nvCxnSpPr>
          <p:spPr>
            <a:xfrm rot="10800000">
              <a:off x="571472" y="100010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10800000">
              <a:off x="571472" y="128586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rot="10800000">
              <a:off x="571472" y="157161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rot="10800000">
              <a:off x="571472" y="185736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10800000">
              <a:off x="571472" y="242886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10800000">
              <a:off x="571472" y="214311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rot="10800000">
              <a:off x="571472" y="271462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10800000">
              <a:off x="571472" y="300037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rot="10800000">
              <a:off x="571472" y="357187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10800000">
              <a:off x="571472" y="328612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10800000">
              <a:off x="571472" y="385762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rot="10800000">
              <a:off x="571472" y="414338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rot="10800000">
              <a:off x="571472" y="442913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rot="10800000">
              <a:off x="571472" y="528638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rot="10800000">
              <a:off x="571472" y="500063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 rot="10800000">
              <a:off x="571472" y="471488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 rot="10800000">
              <a:off x="571472" y="557214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 rot="10800000">
              <a:off x="571472" y="585789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Пятиугольник 38"/>
          <p:cNvSpPr/>
          <p:nvPr/>
        </p:nvSpPr>
        <p:spPr>
          <a:xfrm>
            <a:off x="571472" y="908718"/>
            <a:ext cx="6448800" cy="2163091"/>
          </a:xfrm>
          <a:prstGeom prst="homePlate">
            <a:avLst>
              <a:gd name="adj" fmla="val 24888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Нарушение законодательства о труде, правил охраны труда, санитарно-гигиенических норм, распространение ложных сведений о кандидате, агитация в период её запрещения и т.п.</a:t>
            </a:r>
            <a:endParaRPr lang="ru-RU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236296" y="908718"/>
            <a:ext cx="1080120" cy="216309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Посягающие на права и свободы граждан</a:t>
            </a:r>
            <a:endPara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Пятиугольник 40"/>
          <p:cNvSpPr/>
          <p:nvPr/>
        </p:nvSpPr>
        <p:spPr>
          <a:xfrm>
            <a:off x="571472" y="3447695"/>
            <a:ext cx="6448800" cy="2481636"/>
          </a:xfrm>
          <a:prstGeom prst="homePlate">
            <a:avLst>
              <a:gd name="adj" fmla="val 24888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Незаконная порубка и повреждение деревьев, самовольный сбор дикорастущих плодов в запрещённых местах, засорение лесов мусором и бытовыми отходами, нарушение правил рыбной ловли, охоты, пожарной безопасности и т.п.</a:t>
            </a:r>
            <a:endParaRPr lang="ru-RU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7236296" y="3496577"/>
            <a:ext cx="1080120" cy="2163091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Посягающие на окружающую среду</a:t>
            </a:r>
            <a:endPara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267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chemeClr val="accent5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642918"/>
            <a:ext cx="7929618" cy="5643602"/>
          </a:xfrm>
          <a:prstGeom prst="rect">
            <a:avLst/>
          </a:prstGeom>
          <a:solidFill>
            <a:srgbClr val="F7F5F3"/>
          </a:solidFill>
          <a:ln w="19050" cmpd="sng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>
            <a:stCxn id="4" idx="0"/>
            <a:endCxn id="4" idx="2"/>
          </p:cNvCxnSpPr>
          <p:nvPr/>
        </p:nvCxnSpPr>
        <p:spPr>
          <a:xfrm rot="16200000" flipH="1">
            <a:off x="1714480" y="3464719"/>
            <a:ext cx="564360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  <a:effectLst>
            <a:outerShdw blurRad="101600" dist="25400" algn="l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-1678825" y="3464719"/>
            <a:ext cx="56436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5107785" y="3464719"/>
            <a:ext cx="56436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38"/>
          <p:cNvGrpSpPr/>
          <p:nvPr/>
        </p:nvGrpSpPr>
        <p:grpSpPr>
          <a:xfrm>
            <a:off x="571472" y="1071546"/>
            <a:ext cx="7929618" cy="4857784"/>
            <a:chOff x="571472" y="1000108"/>
            <a:chExt cx="7929618" cy="4857784"/>
          </a:xfrm>
        </p:grpSpPr>
        <p:cxnSp>
          <p:nvCxnSpPr>
            <p:cNvPr id="20" name="Прямая соединительная линия 19"/>
            <p:cNvCxnSpPr/>
            <p:nvPr/>
          </p:nvCxnSpPr>
          <p:spPr>
            <a:xfrm rot="10800000">
              <a:off x="571472" y="100010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10800000">
              <a:off x="571472" y="128586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rot="10800000">
              <a:off x="571472" y="157161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rot="10800000">
              <a:off x="571472" y="185736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10800000">
              <a:off x="571472" y="242886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10800000">
              <a:off x="571472" y="214311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rot="10800000">
              <a:off x="571472" y="271462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10800000">
              <a:off x="571472" y="300037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rot="10800000">
              <a:off x="571472" y="357187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10800000">
              <a:off x="571472" y="328612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10800000">
              <a:off x="571472" y="385762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rot="10800000">
              <a:off x="571472" y="414338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rot="10800000">
              <a:off x="571472" y="442913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rot="10800000">
              <a:off x="571472" y="528638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rot="10800000">
              <a:off x="571472" y="500063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 rot="10800000">
              <a:off x="571472" y="471488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 rot="10800000">
              <a:off x="571472" y="557214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 rot="10800000">
              <a:off x="571472" y="585789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571472" y="642918"/>
            <a:ext cx="7929618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Arial Narrow" pitchFamily="34" charset="0"/>
              </a:rPr>
              <a:t>Виды административных наказаний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800" dirty="0" smtClean="0">
                <a:latin typeface="Arial Narrow" pitchFamily="34" charset="0"/>
              </a:rPr>
              <a:t>Предупреждение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800" dirty="0" smtClean="0">
                <a:latin typeface="Arial Narrow" pitchFamily="34" charset="0"/>
              </a:rPr>
              <a:t>Административный штраф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800" dirty="0" smtClean="0">
                <a:latin typeface="Arial Narrow" pitchFamily="34" charset="0"/>
              </a:rPr>
              <a:t>Возмездное изъятие орудия совершения или предмета административного правонарушения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800" dirty="0" smtClean="0">
                <a:latin typeface="Arial Narrow" pitchFamily="34" charset="0"/>
              </a:rPr>
              <a:t>Конфискация </a:t>
            </a:r>
            <a:r>
              <a:rPr lang="ru-RU" sz="2800" dirty="0">
                <a:latin typeface="Arial Narrow" pitchFamily="34" charset="0"/>
              </a:rPr>
              <a:t>орудия совершения или предмета административного </a:t>
            </a:r>
            <a:r>
              <a:rPr lang="ru-RU" sz="2800" dirty="0" smtClean="0">
                <a:latin typeface="Arial Narrow" pitchFamily="34" charset="0"/>
              </a:rPr>
              <a:t>правонарушения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800" dirty="0" smtClean="0">
                <a:latin typeface="Arial Narrow" pitchFamily="34" charset="0"/>
              </a:rPr>
              <a:t>Лишение специального права, предоставленного физическому лицу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800" dirty="0" smtClean="0">
                <a:latin typeface="Arial Narrow" pitchFamily="34" charset="0"/>
              </a:rPr>
              <a:t>Административный арест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800" dirty="0" smtClean="0">
                <a:latin typeface="Arial Narrow" pitchFamily="34" charset="0"/>
              </a:rPr>
              <a:t>Административное выдворение за пределы РФ иностранного гражданина или лица без гражданства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800" dirty="0" smtClean="0">
                <a:latin typeface="Arial Narrow" pitchFamily="34" charset="0"/>
              </a:rPr>
              <a:t>Дисквалификация </a:t>
            </a:r>
            <a:endParaRPr lang="ru-RU" sz="28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88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шабло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64B8D27-7D05-41AF-9DD0-25F79AF3F4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</Template>
  <TotalTime>107</TotalTime>
  <Words>395</Words>
  <Application>Microsoft Office PowerPoint</Application>
  <PresentationFormat>Экран (4:3)</PresentationFormat>
  <Paragraphs>60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шаблон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Ирина</cp:lastModifiedBy>
  <cp:revision>13</cp:revision>
  <dcterms:created xsi:type="dcterms:W3CDTF">2013-02-11T19:44:00Z</dcterms:created>
  <dcterms:modified xsi:type="dcterms:W3CDTF">2013-02-18T19:25:22Z</dcterms:modified>
  <cp:category>Книга</cp:category>
  <cp:contentStatus>Шаблон</cp:contentStatus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TC300097569990</vt:lpwstr>
  </property>
</Properties>
</file>