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44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5C80A-7BC6-415A-A6DF-62CED047F54D}" type="datetimeFigureOut">
              <a:rPr lang="ru-RU" smtClean="0"/>
              <a:t>25.03.2013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3E6761-9F86-443E-9E57-93447A7015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621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E6761-9F86-443E-9E57-93447A70156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198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25.03.2013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224580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Наша Родина – Россия</a:t>
            </a:r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7" y="5517232"/>
            <a:ext cx="1008112" cy="452509"/>
          </a:xfrm>
        </p:spPr>
        <p:txBody>
          <a:bodyPr/>
          <a:lstStyle/>
          <a:p>
            <a:r>
              <a:rPr lang="ru-RU" b="1" dirty="0">
                <a:latin typeface="Arial Narrow" pitchFamily="34" charset="0"/>
              </a:rPr>
              <a:t>Урок </a:t>
            </a:r>
            <a:r>
              <a:rPr lang="ru-RU" b="1" dirty="0" smtClean="0">
                <a:latin typeface="Arial Narrow" pitchFamily="34" charset="0"/>
              </a:rPr>
              <a:t>25</a:t>
            </a:r>
            <a:endParaRPr lang="ru-RU" b="1" dirty="0">
              <a:latin typeface="Arial Narrow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52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3456502" cy="817160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урока:</a:t>
            </a:r>
            <a:endParaRPr lang="ru-RU" dirty="0"/>
          </a:p>
        </p:txBody>
      </p:sp>
      <p:pic>
        <p:nvPicPr>
          <p:cNvPr id="5" name="Picture 6" descr="C:\Users\Acer\Desktop\анимационные картинки\смайл реш задачу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038" y="404664"/>
            <a:ext cx="1672582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004012" y="2564904"/>
            <a:ext cx="6777317" cy="240149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2600" b="1" dirty="0"/>
              <a:t>1. </a:t>
            </a:r>
            <a:r>
              <a:rPr lang="ru-RU" sz="2600" b="1" dirty="0" smtClean="0"/>
              <a:t>Российская Федерация.</a:t>
            </a:r>
          </a:p>
          <a:p>
            <a:pPr marL="68580" indent="0">
              <a:buNone/>
            </a:pPr>
            <a:r>
              <a:rPr lang="ru-RU" sz="2600" b="1" dirty="0" smtClean="0"/>
              <a:t>2. Русский язык - государственный.</a:t>
            </a:r>
          </a:p>
          <a:p>
            <a:pPr marL="68580" indent="0">
              <a:buNone/>
            </a:pPr>
            <a:r>
              <a:rPr lang="ru-RU" sz="2600" b="1" dirty="0" smtClean="0"/>
              <a:t>3. Что значит быть патриотом?</a:t>
            </a:r>
            <a:endParaRPr 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204779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024744" cy="817160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Российская Федерация 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28800"/>
            <a:ext cx="6768752" cy="4752528"/>
          </a:xfrm>
        </p:spPr>
        <p:txBody>
          <a:bodyPr>
            <a:normAutofit/>
          </a:bodyPr>
          <a:lstStyle/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600" b="1" dirty="0" smtClean="0"/>
              <a:t>лово </a:t>
            </a:r>
            <a:r>
              <a:rPr lang="ru-RU" sz="2600" b="1" dirty="0"/>
              <a:t>Федерация происходит от лат. </a:t>
            </a:r>
            <a:r>
              <a:rPr lang="ru-RU" sz="2600" b="1" dirty="0" err="1"/>
              <a:t>foederatio</a:t>
            </a:r>
            <a:r>
              <a:rPr lang="ru-RU" sz="2600" b="1" dirty="0"/>
              <a:t> - союз, </a:t>
            </a:r>
            <a:r>
              <a:rPr lang="ru-RU" sz="2600" b="1" dirty="0" smtClean="0"/>
              <a:t>объединение.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600" b="1" dirty="0" smtClean="0"/>
              <a:t>оставными частями Российской Федерации являются объединивши-</a:t>
            </a:r>
            <a:r>
              <a:rPr lang="ru-RU" sz="2600" b="1" dirty="0" err="1" smtClean="0"/>
              <a:t>еся</a:t>
            </a:r>
            <a:r>
              <a:rPr lang="ru-RU" sz="2600" b="1" dirty="0" smtClean="0"/>
              <a:t> в союз относительно </a:t>
            </a:r>
            <a:r>
              <a:rPr lang="ru-RU" sz="2600" b="1" dirty="0" err="1" smtClean="0"/>
              <a:t>самостоя</a:t>
            </a:r>
            <a:r>
              <a:rPr lang="ru-RU" sz="2600" b="1" dirty="0" smtClean="0"/>
              <a:t>-тельные республики, края, области, а также города – Москва и Санкт-Петербург.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600" b="1" dirty="0" smtClean="0"/>
              <a:t>ти составные части называются субъектами Федерации, их в России больше 80-ти.</a:t>
            </a:r>
            <a:endParaRPr lang="ru-RU" sz="2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700807"/>
            <a:ext cx="1573907" cy="1049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785896"/>
            <a:ext cx="1589195" cy="10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785" y="3896841"/>
            <a:ext cx="1562512" cy="1045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786" y="5013176"/>
            <a:ext cx="1562512" cy="104375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78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146" y="4725144"/>
            <a:ext cx="8568952" cy="1728192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600" b="1" dirty="0" smtClean="0"/>
              <a:t>осмотри на карту нашей Родины (учебник, сс. 94-95). Какая она разноцветная! Субъекты </a:t>
            </a:r>
            <a:r>
              <a:rPr lang="ru-RU" sz="2600" b="1" dirty="0" err="1" smtClean="0"/>
              <a:t>фе-дерации</a:t>
            </a:r>
            <a:r>
              <a:rPr lang="ru-RU" sz="2600" b="1" dirty="0" smtClean="0"/>
              <a:t> обозначены различными цветами.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600" b="1" dirty="0" smtClean="0"/>
              <a:t>айди субъект федерации, в котором ты живёшь.</a:t>
            </a:r>
            <a:endParaRPr lang="ru-RU" sz="2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5" y="188640"/>
            <a:ext cx="8956875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683568" y="1700808"/>
            <a:ext cx="576064" cy="0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8-конечная звезда 1"/>
          <p:cNvSpPr/>
          <p:nvPr/>
        </p:nvSpPr>
        <p:spPr>
          <a:xfrm>
            <a:off x="1228749" y="1641944"/>
            <a:ext cx="113410" cy="117727"/>
          </a:xfrm>
          <a:prstGeom prst="star8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88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repeatCount="indefinite" accel="6000" decel="16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7864" y="620688"/>
            <a:ext cx="5400600" cy="5993134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b="1" dirty="0" smtClean="0"/>
              <a:t>ловосочетание 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субъект Рос-</a:t>
            </a:r>
            <a:r>
              <a:rPr lang="ru-RU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сийской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Федерации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r>
              <a:rPr lang="ru-RU" b="1" i="1" dirty="0" smtClean="0"/>
              <a:t> </a:t>
            </a:r>
            <a:r>
              <a:rPr lang="ru-RU" i="1" dirty="0" smtClean="0"/>
              <a:t>означает «равный член», «полноправный участник».</a:t>
            </a:r>
          </a:p>
          <a:p>
            <a:pPr marL="68580" indent="0" algn="just">
              <a:spcBef>
                <a:spcPts val="0"/>
              </a:spcBef>
              <a:buNone/>
            </a:pPr>
            <a:r>
              <a:rPr lang="ru-RU" b="1" dirty="0" smtClean="0"/>
              <a:t>Это значит: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ru-RU" b="1" dirty="0" smtClean="0"/>
              <a:t>сть своя </a:t>
            </a:r>
            <a:r>
              <a:rPr lang="ru-RU" dirty="0" smtClean="0"/>
              <a:t>территория </a:t>
            </a:r>
            <a:r>
              <a:rPr lang="ru-RU" b="1" dirty="0" smtClean="0"/>
              <a:t>и </a:t>
            </a:r>
            <a:r>
              <a:rPr lang="ru-RU" dirty="0" smtClean="0"/>
              <a:t>столица</a:t>
            </a:r>
            <a:r>
              <a:rPr lang="ru-RU" b="1" dirty="0" smtClean="0"/>
              <a:t>,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ru-RU" b="1" dirty="0" smtClean="0"/>
              <a:t>сть свой </a:t>
            </a:r>
            <a:r>
              <a:rPr lang="ru-RU" dirty="0" smtClean="0"/>
              <a:t>главный закон </a:t>
            </a:r>
            <a:r>
              <a:rPr lang="ru-RU" b="1" dirty="0" smtClean="0"/>
              <a:t>– Конституция или Устав,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ru-RU" b="1" dirty="0" smtClean="0"/>
              <a:t>сть свои </a:t>
            </a:r>
            <a:r>
              <a:rPr lang="ru-RU" dirty="0" smtClean="0"/>
              <a:t>органы власти </a:t>
            </a:r>
            <a:r>
              <a:rPr lang="ru-RU" b="1" dirty="0" smtClean="0"/>
              <a:t>и </a:t>
            </a:r>
            <a:r>
              <a:rPr lang="ru-RU" dirty="0" smtClean="0"/>
              <a:t>управления</a:t>
            </a:r>
            <a:r>
              <a:rPr lang="ru-RU" b="1" dirty="0" smtClean="0"/>
              <a:t>,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ru-RU" b="1" dirty="0" smtClean="0"/>
              <a:t>сть свой </a:t>
            </a:r>
            <a:r>
              <a:rPr lang="ru-RU" dirty="0" smtClean="0"/>
              <a:t>флаг</a:t>
            </a:r>
            <a:r>
              <a:rPr lang="ru-RU" b="1" dirty="0" smtClean="0"/>
              <a:t> и </a:t>
            </a:r>
            <a:r>
              <a:rPr lang="ru-RU" dirty="0" smtClean="0"/>
              <a:t>герб</a:t>
            </a:r>
            <a:r>
              <a:rPr lang="ru-RU" b="1" dirty="0" smtClean="0"/>
              <a:t>,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b="1" dirty="0" smtClean="0"/>
              <a:t>ожно обучать детей и общаться на </a:t>
            </a:r>
            <a:r>
              <a:rPr lang="ru-RU" dirty="0" smtClean="0"/>
              <a:t>своём родном языке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7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18" y="3711327"/>
            <a:ext cx="1345862" cy="2095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05" y="1124744"/>
            <a:ext cx="2506499" cy="22892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9" y="404664"/>
            <a:ext cx="1688393" cy="11268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08" y="2996952"/>
            <a:ext cx="1428750" cy="14287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054" y="471264"/>
            <a:ext cx="1606802" cy="8034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75" y="5416720"/>
            <a:ext cx="1111974" cy="11971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86" y="4485616"/>
            <a:ext cx="2655246" cy="7440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07302" y="5598159"/>
            <a:ext cx="19410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Код региона республики Адыгея – 01.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0928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08912" cy="7920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 язык - государственный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628801"/>
            <a:ext cx="7848872" cy="2952328"/>
          </a:xfrm>
        </p:spPr>
        <p:txBody>
          <a:bodyPr>
            <a:normAutofit/>
          </a:bodyPr>
          <a:lstStyle/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600" b="1" dirty="0" smtClean="0"/>
              <a:t>то такое </a:t>
            </a:r>
            <a:r>
              <a:rPr lang="ru-RU" sz="2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«государственный язык»</a:t>
            </a:r>
            <a:r>
              <a:rPr lang="ru-RU" sz="2600" b="1" dirty="0" smtClean="0"/>
              <a:t>?</a:t>
            </a: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600" b="1" dirty="0" smtClean="0"/>
              <a:t>то значит, что на русском языке состав-</a:t>
            </a:r>
            <a:r>
              <a:rPr lang="ru-RU" sz="2600" b="1" dirty="0" err="1" smtClean="0"/>
              <a:t>ляются</a:t>
            </a:r>
            <a:r>
              <a:rPr lang="ru-RU" sz="2600" b="1" dirty="0" smtClean="0"/>
              <a:t> государственные документы.</a:t>
            </a: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600" b="1" dirty="0" smtClean="0"/>
              <a:t>а русском языке Россия ведёт </a:t>
            </a:r>
            <a:r>
              <a:rPr lang="ru-RU" sz="2600" b="1" dirty="0" err="1" smtClean="0"/>
              <a:t>перегово-ры</a:t>
            </a:r>
            <a:r>
              <a:rPr lang="ru-RU" sz="2600" b="1" dirty="0" smtClean="0"/>
              <a:t>.</a:t>
            </a: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2600" b="1" dirty="0" smtClean="0"/>
              <a:t>усский язык изучают во всех школах РФ.</a:t>
            </a:r>
            <a:endParaRPr lang="ru-RU" sz="26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43" y="4369694"/>
            <a:ext cx="1771923" cy="24883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597020"/>
            <a:ext cx="2234781" cy="2033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508324"/>
            <a:ext cx="3313556" cy="22110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7" t="42878" r="23052" b="37631"/>
          <a:stretch/>
        </p:blipFill>
        <p:spPr bwMode="auto">
          <a:xfrm>
            <a:off x="235604" y="6093729"/>
            <a:ext cx="2743200" cy="6256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147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5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4464496" cy="626469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600" b="1" dirty="0" smtClean="0"/>
              <a:t>важение к другим на-родам – черта </a:t>
            </a:r>
            <a:r>
              <a:rPr lang="ru-RU" sz="2600" i="1" dirty="0" err="1" smtClean="0"/>
              <a:t>патрио</a:t>
            </a:r>
            <a:r>
              <a:rPr lang="ru-RU" sz="2600" i="1" dirty="0" smtClean="0"/>
              <a:t>-та</a:t>
            </a:r>
            <a:r>
              <a:rPr lang="ru-RU" sz="2600" b="1" dirty="0" smtClean="0"/>
              <a:t>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600" b="1" dirty="0" smtClean="0"/>
              <a:t>астоящий патриот никогда не унизит че-</a:t>
            </a:r>
            <a:r>
              <a:rPr lang="ru-RU" sz="2600" b="1" dirty="0" err="1" smtClean="0"/>
              <a:t>ловека</a:t>
            </a:r>
            <a:r>
              <a:rPr lang="ru-RU" sz="2600" b="1" dirty="0" smtClean="0"/>
              <a:t> другой </a:t>
            </a:r>
            <a:r>
              <a:rPr lang="ru-RU" sz="2600" b="1" dirty="0" err="1" smtClean="0"/>
              <a:t>нацио-нальности</a:t>
            </a:r>
            <a:r>
              <a:rPr lang="ru-RU" sz="2600" b="1" dirty="0" smtClean="0"/>
              <a:t>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600" b="1" dirty="0" smtClean="0"/>
              <a:t>ак радуга не может лишиться хотя бы од-</a:t>
            </a:r>
            <a:r>
              <a:rPr lang="ru-RU" sz="2600" b="1" dirty="0" err="1" smtClean="0"/>
              <a:t>ного</a:t>
            </a:r>
            <a:r>
              <a:rPr lang="ru-RU" sz="2600" b="1" dirty="0" smtClean="0"/>
              <a:t> цвета, так и Рос-сия не может жить без народов, её населяю-</a:t>
            </a:r>
            <a:r>
              <a:rPr lang="ru-RU" sz="2600" b="1" dirty="0" err="1" smtClean="0"/>
              <a:t>щих</a:t>
            </a:r>
            <a:r>
              <a:rPr lang="ru-RU" sz="2600" b="1" dirty="0" smtClean="0"/>
              <a:t>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ru-RU" sz="2600" b="1" dirty="0" smtClean="0"/>
              <a:t>авно так повелось: Россия – родина-мать всех своих народов.</a:t>
            </a:r>
            <a:endParaRPr lang="ru-RU" sz="26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905" y="3212976"/>
            <a:ext cx="4096591" cy="28932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60"/>
          <a:stretch/>
        </p:blipFill>
        <p:spPr bwMode="auto">
          <a:xfrm>
            <a:off x="4940941" y="620688"/>
            <a:ext cx="4031700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6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значит быть патриотом?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8" y="1268760"/>
            <a:ext cx="5832648" cy="5184576"/>
          </a:xfrm>
        </p:spPr>
        <p:txBody>
          <a:bodyPr>
            <a:normAutofit/>
          </a:bodyPr>
          <a:lstStyle/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600" b="1" dirty="0" smtClean="0"/>
              <a:t>лово «</a:t>
            </a:r>
            <a:r>
              <a:rPr lang="ru-RU" sz="2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патриот</a:t>
            </a:r>
            <a:r>
              <a:rPr lang="ru-RU" sz="2600" b="1" dirty="0"/>
              <a:t>» </a:t>
            </a:r>
            <a:r>
              <a:rPr lang="ru-RU" sz="2600" b="1" dirty="0" err="1" smtClean="0"/>
              <a:t>заимствова</a:t>
            </a:r>
            <a:r>
              <a:rPr lang="ru-RU" sz="2600" b="1" dirty="0" smtClean="0"/>
              <a:t>-но </a:t>
            </a:r>
            <a:r>
              <a:rPr lang="ru-RU" sz="2600" b="1" dirty="0"/>
              <a:t>из </a:t>
            </a:r>
            <a:r>
              <a:rPr lang="ru-RU" sz="2600" b="1" dirty="0" smtClean="0"/>
              <a:t>греческого языка – </a:t>
            </a:r>
            <a:r>
              <a:rPr lang="ru-RU" sz="2600" b="1" dirty="0"/>
              <a:t>πα</a:t>
            </a:r>
            <a:r>
              <a:rPr lang="ru-RU" sz="2600" b="1" dirty="0" err="1"/>
              <a:t>τριώτης</a:t>
            </a:r>
            <a:r>
              <a:rPr lang="ru-RU" sz="2600" b="1" dirty="0"/>
              <a:t> </a:t>
            </a:r>
            <a:r>
              <a:rPr lang="ru-RU" sz="2600" b="1" dirty="0" smtClean="0"/>
              <a:t>– «земляк</a:t>
            </a:r>
            <a:r>
              <a:rPr lang="ru-RU" sz="2600" b="1" dirty="0"/>
              <a:t>, </a:t>
            </a:r>
            <a:r>
              <a:rPr lang="ru-RU" sz="2600" b="1" dirty="0" err="1" smtClean="0"/>
              <a:t>соотече-ственник</a:t>
            </a:r>
            <a:r>
              <a:rPr lang="ru-RU" sz="2600" b="1" dirty="0" smtClean="0"/>
              <a:t>».</a:t>
            </a:r>
          </a:p>
          <a:p>
            <a:pPr algn="just"/>
            <a:r>
              <a:rPr lang="ru-RU" sz="2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Земляки</a:t>
            </a:r>
            <a:r>
              <a:rPr lang="ru-RU" sz="2600" b="1" dirty="0" smtClean="0"/>
              <a:t> – люди, родившиеся в одном месте.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600" b="1" dirty="0" smtClean="0"/>
              <a:t>есто рождения – Родина – называется </a:t>
            </a:r>
            <a:r>
              <a:rPr lang="ru-RU" sz="2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Отечество</a:t>
            </a:r>
            <a:r>
              <a:rPr lang="ru-RU" sz="2600" b="1" dirty="0" smtClean="0"/>
              <a:t>, </a:t>
            </a:r>
            <a:r>
              <a:rPr lang="ru-RU" sz="2600" b="1" dirty="0" err="1" smtClean="0"/>
              <a:t>Отчиз</a:t>
            </a:r>
            <a:r>
              <a:rPr lang="ru-RU" sz="2600" b="1" dirty="0" smtClean="0"/>
              <a:t>-на, т.е. земля отцов (предков).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2600" b="1" dirty="0" smtClean="0"/>
              <a:t>одина у человека одна, так же как и мать, вот почему </a:t>
            </a:r>
            <a:r>
              <a:rPr lang="ru-RU" sz="2600" b="1" dirty="0" err="1" smtClean="0"/>
              <a:t>го-ворят</a:t>
            </a:r>
            <a:r>
              <a:rPr lang="ru-RU" sz="2600" b="1" dirty="0" smtClean="0"/>
              <a:t> Родина-мать.</a:t>
            </a:r>
            <a:endParaRPr lang="ru-RU" sz="26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93" y="1052736"/>
            <a:ext cx="2529844" cy="15685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12" y="2348880"/>
            <a:ext cx="2526577" cy="1537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18" y="3501008"/>
            <a:ext cx="2469654" cy="10937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92" y="4365104"/>
            <a:ext cx="2197968" cy="14574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" y="5589240"/>
            <a:ext cx="1196752" cy="11967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568" y="5517232"/>
            <a:ext cx="1950183" cy="1281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723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3" y="692696"/>
            <a:ext cx="4968551" cy="3888432"/>
          </a:xfrm>
        </p:spPr>
        <p:txBody>
          <a:bodyPr>
            <a:normAutofit/>
          </a:bodyPr>
          <a:lstStyle/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600" b="1" dirty="0" smtClean="0"/>
              <a:t>то значит быть </a:t>
            </a:r>
            <a:r>
              <a:rPr lang="ru-RU" sz="2600" b="1" dirty="0" err="1" smtClean="0"/>
              <a:t>патрио</a:t>
            </a:r>
            <a:r>
              <a:rPr lang="ru-RU" sz="2600" b="1" dirty="0" smtClean="0"/>
              <a:t>-том?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600" b="1" dirty="0" smtClean="0"/>
              <a:t>овременный словарь определяет: «</a:t>
            </a:r>
            <a:r>
              <a:rPr lang="ru-RU" sz="2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Патриот</a:t>
            </a:r>
            <a:r>
              <a:rPr lang="ru-RU" sz="2600" b="1" dirty="0" smtClean="0"/>
              <a:t> – это человек, любящий своё отечество, предан-</a:t>
            </a:r>
            <a:r>
              <a:rPr lang="ru-RU" sz="2600" b="1" dirty="0" err="1" smtClean="0"/>
              <a:t>ный</a:t>
            </a:r>
            <a:r>
              <a:rPr lang="ru-RU" sz="2600" b="1" dirty="0" smtClean="0"/>
              <a:t> своему народу, </a:t>
            </a:r>
            <a:r>
              <a:rPr lang="ru-RU" sz="2600" b="1" dirty="0" err="1" smtClean="0"/>
              <a:t>гото</a:t>
            </a:r>
            <a:r>
              <a:rPr lang="ru-RU" sz="2600" b="1" dirty="0" smtClean="0"/>
              <a:t>-вый на жертвы и подвиги во имя своей Родины».</a:t>
            </a:r>
            <a:endParaRPr lang="ru-RU" sz="26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371525"/>
            <a:ext cx="251460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152" y="4581128"/>
            <a:ext cx="2518047" cy="1888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953" y="4581128"/>
            <a:ext cx="290575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6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380" y="643333"/>
            <a:ext cx="172819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684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02159"/>
            <a:ext cx="4824536" cy="6048672"/>
          </a:xfrm>
        </p:spPr>
        <p:txBody>
          <a:bodyPr>
            <a:normAutofit/>
          </a:bodyPr>
          <a:lstStyle/>
          <a:p>
            <a:pPr algn="just"/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Любовь к Родине, или патриотизм</a:t>
            </a:r>
            <a:r>
              <a:rPr lang="ru-RU" sz="2600" b="1" dirty="0" smtClean="0"/>
              <a:t>, вовсе не требует хвалить всё своё только потому, что это родное.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600" b="1" dirty="0" smtClean="0"/>
              <a:t>астоящему патриоту свойственно видеть во-круг не только достоин-</a:t>
            </a:r>
            <a:r>
              <a:rPr lang="ru-RU" sz="2600" b="1" dirty="0" err="1" smtClean="0"/>
              <a:t>ства</a:t>
            </a:r>
            <a:r>
              <a:rPr lang="ru-RU" sz="2600" b="1" dirty="0" smtClean="0"/>
              <a:t>, но и недостатки.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600" b="1" dirty="0" smtClean="0"/>
              <a:t>олько истинный </a:t>
            </a:r>
            <a:r>
              <a:rPr lang="ru-RU" sz="2600" b="1" dirty="0" err="1" smtClean="0"/>
              <a:t>патри</a:t>
            </a:r>
            <a:r>
              <a:rPr lang="ru-RU" sz="2600" b="1" dirty="0" smtClean="0"/>
              <a:t>-от не будет жаловаться, а постарается сделать жизнь у себя на Родине лучше и достойнее.</a:t>
            </a:r>
            <a:endParaRPr lang="ru-RU" sz="26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374712"/>
            <a:ext cx="2144165" cy="1608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922" y="620688"/>
            <a:ext cx="2604459" cy="1754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520" y="3975539"/>
            <a:ext cx="1799861" cy="1349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150" y="4763826"/>
            <a:ext cx="1578370" cy="1787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543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024744" cy="88916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автор этих строк Павел Коган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опре-деляет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понятия патриот, патриотизм?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556792"/>
            <a:ext cx="5976664" cy="5112568"/>
          </a:xfrm>
        </p:spPr>
        <p:txBody>
          <a:bodyPr>
            <a:noAutofit/>
          </a:bodyPr>
          <a:lstStyle/>
          <a:p>
            <a:pPr marL="68263" indent="0">
              <a:buNone/>
            </a:pPr>
            <a:r>
              <a:rPr lang="ru-RU" b="1" dirty="0"/>
              <a:t>Я — патриот. Я воздух русский, </a:t>
            </a:r>
          </a:p>
          <a:p>
            <a:pPr marL="68263" indent="0">
              <a:buNone/>
            </a:pPr>
            <a:r>
              <a:rPr lang="ru-RU" b="1" dirty="0" smtClean="0"/>
              <a:t>Я </a:t>
            </a:r>
            <a:r>
              <a:rPr lang="ru-RU" b="1" dirty="0"/>
              <a:t>землю русскую люблю, </a:t>
            </a:r>
          </a:p>
          <a:p>
            <a:pPr marL="68263" indent="0">
              <a:buNone/>
            </a:pPr>
            <a:r>
              <a:rPr lang="ru-RU" b="1" dirty="0" smtClean="0"/>
              <a:t>Я </a:t>
            </a:r>
            <a:r>
              <a:rPr lang="ru-RU" b="1" dirty="0"/>
              <a:t>верю, что нигде на свете </a:t>
            </a:r>
          </a:p>
          <a:p>
            <a:pPr marL="68263" indent="0">
              <a:buNone/>
            </a:pPr>
            <a:r>
              <a:rPr lang="ru-RU" b="1" dirty="0" smtClean="0"/>
              <a:t>Второй </a:t>
            </a:r>
            <a:r>
              <a:rPr lang="ru-RU" b="1" dirty="0"/>
              <a:t>такой не отыскать, </a:t>
            </a:r>
          </a:p>
          <a:p>
            <a:pPr marL="68263" indent="0">
              <a:buNone/>
            </a:pPr>
            <a:r>
              <a:rPr lang="ru-RU" b="1" dirty="0" smtClean="0"/>
              <a:t>Чтоб </a:t>
            </a:r>
            <a:r>
              <a:rPr lang="ru-RU" b="1" dirty="0"/>
              <a:t>так пахнуло на рассвете, </a:t>
            </a:r>
          </a:p>
          <a:p>
            <a:pPr marL="68263" indent="0">
              <a:buNone/>
            </a:pPr>
            <a:r>
              <a:rPr lang="ru-RU" b="1" dirty="0" smtClean="0"/>
              <a:t>Чтоб </a:t>
            </a:r>
            <a:r>
              <a:rPr lang="ru-RU" b="1" dirty="0"/>
              <a:t>дымный ветер на песках...</a:t>
            </a:r>
          </a:p>
          <a:p>
            <a:pPr marL="68263" indent="0">
              <a:buNone/>
            </a:pPr>
            <a:r>
              <a:rPr lang="ru-RU" b="1" dirty="0" smtClean="0"/>
              <a:t>И </a:t>
            </a:r>
            <a:r>
              <a:rPr lang="ru-RU" b="1" dirty="0"/>
              <a:t>где </a:t>
            </a:r>
            <a:r>
              <a:rPr lang="ru-RU" b="1" dirty="0" smtClean="0"/>
              <a:t>ещё </a:t>
            </a:r>
            <a:r>
              <a:rPr lang="ru-RU" b="1" dirty="0"/>
              <a:t>найдешь такие</a:t>
            </a:r>
          </a:p>
          <a:p>
            <a:pPr marL="68263" indent="0">
              <a:buNone/>
            </a:pPr>
            <a:r>
              <a:rPr lang="ru-RU" b="1" dirty="0" smtClean="0"/>
              <a:t>Берёзы</a:t>
            </a:r>
            <a:r>
              <a:rPr lang="ru-RU" b="1" dirty="0"/>
              <a:t>, как в моем краю!</a:t>
            </a:r>
          </a:p>
          <a:p>
            <a:pPr marL="68263" indent="0">
              <a:buNone/>
            </a:pPr>
            <a:r>
              <a:rPr lang="ru-RU" b="1" dirty="0" smtClean="0"/>
              <a:t>Я </a:t>
            </a:r>
            <a:r>
              <a:rPr lang="ru-RU" b="1" dirty="0"/>
              <a:t>б сдох как </a:t>
            </a:r>
            <a:r>
              <a:rPr lang="ru-RU" b="1" dirty="0" smtClean="0"/>
              <a:t>пёс </a:t>
            </a:r>
            <a:r>
              <a:rPr lang="ru-RU" b="1" dirty="0"/>
              <a:t>от </a:t>
            </a:r>
            <a:r>
              <a:rPr lang="ru-RU" b="1" dirty="0" smtClean="0"/>
              <a:t>ностальгии</a:t>
            </a:r>
            <a:endParaRPr lang="ru-RU" b="1" dirty="0"/>
          </a:p>
          <a:p>
            <a:pPr marL="68263" indent="0">
              <a:buNone/>
            </a:pPr>
            <a:r>
              <a:rPr lang="ru-RU" b="1" dirty="0" smtClean="0"/>
              <a:t>В </a:t>
            </a:r>
            <a:r>
              <a:rPr lang="ru-RU" b="1" dirty="0"/>
              <a:t>любом кокосовом раю</a:t>
            </a:r>
            <a:r>
              <a:rPr lang="ru-RU" b="1" dirty="0" smtClean="0"/>
              <a:t>.</a:t>
            </a:r>
          </a:p>
          <a:p>
            <a:pPr marL="68263" indent="0">
              <a:buNone/>
            </a:pPr>
            <a:r>
              <a:rPr lang="ru-RU" i="1" dirty="0" smtClean="0"/>
              <a:t>Ностальгия </a:t>
            </a:r>
            <a:r>
              <a:rPr lang="ru-RU" i="1" dirty="0" smtClean="0"/>
              <a:t>– тоска по Родине.</a:t>
            </a:r>
            <a:endParaRPr lang="ru-RU" i="1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060848"/>
            <a:ext cx="2767955" cy="3089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264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136904" cy="5040560"/>
          </a:xfrm>
        </p:spPr>
        <p:txBody>
          <a:bodyPr>
            <a:normAutofit/>
          </a:bodyPr>
          <a:lstStyle/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600" b="1" dirty="0" smtClean="0"/>
              <a:t>то означает слово «федерация»?</a:t>
            </a:r>
          </a:p>
          <a:p>
            <a:pPr marL="68580" indent="0">
              <a:buNone/>
            </a:pPr>
            <a:r>
              <a:rPr lang="ru-RU" sz="2600" b="1" dirty="0"/>
              <a:t>	</a:t>
            </a:r>
            <a:r>
              <a:rPr lang="ru-RU" sz="2600" b="1" dirty="0" smtClean="0"/>
              <a:t>1) союз</a:t>
            </a:r>
          </a:p>
          <a:p>
            <a:pPr marL="68580" indent="0">
              <a:buNone/>
            </a:pPr>
            <a:r>
              <a:rPr lang="ru-RU" sz="2600" b="1" dirty="0"/>
              <a:t>	</a:t>
            </a:r>
            <a:r>
              <a:rPr lang="ru-RU" sz="2600" b="1" dirty="0" smtClean="0"/>
              <a:t>2) самостоятельность</a:t>
            </a:r>
          </a:p>
          <a:p>
            <a:pPr marL="68580" indent="0">
              <a:buNone/>
            </a:pPr>
            <a:r>
              <a:rPr lang="ru-RU" sz="2600" b="1" dirty="0"/>
              <a:t>	</a:t>
            </a:r>
            <a:r>
              <a:rPr lang="ru-RU" sz="2600" b="1" dirty="0" smtClean="0"/>
              <a:t>3) любовь к Родине</a:t>
            </a:r>
          </a:p>
          <a:p>
            <a:pPr marL="68580" indent="0">
              <a:buNone/>
            </a:pPr>
            <a:r>
              <a:rPr lang="ru-RU" sz="2600" b="1" dirty="0"/>
              <a:t>	</a:t>
            </a:r>
            <a:r>
              <a:rPr lang="ru-RU" sz="2600" b="1" dirty="0" smtClean="0"/>
              <a:t>4) независимость</a:t>
            </a: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600" b="1" dirty="0" smtClean="0"/>
              <a:t>то имеет каждый субъект федерации РФ?</a:t>
            </a:r>
          </a:p>
          <a:p>
            <a:pPr marL="68580" indent="0">
              <a:buNone/>
            </a:pPr>
            <a:endParaRPr lang="ru-RU" sz="2600" b="1" dirty="0" smtClean="0"/>
          </a:p>
          <a:p>
            <a:pPr marL="68580" indent="0">
              <a:buNone/>
            </a:pPr>
            <a:endParaRPr lang="ru-RU" sz="2600" b="1" dirty="0" smtClean="0"/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600" b="1" dirty="0" smtClean="0"/>
              <a:t>оставь 3 предложения (словосочетания) со словами «патриот», «патриотизм».</a:t>
            </a:r>
          </a:p>
          <a:p>
            <a:endParaRPr lang="ru-RU" sz="2600" b="1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024744" cy="745152"/>
          </a:xfrm>
        </p:spPr>
        <p:txBody>
          <a:bodyPr/>
          <a:lstStyle/>
          <a:p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Давай повторим главное</a:t>
            </a:r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1594193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v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4149080"/>
            <a:ext cx="84969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/>
              <a:t>Территория, столица, главный закон, герб, флаг, органы власти и управления, свой родной язык.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63215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024744" cy="864096"/>
          </a:xfrm>
        </p:spPr>
        <p:txBody>
          <a:bodyPr>
            <a:normAutofit/>
          </a:bodyPr>
          <a:lstStyle/>
          <a:p>
            <a:r>
              <a:rPr lang="ru-RU" b="1" u="sng" dirty="0">
                <a:solidFill>
                  <a:schemeClr val="tx2"/>
                </a:solidFill>
              </a:rPr>
              <a:t>Домашнее задание</a:t>
            </a:r>
            <a:r>
              <a:rPr lang="ru-RU" b="1" u="sng" dirty="0" smtClean="0">
                <a:solidFill>
                  <a:schemeClr val="tx2"/>
                </a:solidFill>
              </a:rPr>
              <a:t>: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5" name="Picture 2" descr="C:\Users\Acer\Desktop\анимационные картинки\смайл на диване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926" y="1898284"/>
            <a:ext cx="2956148" cy="20420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042988" y="4365625"/>
            <a:ext cx="6777037" cy="2016125"/>
          </a:xfrm>
        </p:spPr>
        <p:txBody>
          <a:bodyPr>
            <a:normAutofit/>
          </a:bodyPr>
          <a:lstStyle/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</a:t>
            </a:r>
            <a:r>
              <a:rPr lang="ru-RU" sz="2600" b="1" dirty="0" smtClean="0"/>
              <a:t>11, сс. 92-98,</a:t>
            </a: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600" b="1" dirty="0" smtClean="0"/>
              <a:t>адания в рабочей тетради:</a:t>
            </a:r>
          </a:p>
          <a:p>
            <a:pPr marL="68580" indent="0">
              <a:buNone/>
            </a:pPr>
            <a:r>
              <a:rPr lang="ru-RU" sz="2600" b="1" dirty="0" smtClean="0"/>
              <a:t>№№ 1-4, сс.57-61.</a:t>
            </a:r>
            <a:endParaRPr 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86378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433</TotalTime>
  <Words>537</Words>
  <Application>Microsoft Office PowerPoint</Application>
  <PresentationFormat>Экран (4:3)</PresentationFormat>
  <Paragraphs>68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Остин</vt:lpstr>
      <vt:lpstr>Наша Родина – Россия</vt:lpstr>
      <vt:lpstr>План урока:</vt:lpstr>
      <vt:lpstr>Российская Федерация </vt:lpstr>
      <vt:lpstr>Презентация PowerPoint</vt:lpstr>
      <vt:lpstr>Презентация PowerPoint</vt:lpstr>
      <vt:lpstr>Русский язык - государственный</vt:lpstr>
      <vt:lpstr>Презентация PowerPoint</vt:lpstr>
      <vt:lpstr>Что значит быть патриотом?</vt:lpstr>
      <vt:lpstr>Презентация PowerPoint</vt:lpstr>
      <vt:lpstr>Презентация PowerPoint</vt:lpstr>
      <vt:lpstr>Как автор этих строк Павел Коган опре-деляет понятия патриот, патриотизм?</vt:lpstr>
      <vt:lpstr>Давай повторим главное</vt:lpstr>
      <vt:lpstr>Домашнее задание: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Ирина</cp:lastModifiedBy>
  <cp:revision>34</cp:revision>
  <dcterms:created xsi:type="dcterms:W3CDTF">2012-07-13T15:37:41Z</dcterms:created>
  <dcterms:modified xsi:type="dcterms:W3CDTF">2013-03-25T18:29:47Z</dcterms:modified>
</cp:coreProperties>
</file>